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1329" r:id="rId2"/>
    <p:sldId id="266" r:id="rId3"/>
    <p:sldId id="1318" r:id="rId4"/>
    <p:sldId id="1326" r:id="rId5"/>
    <p:sldId id="261" r:id="rId6"/>
    <p:sldId id="1330" r:id="rId7"/>
    <p:sldId id="1331" r:id="rId8"/>
    <p:sldId id="1335" r:id="rId9"/>
    <p:sldId id="1323" r:id="rId10"/>
    <p:sldId id="1322" r:id="rId11"/>
    <p:sldId id="1337" r:id="rId12"/>
    <p:sldId id="1336"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D64"/>
    <a:srgbClr val="1C3D6A"/>
    <a:srgbClr val="7F7F7F"/>
    <a:srgbClr val="203864"/>
    <a:srgbClr val="203878"/>
    <a:srgbClr val="181717"/>
    <a:srgbClr val="10253F"/>
    <a:srgbClr val="3C4A5E"/>
    <a:srgbClr val="6D6883"/>
    <a:srgbClr val="2A33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26" autoAdjust="0"/>
  </p:normalViewPr>
  <p:slideViewPr>
    <p:cSldViewPr snapToGrid="0">
      <p:cViewPr varScale="1">
        <p:scale>
          <a:sx n="96" d="100"/>
          <a:sy n="96" d="100"/>
        </p:scale>
        <p:origin x="60" y="213"/>
      </p:cViewPr>
      <p:guideLst/>
    </p:cSldViewPr>
  </p:slideViewPr>
  <p:notesTextViewPr>
    <p:cViewPr>
      <p:scale>
        <a:sx n="1" d="1"/>
        <a:sy n="1" d="1"/>
      </p:scale>
      <p:origin x="0" y="0"/>
    </p:cViewPr>
  </p:notesTextViewPr>
  <p:notesViewPr>
    <p:cSldViewPr snapToGrid="0">
      <p:cViewPr varScale="1">
        <p:scale>
          <a:sx n="51" d="100"/>
          <a:sy n="51" d="100"/>
        </p:scale>
        <p:origin x="269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BA13322-A33B-451F-8339-D5B9E0B53D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7741CB7B-6380-478C-BE10-293FE01FB6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CDA576-3490-4670-BBAB-3EBC1E17EC98}" type="datetimeFigureOut">
              <a:rPr lang="zh-CN" altLang="en-US" smtClean="0"/>
              <a:t>2021/11/21</a:t>
            </a:fld>
            <a:endParaRPr lang="zh-CN" altLang="en-US"/>
          </a:p>
        </p:txBody>
      </p:sp>
      <p:sp>
        <p:nvSpPr>
          <p:cNvPr id="4" name="页脚占位符 3">
            <a:extLst>
              <a:ext uri="{FF2B5EF4-FFF2-40B4-BE49-F238E27FC236}">
                <a16:creationId xmlns:a16="http://schemas.microsoft.com/office/drawing/2014/main" id="{4D430630-891C-4126-87AE-1C29D8FAF9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0F4F9945-7B94-4803-8199-6FC1A5FE3B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F278B-6899-4381-9260-D55BB91AC9D0}" type="slidenum">
              <a:rPr lang="zh-CN" altLang="en-US" smtClean="0"/>
              <a:t>‹#›</a:t>
            </a:fld>
            <a:endParaRPr lang="zh-CN" altLang="en-US"/>
          </a:p>
        </p:txBody>
      </p:sp>
    </p:spTree>
    <p:extLst>
      <p:ext uri="{BB962C8B-B14F-4D97-AF65-F5344CB8AC3E}">
        <p14:creationId xmlns:p14="http://schemas.microsoft.com/office/powerpoint/2010/main" val="2672796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7A484-8918-4025-9D08-53E02B5AA1E8}" type="datetimeFigureOut">
              <a:rPr lang="zh-CN" altLang="en-US" smtClean="0"/>
              <a:t>2021/11/21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9DF87-911C-4CE4-B2AA-11A22F96CAA6}" type="slidenum">
              <a:rPr lang="zh-CN" altLang="en-US" smtClean="0"/>
              <a:t>‹#›</a:t>
            </a:fld>
            <a:endParaRPr lang="zh-CN" altLang="en-US"/>
          </a:p>
        </p:txBody>
      </p:sp>
    </p:spTree>
    <p:extLst>
      <p:ext uri="{BB962C8B-B14F-4D97-AF65-F5344CB8AC3E}">
        <p14:creationId xmlns:p14="http://schemas.microsoft.com/office/powerpoint/2010/main" val="12782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99DF87-911C-4CE4-B2AA-11A22F96CAA6}" type="slidenum">
              <a:rPr lang="zh-CN" altLang="en-US" smtClean="0"/>
              <a:t>1</a:t>
            </a:fld>
            <a:endParaRPr lang="zh-CN" altLang="en-US"/>
          </a:p>
        </p:txBody>
      </p:sp>
    </p:spTree>
    <p:extLst>
      <p:ext uri="{BB962C8B-B14F-4D97-AF65-F5344CB8AC3E}">
        <p14:creationId xmlns:p14="http://schemas.microsoft.com/office/powerpoint/2010/main" val="168164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99DF87-911C-4CE4-B2AA-11A22F96CAA6}" type="slidenum">
              <a:rPr lang="zh-CN" altLang="en-US" smtClean="0"/>
              <a:t>12</a:t>
            </a:fld>
            <a:endParaRPr lang="zh-CN" altLang="en-US"/>
          </a:p>
        </p:txBody>
      </p:sp>
    </p:spTree>
    <p:extLst>
      <p:ext uri="{BB962C8B-B14F-4D97-AF65-F5344CB8AC3E}">
        <p14:creationId xmlns:p14="http://schemas.microsoft.com/office/powerpoint/2010/main" val="389882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4" name="日期占位符 13">
            <a:extLst>
              <a:ext uri="{FF2B5EF4-FFF2-40B4-BE49-F238E27FC236}">
                <a16:creationId xmlns:a16="http://schemas.microsoft.com/office/drawing/2014/main" id="{05187304-4DFE-43EE-9FA7-015AD440E401}"/>
              </a:ext>
            </a:extLst>
          </p:cNvPr>
          <p:cNvSpPr>
            <a:spLocks noGrp="1"/>
          </p:cNvSpPr>
          <p:nvPr>
            <p:ph type="dt" sz="half" idx="10"/>
          </p:nvPr>
        </p:nvSpPr>
        <p:spPr/>
        <p:txBody>
          <a:bodyPr/>
          <a:lstStyle/>
          <a:p>
            <a:r>
              <a:rPr lang="en-US" altLang="zh-CN"/>
              <a:t>2021/11/21</a:t>
            </a:r>
            <a:endParaRPr lang="zh-CN" altLang="en-US" dirty="0"/>
          </a:p>
        </p:txBody>
      </p:sp>
      <p:sp>
        <p:nvSpPr>
          <p:cNvPr id="15" name="页脚占位符 14">
            <a:extLst>
              <a:ext uri="{FF2B5EF4-FFF2-40B4-BE49-F238E27FC236}">
                <a16:creationId xmlns:a16="http://schemas.microsoft.com/office/drawing/2014/main" id="{DB7AB42A-68C8-4BDC-9F79-19DCCE62A405}"/>
              </a:ext>
            </a:extLst>
          </p:cNvPr>
          <p:cNvSpPr>
            <a:spLocks noGrp="1"/>
          </p:cNvSpPr>
          <p:nvPr>
            <p:ph type="ftr" sz="quarter" idx="11"/>
          </p:nvPr>
        </p:nvSpPr>
        <p:spPr/>
        <p:txBody>
          <a:bodyPr/>
          <a:lstStyle/>
          <a:p>
            <a:r>
              <a:rPr lang="zh-CN" altLang="en-US"/>
              <a:t>重庆交通大学</a:t>
            </a:r>
            <a:endParaRPr lang="zh-CN" altLang="en-US" dirty="0"/>
          </a:p>
        </p:txBody>
      </p:sp>
      <p:sp>
        <p:nvSpPr>
          <p:cNvPr id="16" name="灯片编号占位符 15">
            <a:extLst>
              <a:ext uri="{FF2B5EF4-FFF2-40B4-BE49-F238E27FC236}">
                <a16:creationId xmlns:a16="http://schemas.microsoft.com/office/drawing/2014/main" id="{311102C0-B589-4280-BE46-2237D327E42F}"/>
              </a:ext>
            </a:extLst>
          </p:cNvPr>
          <p:cNvSpPr>
            <a:spLocks noGrp="1"/>
          </p:cNvSpPr>
          <p:nvPr>
            <p:ph type="sldNum" sz="quarter" idx="12"/>
          </p:nvPr>
        </p:nvSpPr>
        <p:spPr/>
        <p:txBody>
          <a:bodyPr/>
          <a:lstStyle/>
          <a:p>
            <a:fld id="{CA12AF0A-0567-4F02-A168-E4773E1836F2}" type="slidenum">
              <a:rPr lang="zh-CN" altLang="en-US" smtClean="0"/>
              <a:t>‹#›</a:t>
            </a:fld>
            <a:endParaRPr lang="zh-CN" altLang="en-US" dirty="0"/>
          </a:p>
        </p:txBody>
      </p:sp>
    </p:spTree>
    <p:extLst>
      <p:ext uri="{BB962C8B-B14F-4D97-AF65-F5344CB8AC3E}">
        <p14:creationId xmlns:p14="http://schemas.microsoft.com/office/powerpoint/2010/main" val="43208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DB5153-FE14-4849-AEE1-D85A678D7CF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750DC5B-B296-45E7-8FD6-DA46D7D90A6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A428C7B-EE96-407A-A778-424C9994BD20}"/>
              </a:ext>
            </a:extLst>
          </p:cNvPr>
          <p:cNvSpPr>
            <a:spLocks noGrp="1"/>
          </p:cNvSpPr>
          <p:nvPr>
            <p:ph type="dt" sz="half" idx="10"/>
          </p:nvPr>
        </p:nvSpPr>
        <p:spPr/>
        <p:txBody>
          <a:bodyPr/>
          <a:lstStyle/>
          <a:p>
            <a:fld id="{58B3E174-E630-4830-99A6-A138536A4A7C}" type="datetimeFigureOut">
              <a:rPr lang="zh-CN" altLang="en-US" smtClean="0"/>
              <a:t>2021/11/21</a:t>
            </a:fld>
            <a:endParaRPr lang="zh-CN" altLang="en-US"/>
          </a:p>
        </p:txBody>
      </p:sp>
      <p:sp>
        <p:nvSpPr>
          <p:cNvPr id="5" name="页脚占位符 4">
            <a:extLst>
              <a:ext uri="{FF2B5EF4-FFF2-40B4-BE49-F238E27FC236}">
                <a16:creationId xmlns:a16="http://schemas.microsoft.com/office/drawing/2014/main" id="{C54DF513-5101-4F73-BF98-E8B0B03B7B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F631B0-1884-43CB-BC53-55B6CCAF54CB}"/>
              </a:ext>
            </a:extLst>
          </p:cNvPr>
          <p:cNvSpPr>
            <a:spLocks noGrp="1"/>
          </p:cNvSpPr>
          <p:nvPr>
            <p:ph type="sldNum" sz="quarter" idx="12"/>
          </p:nvPr>
        </p:nvSpPr>
        <p:spPr/>
        <p:txBody>
          <a:bodyPr/>
          <a:lstStyle/>
          <a:p>
            <a:fld id="{CA12AF0A-0567-4F02-A168-E4773E1836F2}" type="slidenum">
              <a:rPr lang="zh-CN" altLang="en-US" smtClean="0"/>
              <a:t>‹#›</a:t>
            </a:fld>
            <a:endParaRPr lang="zh-CN" altLang="en-US"/>
          </a:p>
        </p:txBody>
      </p:sp>
    </p:spTree>
    <p:extLst>
      <p:ext uri="{BB962C8B-B14F-4D97-AF65-F5344CB8AC3E}">
        <p14:creationId xmlns:p14="http://schemas.microsoft.com/office/powerpoint/2010/main" val="2792272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865B09-7553-4B71-8FA1-585196B452E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4D10800-30D2-4C27-AEF5-6DA253EFFA2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215B31-AB8A-46D8-835C-93452153DE8A}"/>
              </a:ext>
            </a:extLst>
          </p:cNvPr>
          <p:cNvSpPr>
            <a:spLocks noGrp="1"/>
          </p:cNvSpPr>
          <p:nvPr>
            <p:ph type="dt" sz="half" idx="10"/>
          </p:nvPr>
        </p:nvSpPr>
        <p:spPr/>
        <p:txBody>
          <a:bodyPr/>
          <a:lstStyle/>
          <a:p>
            <a:fld id="{58B3E174-E630-4830-99A6-A138536A4A7C}" type="datetimeFigureOut">
              <a:rPr lang="zh-CN" altLang="en-US" smtClean="0"/>
              <a:t>2021/11/21</a:t>
            </a:fld>
            <a:endParaRPr lang="zh-CN" altLang="en-US"/>
          </a:p>
        </p:txBody>
      </p:sp>
      <p:sp>
        <p:nvSpPr>
          <p:cNvPr id="5" name="页脚占位符 4">
            <a:extLst>
              <a:ext uri="{FF2B5EF4-FFF2-40B4-BE49-F238E27FC236}">
                <a16:creationId xmlns:a16="http://schemas.microsoft.com/office/drawing/2014/main" id="{4F0CF98D-7CDF-4FC1-A78A-4CC3882EF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A5E299A-3696-4CC4-BA71-B0AB2F2E4EF8}"/>
              </a:ext>
            </a:extLst>
          </p:cNvPr>
          <p:cNvSpPr>
            <a:spLocks noGrp="1"/>
          </p:cNvSpPr>
          <p:nvPr>
            <p:ph type="sldNum" sz="quarter" idx="12"/>
          </p:nvPr>
        </p:nvSpPr>
        <p:spPr/>
        <p:txBody>
          <a:bodyPr/>
          <a:lstStyle/>
          <a:p>
            <a:fld id="{CA12AF0A-0567-4F02-A168-E4773E1836F2}" type="slidenum">
              <a:rPr lang="zh-CN" altLang="en-US" smtClean="0"/>
              <a:t>‹#›</a:t>
            </a:fld>
            <a:endParaRPr lang="zh-CN" altLang="en-US"/>
          </a:p>
        </p:txBody>
      </p:sp>
    </p:spTree>
    <p:extLst>
      <p:ext uri="{BB962C8B-B14F-4D97-AF65-F5344CB8AC3E}">
        <p14:creationId xmlns:p14="http://schemas.microsoft.com/office/powerpoint/2010/main" val="348529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9E13ECE0-EE4A-488D-B1F3-9783F48A0947}"/>
              </a:ext>
            </a:extLst>
          </p:cNvPr>
          <p:cNvSpPr>
            <a:spLocks noGrp="1"/>
          </p:cNvSpPr>
          <p:nvPr>
            <p:ph type="dt" sz="half" idx="10"/>
          </p:nvPr>
        </p:nvSpPr>
        <p:spPr>
          <a:xfrm>
            <a:off x="687371" y="6356349"/>
            <a:ext cx="2743200" cy="365125"/>
          </a:xfrm>
        </p:spPr>
        <p:txBody>
          <a:bodyPr/>
          <a:lstStyle/>
          <a:p>
            <a:fld id="{58B3E174-E630-4830-99A6-A138536A4A7C}" type="datetimeFigureOut">
              <a:rPr lang="zh-CN" altLang="en-US" smtClean="0"/>
              <a:t>2021/11/21</a:t>
            </a:fld>
            <a:endParaRPr lang="zh-CN" altLang="en-US"/>
          </a:p>
        </p:txBody>
      </p:sp>
      <p:sp>
        <p:nvSpPr>
          <p:cNvPr id="5" name="页脚占位符 4">
            <a:extLst>
              <a:ext uri="{FF2B5EF4-FFF2-40B4-BE49-F238E27FC236}">
                <a16:creationId xmlns:a16="http://schemas.microsoft.com/office/drawing/2014/main" id="{13DC7339-0D76-4621-A344-36938AEB88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7A0C19E-87D8-4D2F-B9C5-E3F243592C35}"/>
              </a:ext>
            </a:extLst>
          </p:cNvPr>
          <p:cNvSpPr>
            <a:spLocks noGrp="1"/>
          </p:cNvSpPr>
          <p:nvPr>
            <p:ph type="sldNum" sz="quarter" idx="12"/>
          </p:nvPr>
        </p:nvSpPr>
        <p:spPr/>
        <p:txBody>
          <a:bodyPr/>
          <a:lstStyle/>
          <a:p>
            <a:fld id="{CA12AF0A-0567-4F02-A168-E4773E1836F2}" type="slidenum">
              <a:rPr lang="zh-CN" altLang="en-US" smtClean="0"/>
              <a:t>‹#›</a:t>
            </a:fld>
            <a:endParaRPr lang="zh-CN" altLang="en-US"/>
          </a:p>
        </p:txBody>
      </p:sp>
      <p:pic>
        <p:nvPicPr>
          <p:cNvPr id="12" name="图片 11">
            <a:extLst>
              <a:ext uri="{FF2B5EF4-FFF2-40B4-BE49-F238E27FC236}">
                <a16:creationId xmlns:a16="http://schemas.microsoft.com/office/drawing/2014/main" id="{037D9E8F-31DC-4308-9E30-CE5DBEE10F31}"/>
              </a:ext>
            </a:extLst>
          </p:cNvPr>
          <p:cNvPicPr>
            <a:picLocks noChangeAspect="1"/>
          </p:cNvPicPr>
          <p:nvPr userDrawn="1"/>
        </p:nvPicPr>
        <p:blipFill rotWithShape="1">
          <a:blip r:embed="rId2" cstate="hqprint">
            <a:duotone>
              <a:prstClr val="black"/>
              <a:schemeClr val="accent1">
                <a:tint val="45000"/>
                <a:satMod val="400000"/>
              </a:schemeClr>
            </a:duotone>
            <a:extLst>
              <a:ext uri="{BEBA8EAE-BF5A-486C-A8C5-ECC9F3942E4B}">
                <a14:imgProps xmlns:a14="http://schemas.microsoft.com/office/drawing/2010/main">
                  <a14:imgLayer r:embed="rId3">
                    <a14:imgEffect>
                      <a14:backgroundRemoval t="30876" b="63561" l="27565" r="72435">
                        <a14:foregroundMark x1="42500" y1="42474" x2="42500" y2="42474"/>
                        <a14:foregroundMark x1="38889" y1="35762" x2="38889" y2="35762"/>
                        <a14:foregroundMark x1="49167" y1="31160" x2="49167" y2="31160"/>
                        <a14:foregroundMark x1="62917" y1="44199" x2="62917" y2="44199"/>
                        <a14:foregroundMark x1="66389" y1="41707" x2="66389" y2="41707"/>
                        <a14:foregroundMark x1="61111" y1="37009" x2="61111" y2="37009"/>
                        <a14:foregroundMark x1="54167" y1="34132" x2="54167" y2="34132"/>
                        <a14:foregroundMark x1="53750" y1="36625" x2="53750" y2="36625"/>
                        <a14:foregroundMark x1="46111" y1="35858" x2="46111" y2="35858"/>
                        <a14:foregroundMark x1="45417" y1="33845" x2="45417" y2="33845"/>
                        <a14:foregroundMark x1="39028" y1="38255" x2="39028" y2="38255"/>
                        <a14:foregroundMark x1="40694" y1="38543" x2="40694" y2="38543"/>
                        <a14:foregroundMark x1="39861" y1="37776" x2="39861" y2="37776"/>
                        <a14:foregroundMark x1="34444" y1="40364" x2="34444" y2="40364"/>
                        <a14:foregroundMark x1="32500" y1="46117" x2="32500" y2="46117"/>
                        <a14:foregroundMark x1="31389" y1="49473" x2="31389" y2="49473"/>
                        <a14:foregroundMark x1="30972" y1="46788" x2="30972" y2="46788"/>
                        <a14:foregroundMark x1="32778" y1="46884" x2="32778" y2="46884"/>
                        <a14:foregroundMark x1="33194" y1="51486" x2="33194" y2="51486"/>
                        <a14:foregroundMark x1="31944" y1="51198" x2="31944" y2="51198"/>
                        <a14:foregroundMark x1="34028" y1="51678" x2="34028" y2="51678"/>
                        <a14:foregroundMark x1="33194" y1="52733" x2="33194" y2="52733"/>
                        <a14:foregroundMark x1="35000" y1="53020" x2="35000" y2="53020"/>
                        <a14:foregroundMark x1="37083" y1="55225" x2="37083" y2="55225"/>
                        <a14:foregroundMark x1="39167" y1="56280" x2="39167" y2="56280"/>
                        <a14:foregroundMark x1="40278" y1="57047" x2="40278" y2="57047"/>
                        <a14:foregroundMark x1="42639" y1="58485" x2="42639" y2="58485"/>
                        <a14:foregroundMark x1="41528" y1="58677" x2="41528" y2="58677"/>
                        <a14:foregroundMark x1="45833" y1="59252" x2="45833" y2="59252"/>
                        <a14:foregroundMark x1="44861" y1="59732" x2="44861" y2="59732"/>
                        <a14:foregroundMark x1="68333" y1="46117" x2="68333" y2="46117"/>
                        <a14:foregroundMark x1="66667" y1="50623" x2="66667" y2="50623"/>
                        <a14:foregroundMark x1="55417" y1="58965" x2="55417" y2="58965"/>
                        <a14:foregroundMark x1="56944" y1="58389" x2="56944" y2="58389"/>
                        <a14:foregroundMark x1="57778" y1="57718" x2="57778" y2="57718"/>
                        <a14:foregroundMark x1="59722" y1="57239" x2="59722" y2="57239"/>
                        <a14:foregroundMark x1="61250" y1="57143" x2="61250" y2="57143"/>
                        <a14:foregroundMark x1="47500" y1="58965" x2="47500" y2="58965"/>
                        <a14:foregroundMark x1="50417" y1="59060" x2="50417" y2="59060"/>
                        <a14:foregroundMark x1="52500" y1="58965" x2="52500" y2="58965"/>
                        <a14:foregroundMark x1="54861" y1="59732" x2="54861" y2="59732"/>
                        <a14:foregroundMark x1="55694" y1="58389" x2="55694" y2="58389"/>
                        <a14:foregroundMark x1="39028" y1="51678" x2="39028" y2="51678"/>
                        <a14:foregroundMark x1="40972" y1="53308" x2="40972" y2="53308"/>
                        <a14:foregroundMark x1="42917" y1="54362" x2="42917" y2="54362"/>
                        <a14:foregroundMark x1="48194" y1="55513" x2="48194" y2="55513"/>
                        <a14:foregroundMark x1="55833" y1="54554" x2="55833" y2="54554"/>
                        <a14:foregroundMark x1="59861" y1="52349" x2="59861" y2="52349"/>
                        <a14:foregroundMark x1="43889" y1="61649" x2="43889" y2="61649"/>
                        <a14:foregroundMark x1="28194" y1="44391" x2="28194" y2="44391"/>
                        <a14:foregroundMark x1="72500" y1="44775" x2="72500" y2="44775"/>
                      </a14:backgroundRemoval>
                    </a14:imgEffect>
                  </a14:imgLayer>
                </a14:imgProps>
              </a:ext>
              <a:ext uri="{28A0092B-C50C-407E-A947-70E740481C1C}">
                <a14:useLocalDpi xmlns:a14="http://schemas.microsoft.com/office/drawing/2010/main" val="0"/>
              </a:ext>
            </a:extLst>
          </a:blip>
          <a:srcRect l="22077" t="28701" r="22074" b="35957"/>
          <a:stretch/>
        </p:blipFill>
        <p:spPr>
          <a:xfrm>
            <a:off x="10701000" y="113120"/>
            <a:ext cx="1006041" cy="922205"/>
          </a:xfrm>
          <a:prstGeom prst="rect">
            <a:avLst/>
          </a:prstGeom>
        </p:spPr>
      </p:pic>
      <p:sp>
        <p:nvSpPr>
          <p:cNvPr id="13" name="矩形 12">
            <a:extLst>
              <a:ext uri="{FF2B5EF4-FFF2-40B4-BE49-F238E27FC236}">
                <a16:creationId xmlns:a16="http://schemas.microsoft.com/office/drawing/2014/main" id="{C87CD529-AA8A-4C86-9161-CF3DDBF82479}"/>
              </a:ext>
            </a:extLst>
          </p:cNvPr>
          <p:cNvSpPr/>
          <p:nvPr userDrawn="1"/>
        </p:nvSpPr>
        <p:spPr>
          <a:xfrm>
            <a:off x="12009748" y="226242"/>
            <a:ext cx="172280" cy="695963"/>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A791361-9EB9-48B2-966D-DC981331B354}"/>
              </a:ext>
            </a:extLst>
          </p:cNvPr>
          <p:cNvSpPr/>
          <p:nvPr userDrawn="1"/>
        </p:nvSpPr>
        <p:spPr>
          <a:xfrm>
            <a:off x="0" y="226242"/>
            <a:ext cx="603315" cy="673757"/>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CE7CF585-D471-490A-8F89-2F159BB9E84A}"/>
              </a:ext>
            </a:extLst>
          </p:cNvPr>
          <p:cNvSpPr/>
          <p:nvPr userDrawn="1"/>
        </p:nvSpPr>
        <p:spPr>
          <a:xfrm flipH="1">
            <a:off x="11783505" y="226242"/>
            <a:ext cx="73315" cy="69596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4396AF45-625F-4000-AABF-1D1BE231CEBD}"/>
              </a:ext>
            </a:extLst>
          </p:cNvPr>
          <p:cNvSpPr/>
          <p:nvPr userDrawn="1"/>
        </p:nvSpPr>
        <p:spPr>
          <a:xfrm>
            <a:off x="750494" y="226242"/>
            <a:ext cx="201614" cy="67375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17728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2C2ADB-7C40-4C2C-B7D5-01536C9275A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329493B-758A-44C0-849F-30E2CB689C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C942F19-A765-4AC9-940F-0EE2367BF87D}"/>
              </a:ext>
            </a:extLst>
          </p:cNvPr>
          <p:cNvSpPr>
            <a:spLocks noGrp="1"/>
          </p:cNvSpPr>
          <p:nvPr>
            <p:ph type="dt" sz="half" idx="10"/>
          </p:nvPr>
        </p:nvSpPr>
        <p:spPr/>
        <p:txBody>
          <a:bodyPr/>
          <a:lstStyle/>
          <a:p>
            <a:fld id="{58B3E174-E630-4830-99A6-A138536A4A7C}" type="datetimeFigureOut">
              <a:rPr lang="zh-CN" altLang="en-US" smtClean="0"/>
              <a:t>2021/11/21</a:t>
            </a:fld>
            <a:endParaRPr lang="zh-CN" altLang="en-US"/>
          </a:p>
        </p:txBody>
      </p:sp>
      <p:sp>
        <p:nvSpPr>
          <p:cNvPr id="5" name="页脚占位符 4">
            <a:extLst>
              <a:ext uri="{FF2B5EF4-FFF2-40B4-BE49-F238E27FC236}">
                <a16:creationId xmlns:a16="http://schemas.microsoft.com/office/drawing/2014/main" id="{B7EBE6C7-7860-46AD-AEBD-88732814B3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AE9989-F39F-4FB9-9A25-2ACA19EF108B}"/>
              </a:ext>
            </a:extLst>
          </p:cNvPr>
          <p:cNvSpPr>
            <a:spLocks noGrp="1"/>
          </p:cNvSpPr>
          <p:nvPr>
            <p:ph type="sldNum" sz="quarter" idx="12"/>
          </p:nvPr>
        </p:nvSpPr>
        <p:spPr/>
        <p:txBody>
          <a:bodyPr/>
          <a:lstStyle/>
          <a:p>
            <a:fld id="{CA12AF0A-0567-4F02-A168-E4773E1836F2}" type="slidenum">
              <a:rPr lang="zh-CN" altLang="en-US" smtClean="0"/>
              <a:t>‹#›</a:t>
            </a:fld>
            <a:endParaRPr lang="zh-CN" altLang="en-US"/>
          </a:p>
        </p:txBody>
      </p:sp>
    </p:spTree>
    <p:extLst>
      <p:ext uri="{BB962C8B-B14F-4D97-AF65-F5344CB8AC3E}">
        <p14:creationId xmlns:p14="http://schemas.microsoft.com/office/powerpoint/2010/main" val="42097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296DDB-CD63-4D06-A3CE-77246B5714B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4926DA3-3784-467A-9F7E-CB7391232EB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F3B6883-3332-410B-8323-2EC7D0D608D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5993DBF-9D1F-4529-926E-023222D3BAA0}"/>
              </a:ext>
            </a:extLst>
          </p:cNvPr>
          <p:cNvSpPr>
            <a:spLocks noGrp="1"/>
          </p:cNvSpPr>
          <p:nvPr>
            <p:ph type="dt" sz="half" idx="10"/>
          </p:nvPr>
        </p:nvSpPr>
        <p:spPr/>
        <p:txBody>
          <a:bodyPr/>
          <a:lstStyle/>
          <a:p>
            <a:fld id="{58B3E174-E630-4830-99A6-A138536A4A7C}" type="datetimeFigureOut">
              <a:rPr lang="zh-CN" altLang="en-US" smtClean="0"/>
              <a:t>2021/11/21</a:t>
            </a:fld>
            <a:endParaRPr lang="zh-CN" altLang="en-US"/>
          </a:p>
        </p:txBody>
      </p:sp>
      <p:sp>
        <p:nvSpPr>
          <p:cNvPr id="6" name="页脚占位符 5">
            <a:extLst>
              <a:ext uri="{FF2B5EF4-FFF2-40B4-BE49-F238E27FC236}">
                <a16:creationId xmlns:a16="http://schemas.microsoft.com/office/drawing/2014/main" id="{354BB38B-AC5D-46D0-9FC0-88182F0596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062D061-11D5-4C28-80E4-DD493412A824}"/>
              </a:ext>
            </a:extLst>
          </p:cNvPr>
          <p:cNvSpPr>
            <a:spLocks noGrp="1"/>
          </p:cNvSpPr>
          <p:nvPr>
            <p:ph type="sldNum" sz="quarter" idx="12"/>
          </p:nvPr>
        </p:nvSpPr>
        <p:spPr/>
        <p:txBody>
          <a:bodyPr/>
          <a:lstStyle/>
          <a:p>
            <a:fld id="{CA12AF0A-0567-4F02-A168-E4773E1836F2}" type="slidenum">
              <a:rPr lang="zh-CN" altLang="en-US" smtClean="0"/>
              <a:t>‹#›</a:t>
            </a:fld>
            <a:endParaRPr lang="zh-CN" altLang="en-US"/>
          </a:p>
        </p:txBody>
      </p:sp>
    </p:spTree>
    <p:extLst>
      <p:ext uri="{BB962C8B-B14F-4D97-AF65-F5344CB8AC3E}">
        <p14:creationId xmlns:p14="http://schemas.microsoft.com/office/powerpoint/2010/main" val="94434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AE317-5351-4646-BF5A-10DDC1B4BA6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FEC87DC-4917-490A-9A40-80BE32AB274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263AFCA-6501-4D90-BEE9-076A9FC4D4A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3ACE8E9-2077-4C69-BAD8-51965CC1C3B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42F7D04-EE51-4324-9B10-1B3F75098C6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C3E2C15-AA8C-4249-8782-F7DF1C3794B7}"/>
              </a:ext>
            </a:extLst>
          </p:cNvPr>
          <p:cNvSpPr>
            <a:spLocks noGrp="1"/>
          </p:cNvSpPr>
          <p:nvPr>
            <p:ph type="dt" sz="half" idx="10"/>
          </p:nvPr>
        </p:nvSpPr>
        <p:spPr/>
        <p:txBody>
          <a:bodyPr/>
          <a:lstStyle/>
          <a:p>
            <a:fld id="{58B3E174-E630-4830-99A6-A138536A4A7C}" type="datetimeFigureOut">
              <a:rPr lang="zh-CN" altLang="en-US" smtClean="0"/>
              <a:t>2021/11/21</a:t>
            </a:fld>
            <a:endParaRPr lang="zh-CN" altLang="en-US"/>
          </a:p>
        </p:txBody>
      </p:sp>
      <p:sp>
        <p:nvSpPr>
          <p:cNvPr id="8" name="页脚占位符 7">
            <a:extLst>
              <a:ext uri="{FF2B5EF4-FFF2-40B4-BE49-F238E27FC236}">
                <a16:creationId xmlns:a16="http://schemas.microsoft.com/office/drawing/2014/main" id="{92CE3C66-A234-4A40-9DD0-06415F846DE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121802E-3407-40E2-88FC-9A23ABE2760F}"/>
              </a:ext>
            </a:extLst>
          </p:cNvPr>
          <p:cNvSpPr>
            <a:spLocks noGrp="1"/>
          </p:cNvSpPr>
          <p:nvPr>
            <p:ph type="sldNum" sz="quarter" idx="12"/>
          </p:nvPr>
        </p:nvSpPr>
        <p:spPr/>
        <p:txBody>
          <a:bodyPr/>
          <a:lstStyle/>
          <a:p>
            <a:fld id="{CA12AF0A-0567-4F02-A168-E4773E1836F2}" type="slidenum">
              <a:rPr lang="zh-CN" altLang="en-US" smtClean="0"/>
              <a:t>‹#›</a:t>
            </a:fld>
            <a:endParaRPr lang="zh-CN" altLang="en-US"/>
          </a:p>
        </p:txBody>
      </p:sp>
    </p:spTree>
    <p:extLst>
      <p:ext uri="{BB962C8B-B14F-4D97-AF65-F5344CB8AC3E}">
        <p14:creationId xmlns:p14="http://schemas.microsoft.com/office/powerpoint/2010/main" val="305063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6FBCD8-0045-4ED8-AE0D-F35F17DF803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D2FD70C-6CD7-496C-B18F-9BA45B96A83E}"/>
              </a:ext>
            </a:extLst>
          </p:cNvPr>
          <p:cNvSpPr>
            <a:spLocks noGrp="1"/>
          </p:cNvSpPr>
          <p:nvPr>
            <p:ph type="dt" sz="half" idx="10"/>
          </p:nvPr>
        </p:nvSpPr>
        <p:spPr/>
        <p:txBody>
          <a:bodyPr/>
          <a:lstStyle/>
          <a:p>
            <a:fld id="{58B3E174-E630-4830-99A6-A138536A4A7C}" type="datetimeFigureOut">
              <a:rPr lang="zh-CN" altLang="en-US" smtClean="0"/>
              <a:t>2021/11/21</a:t>
            </a:fld>
            <a:endParaRPr lang="zh-CN" altLang="en-US"/>
          </a:p>
        </p:txBody>
      </p:sp>
      <p:sp>
        <p:nvSpPr>
          <p:cNvPr id="4" name="页脚占位符 3">
            <a:extLst>
              <a:ext uri="{FF2B5EF4-FFF2-40B4-BE49-F238E27FC236}">
                <a16:creationId xmlns:a16="http://schemas.microsoft.com/office/drawing/2014/main" id="{1A3AAE60-58E3-4F24-98C9-E17808F9F4F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96B93EF-F281-4101-9EDD-EDD3C27FE3AD}"/>
              </a:ext>
            </a:extLst>
          </p:cNvPr>
          <p:cNvSpPr>
            <a:spLocks noGrp="1"/>
          </p:cNvSpPr>
          <p:nvPr>
            <p:ph type="sldNum" sz="quarter" idx="12"/>
          </p:nvPr>
        </p:nvSpPr>
        <p:spPr/>
        <p:txBody>
          <a:bodyPr/>
          <a:lstStyle/>
          <a:p>
            <a:fld id="{CA12AF0A-0567-4F02-A168-E4773E1836F2}" type="slidenum">
              <a:rPr lang="zh-CN" altLang="en-US" smtClean="0"/>
              <a:t>‹#›</a:t>
            </a:fld>
            <a:endParaRPr lang="zh-CN" altLang="en-US"/>
          </a:p>
        </p:txBody>
      </p:sp>
    </p:spTree>
    <p:extLst>
      <p:ext uri="{BB962C8B-B14F-4D97-AF65-F5344CB8AC3E}">
        <p14:creationId xmlns:p14="http://schemas.microsoft.com/office/powerpoint/2010/main" val="113364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30B860E-1445-4A45-9342-079E5B60DF5D}"/>
              </a:ext>
            </a:extLst>
          </p:cNvPr>
          <p:cNvSpPr>
            <a:spLocks noGrp="1"/>
          </p:cNvSpPr>
          <p:nvPr>
            <p:ph type="dt" sz="half" idx="10"/>
          </p:nvPr>
        </p:nvSpPr>
        <p:spPr/>
        <p:txBody>
          <a:bodyPr/>
          <a:lstStyle/>
          <a:p>
            <a:fld id="{58B3E174-E630-4830-99A6-A138536A4A7C}" type="datetimeFigureOut">
              <a:rPr lang="zh-CN" altLang="en-US" smtClean="0"/>
              <a:t>2021/11/21</a:t>
            </a:fld>
            <a:endParaRPr lang="zh-CN" altLang="en-US"/>
          </a:p>
        </p:txBody>
      </p:sp>
      <p:sp>
        <p:nvSpPr>
          <p:cNvPr id="3" name="页脚占位符 2">
            <a:extLst>
              <a:ext uri="{FF2B5EF4-FFF2-40B4-BE49-F238E27FC236}">
                <a16:creationId xmlns:a16="http://schemas.microsoft.com/office/drawing/2014/main" id="{EBFA0840-766D-4F7F-B60D-8D73EBC11DD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EF8774D-1487-4D9E-936F-F905F6E791EF}"/>
              </a:ext>
            </a:extLst>
          </p:cNvPr>
          <p:cNvSpPr>
            <a:spLocks noGrp="1"/>
          </p:cNvSpPr>
          <p:nvPr>
            <p:ph type="sldNum" sz="quarter" idx="12"/>
          </p:nvPr>
        </p:nvSpPr>
        <p:spPr/>
        <p:txBody>
          <a:bodyPr/>
          <a:lstStyle/>
          <a:p>
            <a:fld id="{CA12AF0A-0567-4F02-A168-E4773E1836F2}" type="slidenum">
              <a:rPr lang="zh-CN" altLang="en-US" smtClean="0"/>
              <a:t>‹#›</a:t>
            </a:fld>
            <a:endParaRPr lang="zh-CN" altLang="en-US"/>
          </a:p>
        </p:txBody>
      </p:sp>
    </p:spTree>
    <p:extLst>
      <p:ext uri="{BB962C8B-B14F-4D97-AF65-F5344CB8AC3E}">
        <p14:creationId xmlns:p14="http://schemas.microsoft.com/office/powerpoint/2010/main" val="333782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F0FC0-92F7-4CF6-8F98-9F2F3B9CD1B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1E93B11-BCB0-41F7-BF51-B8FCDDAB60E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CDF0BC2-05F3-4A0F-8C58-255BE8A484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91F265-11D1-494B-8C89-6E116260BA78}"/>
              </a:ext>
            </a:extLst>
          </p:cNvPr>
          <p:cNvSpPr>
            <a:spLocks noGrp="1"/>
          </p:cNvSpPr>
          <p:nvPr>
            <p:ph type="dt" sz="half" idx="10"/>
          </p:nvPr>
        </p:nvSpPr>
        <p:spPr/>
        <p:txBody>
          <a:bodyPr/>
          <a:lstStyle/>
          <a:p>
            <a:fld id="{58B3E174-E630-4830-99A6-A138536A4A7C}" type="datetimeFigureOut">
              <a:rPr lang="zh-CN" altLang="en-US" smtClean="0"/>
              <a:t>2021/11/21</a:t>
            </a:fld>
            <a:endParaRPr lang="zh-CN" altLang="en-US"/>
          </a:p>
        </p:txBody>
      </p:sp>
      <p:sp>
        <p:nvSpPr>
          <p:cNvPr id="6" name="页脚占位符 5">
            <a:extLst>
              <a:ext uri="{FF2B5EF4-FFF2-40B4-BE49-F238E27FC236}">
                <a16:creationId xmlns:a16="http://schemas.microsoft.com/office/drawing/2014/main" id="{03AD2EE4-D8D5-4A20-BBAB-A8E2C24D810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35D3B27-34FF-418E-8F50-09E7C55702F7}"/>
              </a:ext>
            </a:extLst>
          </p:cNvPr>
          <p:cNvSpPr>
            <a:spLocks noGrp="1"/>
          </p:cNvSpPr>
          <p:nvPr>
            <p:ph type="sldNum" sz="quarter" idx="12"/>
          </p:nvPr>
        </p:nvSpPr>
        <p:spPr/>
        <p:txBody>
          <a:bodyPr/>
          <a:lstStyle/>
          <a:p>
            <a:fld id="{CA12AF0A-0567-4F02-A168-E4773E1836F2}" type="slidenum">
              <a:rPr lang="zh-CN" altLang="en-US" smtClean="0"/>
              <a:t>‹#›</a:t>
            </a:fld>
            <a:endParaRPr lang="zh-CN" altLang="en-US"/>
          </a:p>
        </p:txBody>
      </p:sp>
    </p:spTree>
    <p:extLst>
      <p:ext uri="{BB962C8B-B14F-4D97-AF65-F5344CB8AC3E}">
        <p14:creationId xmlns:p14="http://schemas.microsoft.com/office/powerpoint/2010/main" val="3064597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68CDDA-92C4-4253-9D38-F23ACB0AD4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45F8E92-14AA-421A-BB2C-E0E9DEE293E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F428269-538D-450D-A671-1C4E6B5958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E0C90B-9DB4-4969-8AC3-594991E06CEB}"/>
              </a:ext>
            </a:extLst>
          </p:cNvPr>
          <p:cNvSpPr>
            <a:spLocks noGrp="1"/>
          </p:cNvSpPr>
          <p:nvPr>
            <p:ph type="dt" sz="half" idx="10"/>
          </p:nvPr>
        </p:nvSpPr>
        <p:spPr/>
        <p:txBody>
          <a:bodyPr/>
          <a:lstStyle/>
          <a:p>
            <a:fld id="{58B3E174-E630-4830-99A6-A138536A4A7C}" type="datetimeFigureOut">
              <a:rPr lang="zh-CN" altLang="en-US" smtClean="0"/>
              <a:t>2021/11/21</a:t>
            </a:fld>
            <a:endParaRPr lang="zh-CN" altLang="en-US"/>
          </a:p>
        </p:txBody>
      </p:sp>
      <p:sp>
        <p:nvSpPr>
          <p:cNvPr id="6" name="页脚占位符 5">
            <a:extLst>
              <a:ext uri="{FF2B5EF4-FFF2-40B4-BE49-F238E27FC236}">
                <a16:creationId xmlns:a16="http://schemas.microsoft.com/office/drawing/2014/main" id="{DE257C7A-861E-47FF-877E-154A96789A9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BE0DD1-D252-4436-A2C3-E8FABC95E04E}"/>
              </a:ext>
            </a:extLst>
          </p:cNvPr>
          <p:cNvSpPr>
            <a:spLocks noGrp="1"/>
          </p:cNvSpPr>
          <p:nvPr>
            <p:ph type="sldNum" sz="quarter" idx="12"/>
          </p:nvPr>
        </p:nvSpPr>
        <p:spPr/>
        <p:txBody>
          <a:bodyPr/>
          <a:lstStyle/>
          <a:p>
            <a:fld id="{CA12AF0A-0567-4F02-A168-E4773E1836F2}" type="slidenum">
              <a:rPr lang="zh-CN" altLang="en-US" smtClean="0"/>
              <a:t>‹#›</a:t>
            </a:fld>
            <a:endParaRPr lang="zh-CN" altLang="en-US"/>
          </a:p>
        </p:txBody>
      </p:sp>
    </p:spTree>
    <p:extLst>
      <p:ext uri="{BB962C8B-B14F-4D97-AF65-F5344CB8AC3E}">
        <p14:creationId xmlns:p14="http://schemas.microsoft.com/office/powerpoint/2010/main" val="32184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4E9633B-1D2E-4E59-A350-25F26E174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dirty="0"/>
              <a:t>2021/11/21</a:t>
            </a:r>
            <a:endParaRPr lang="zh-CN" altLang="en-US" dirty="0"/>
          </a:p>
        </p:txBody>
      </p:sp>
      <p:sp>
        <p:nvSpPr>
          <p:cNvPr id="5" name="页脚占位符 4">
            <a:extLst>
              <a:ext uri="{FF2B5EF4-FFF2-40B4-BE49-F238E27FC236}">
                <a16:creationId xmlns:a16="http://schemas.microsoft.com/office/drawing/2014/main" id="{533E31DF-FA77-411E-83FC-899044B89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dirty="0"/>
              <a:t>重庆交通大学</a:t>
            </a:r>
          </a:p>
        </p:txBody>
      </p:sp>
      <p:sp>
        <p:nvSpPr>
          <p:cNvPr id="6" name="灯片编号占位符 5">
            <a:extLst>
              <a:ext uri="{FF2B5EF4-FFF2-40B4-BE49-F238E27FC236}">
                <a16:creationId xmlns:a16="http://schemas.microsoft.com/office/drawing/2014/main" id="{E061CCCE-0DB8-4C3E-89AE-C0107C11D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F0A-0567-4F02-A168-E4773E1836F2}" type="slidenum">
              <a:rPr lang="zh-CN" altLang="en-US" smtClean="0"/>
              <a:t>‹#›</a:t>
            </a:fld>
            <a:endParaRPr lang="zh-CN" altLang="en-US" dirty="0"/>
          </a:p>
        </p:txBody>
      </p:sp>
    </p:spTree>
    <p:extLst>
      <p:ext uri="{BB962C8B-B14F-4D97-AF65-F5344CB8AC3E}">
        <p14:creationId xmlns:p14="http://schemas.microsoft.com/office/powerpoint/2010/main" val="305971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BB50096C-C80C-4C0D-9B0D-3E29026CDDEF}"/>
              </a:ext>
            </a:extLst>
          </p:cNvPr>
          <p:cNvSpPr/>
          <p:nvPr/>
        </p:nvSpPr>
        <p:spPr>
          <a:xfrm>
            <a:off x="2716730" y="4784006"/>
            <a:ext cx="834336" cy="847663"/>
          </a:xfrm>
          <a:prstGeom prst="rect">
            <a:avLst/>
          </a:prstGeom>
          <a:solidFill>
            <a:srgbClr val="121F3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792BDA83-B071-4CDE-8604-42167030D770}"/>
              </a:ext>
            </a:extLst>
          </p:cNvPr>
          <p:cNvSpPr/>
          <p:nvPr/>
        </p:nvSpPr>
        <p:spPr>
          <a:xfrm>
            <a:off x="-2864" y="1429821"/>
            <a:ext cx="12194864" cy="2880359"/>
          </a:xfrm>
          <a:prstGeom prst="rect">
            <a:avLst/>
          </a:prstGeom>
          <a:solidFill>
            <a:srgbClr val="1025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3" name="矩形 12">
            <a:extLst>
              <a:ext uri="{FF2B5EF4-FFF2-40B4-BE49-F238E27FC236}">
                <a16:creationId xmlns:a16="http://schemas.microsoft.com/office/drawing/2014/main" id="{4B6DCF0D-8D7A-4126-864F-46FD67BDD300}"/>
              </a:ext>
            </a:extLst>
          </p:cNvPr>
          <p:cNvSpPr/>
          <p:nvPr/>
        </p:nvSpPr>
        <p:spPr>
          <a:xfrm>
            <a:off x="3551066" y="1714006"/>
            <a:ext cx="7682730" cy="185845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标题 1">
            <a:extLst>
              <a:ext uri="{FF2B5EF4-FFF2-40B4-BE49-F238E27FC236}">
                <a16:creationId xmlns:a16="http://schemas.microsoft.com/office/drawing/2014/main" id="{35AC0F1C-DB96-4DD5-A178-9D7E449DAED5}"/>
              </a:ext>
            </a:extLst>
          </p:cNvPr>
          <p:cNvSpPr>
            <a:spLocks noGrp="1"/>
          </p:cNvSpPr>
          <p:nvPr>
            <p:ph type="title"/>
          </p:nvPr>
        </p:nvSpPr>
        <p:spPr>
          <a:xfrm>
            <a:off x="3850738" y="1844890"/>
            <a:ext cx="7414667" cy="1654173"/>
          </a:xfrm>
        </p:spPr>
        <p:txBody>
          <a:bodyPr/>
          <a:lstStyle/>
          <a:p>
            <a:pPr algn="ctr">
              <a:lnSpc>
                <a:spcPct val="150000"/>
              </a:lnSpc>
            </a:pPr>
            <a:r>
              <a:rPr lang="zh-CN" altLang="en-US" sz="3600" dirty="0">
                <a:solidFill>
                  <a:schemeClr val="bg1"/>
                </a:solidFill>
              </a:rPr>
              <a:t>“双一流”背景下</a:t>
            </a:r>
            <a:br>
              <a:rPr lang="en-US" altLang="zh-CN" sz="3600" dirty="0">
                <a:solidFill>
                  <a:schemeClr val="bg1"/>
                </a:solidFill>
              </a:rPr>
            </a:br>
            <a:r>
              <a:rPr lang="zh-CN" altLang="en-US" sz="3600" dirty="0">
                <a:solidFill>
                  <a:schemeClr val="bg1"/>
                </a:solidFill>
              </a:rPr>
              <a:t>地方行业高校学科建设经验浅谈</a:t>
            </a:r>
          </a:p>
        </p:txBody>
      </p:sp>
      <p:sp>
        <p:nvSpPr>
          <p:cNvPr id="18" name="TextBox 32">
            <a:extLst>
              <a:ext uri="{FF2B5EF4-FFF2-40B4-BE49-F238E27FC236}">
                <a16:creationId xmlns:a16="http://schemas.microsoft.com/office/drawing/2014/main" id="{B81A43DB-0797-41AD-856C-977AF4383C91}"/>
              </a:ext>
            </a:extLst>
          </p:cNvPr>
          <p:cNvSpPr>
            <a:spLocks noChangeArrowheads="1"/>
          </p:cNvSpPr>
          <p:nvPr/>
        </p:nvSpPr>
        <p:spPr bwMode="auto">
          <a:xfrm>
            <a:off x="5283296" y="4594365"/>
            <a:ext cx="3778249"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50000"/>
              </a:lnSpc>
            </a:pPr>
            <a:r>
              <a:rPr lang="zh-CN" altLang="en-US" sz="2400" dirty="0">
                <a:solidFill>
                  <a:srgbClr val="1C3D6A"/>
                </a:solidFill>
                <a:latin typeface="微软雅黑" panose="020B0503020204020204" pitchFamily="34" charset="-122"/>
                <a:ea typeface="微软雅黑" panose="020B0503020204020204" pitchFamily="34" charset="-122"/>
                <a:sym typeface="微软雅黑" panose="020B0503020204020204" pitchFamily="34" charset="-122"/>
              </a:rPr>
              <a:t>葛显龙 </a:t>
            </a:r>
            <a:r>
              <a:rPr lang="zh-CN" altLang="en-US" sz="2000" dirty="0">
                <a:solidFill>
                  <a:srgbClr val="1C3D6A"/>
                </a:solidFill>
                <a:latin typeface="微软雅黑" panose="020B0503020204020204" pitchFamily="34" charset="-122"/>
                <a:ea typeface="微软雅黑" panose="020B0503020204020204" pitchFamily="34" charset="-122"/>
                <a:sym typeface="微软雅黑" panose="020B0503020204020204" pitchFamily="34" charset="-122"/>
              </a:rPr>
              <a:t>教授</a:t>
            </a:r>
            <a:r>
              <a:rPr lang="en-US" altLang="zh-CN" sz="2000" dirty="0">
                <a:solidFill>
                  <a:srgbClr val="1C3D6A"/>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1C3D6A"/>
                </a:solidFill>
                <a:latin typeface="微软雅黑" panose="020B0503020204020204" pitchFamily="34" charset="-122"/>
                <a:ea typeface="微软雅黑" panose="020B0503020204020204" pitchFamily="34" charset="-122"/>
                <a:sym typeface="微软雅黑" panose="020B0503020204020204" pitchFamily="34" charset="-122"/>
              </a:rPr>
              <a:t>博士生导师</a:t>
            </a:r>
            <a:endParaRPr lang="en-US" altLang="zh-CN" sz="2000" dirty="0">
              <a:solidFill>
                <a:srgbClr val="1C3D6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2400" dirty="0">
                <a:solidFill>
                  <a:srgbClr val="1C3D6A"/>
                </a:solidFill>
                <a:latin typeface="微软雅黑" panose="020B0503020204020204" pitchFamily="34" charset="-122"/>
                <a:ea typeface="微软雅黑" panose="020B0503020204020204" pitchFamily="34" charset="-122"/>
                <a:sym typeface="微软雅黑" panose="020B0503020204020204" pitchFamily="34" charset="-122"/>
              </a:rPr>
              <a:t>重庆交通大学研究生院</a:t>
            </a:r>
            <a:endParaRPr lang="en-US" altLang="zh-CN" sz="2400" dirty="0">
              <a:solidFill>
                <a:srgbClr val="1C3D6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en-US" altLang="zh-CN" sz="2400" dirty="0">
                <a:solidFill>
                  <a:srgbClr val="1C3D6A"/>
                </a:solidFill>
                <a:latin typeface="微软雅黑" panose="020B0503020204020204" pitchFamily="34" charset="-122"/>
                <a:ea typeface="微软雅黑" panose="020B0503020204020204" pitchFamily="34" charset="-122"/>
                <a:sym typeface="微软雅黑" panose="020B0503020204020204" pitchFamily="34" charset="-122"/>
              </a:rPr>
              <a:t>2021.11.21</a:t>
            </a:r>
          </a:p>
        </p:txBody>
      </p:sp>
      <p:sp>
        <p:nvSpPr>
          <p:cNvPr id="19" name="矩形 18">
            <a:extLst>
              <a:ext uri="{FF2B5EF4-FFF2-40B4-BE49-F238E27FC236}">
                <a16:creationId xmlns:a16="http://schemas.microsoft.com/office/drawing/2014/main" id="{830D5ABA-9672-4CC6-9532-B39150311626}"/>
              </a:ext>
            </a:extLst>
          </p:cNvPr>
          <p:cNvSpPr/>
          <p:nvPr/>
        </p:nvSpPr>
        <p:spPr>
          <a:xfrm>
            <a:off x="3716708" y="1844890"/>
            <a:ext cx="7682729" cy="1986085"/>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4" name="图片 3">
            <a:extLst>
              <a:ext uri="{FF2B5EF4-FFF2-40B4-BE49-F238E27FC236}">
                <a16:creationId xmlns:a16="http://schemas.microsoft.com/office/drawing/2014/main" id="{4FB32F9D-74C9-4045-8A2E-9F31D7CF405F}"/>
              </a:ext>
            </a:extLst>
          </p:cNvPr>
          <p:cNvPicPr>
            <a:picLocks noChangeAspect="1"/>
          </p:cNvPicPr>
          <p:nvPr/>
        </p:nvPicPr>
        <p:blipFill rotWithShape="1">
          <a:blip r:embed="rId3">
            <a:extLst>
              <a:ext uri="{28A0092B-C50C-407E-A947-70E740481C1C}">
                <a14:useLocalDpi xmlns:a14="http://schemas.microsoft.com/office/drawing/2010/main" val="0"/>
              </a:ext>
            </a:extLst>
          </a:blip>
          <a:srcRect l="29698" t="-256" r="39295" b="24699"/>
          <a:stretch/>
        </p:blipFill>
        <p:spPr>
          <a:xfrm>
            <a:off x="212044" y="929247"/>
            <a:ext cx="2847039" cy="4210226"/>
          </a:xfrm>
          <a:prstGeom prst="rect">
            <a:avLst/>
          </a:prstGeom>
          <a:ln>
            <a:noFill/>
          </a:ln>
          <a:effectLst>
            <a:outerShdw blurRad="292100" dist="139700" dir="2700000" algn="tl" rotWithShape="0">
              <a:srgbClr val="333333">
                <a:alpha val="65000"/>
              </a:srgbClr>
            </a:outerShdw>
          </a:effectLst>
        </p:spPr>
      </p:pic>
      <p:pic>
        <p:nvPicPr>
          <p:cNvPr id="22" name="Picture 33" descr="红色透明">
            <a:extLst>
              <a:ext uri="{FF2B5EF4-FFF2-40B4-BE49-F238E27FC236}">
                <a16:creationId xmlns:a16="http://schemas.microsoft.com/office/drawing/2014/main" id="{EB97886F-E127-4445-BA04-7F1FAB0A6CDE}"/>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aturation sat="0"/>
                    </a14:imgEffect>
                    <a14:imgEffect>
                      <a14:brightnessContrast contrast="3000"/>
                    </a14:imgEffect>
                  </a14:imgLayer>
                </a14:imgProps>
              </a:ext>
              <a:ext uri="{28A0092B-C50C-407E-A947-70E740481C1C}">
                <a14:useLocalDpi xmlns:a14="http://schemas.microsoft.com/office/drawing/2010/main" val="0"/>
              </a:ext>
            </a:extLst>
          </a:blip>
          <a:srcRect/>
          <a:stretch>
            <a:fillRect/>
          </a:stretch>
        </p:blipFill>
        <p:spPr bwMode="auto">
          <a:xfrm>
            <a:off x="10810976" y="78882"/>
            <a:ext cx="1311675" cy="1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a:extLst>
              <a:ext uri="{FF2B5EF4-FFF2-40B4-BE49-F238E27FC236}">
                <a16:creationId xmlns:a16="http://schemas.microsoft.com/office/drawing/2014/main" id="{85DD89AA-CAB0-4574-9D70-E208819A670F}"/>
              </a:ext>
            </a:extLst>
          </p:cNvPr>
          <p:cNvSpPr/>
          <p:nvPr/>
        </p:nvSpPr>
        <p:spPr>
          <a:xfrm>
            <a:off x="217144" y="951955"/>
            <a:ext cx="2847039" cy="4201849"/>
          </a:xfrm>
          <a:prstGeom prst="rect">
            <a:avLst/>
          </a:prstGeom>
          <a:solidFill>
            <a:srgbClr val="0F2D6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86835A43-6875-4C1D-B08F-05FEC65D122E}"/>
              </a:ext>
            </a:extLst>
          </p:cNvPr>
          <p:cNvSpPr/>
          <p:nvPr/>
        </p:nvSpPr>
        <p:spPr>
          <a:xfrm>
            <a:off x="934862" y="224335"/>
            <a:ext cx="9876114" cy="707886"/>
          </a:xfrm>
          <a:prstGeom prst="rect">
            <a:avLst/>
          </a:prstGeom>
        </p:spPr>
        <p:txBody>
          <a:bodyPr wrap="square">
            <a:spAutoFit/>
            <a:scene3d>
              <a:camera prst="orthographicFront"/>
              <a:lightRig rig="threePt" dir="t"/>
            </a:scene3d>
            <a:sp3d contourW="12700"/>
          </a:bodyPr>
          <a:lstStyle/>
          <a:p>
            <a:pPr algn="r"/>
            <a:r>
              <a:rPr lang="zh-CN" altLang="en-US" sz="4000" spc="-300" dirty="0">
                <a:solidFill>
                  <a:srgbClr val="0F2D64"/>
                </a:solidFill>
                <a:latin typeface="微软雅黑" panose="020B0503020204020204" pitchFamily="34" charset="-122"/>
                <a:ea typeface="微软雅黑" panose="020B0503020204020204" pitchFamily="34" charset="-122"/>
              </a:rPr>
              <a:t>中交教育研究会高教分会</a:t>
            </a:r>
            <a:r>
              <a:rPr lang="en-US" altLang="zh-CN" sz="4000" spc="-300" dirty="0">
                <a:solidFill>
                  <a:srgbClr val="0F2D64"/>
                </a:solidFill>
                <a:latin typeface="微软雅黑" panose="020B0503020204020204" pitchFamily="34" charset="-122"/>
                <a:ea typeface="微软雅黑" panose="020B0503020204020204" pitchFamily="34" charset="-122"/>
              </a:rPr>
              <a:t>2021</a:t>
            </a:r>
            <a:r>
              <a:rPr lang="zh-CN" altLang="en-US" sz="4000" spc="-300" dirty="0">
                <a:solidFill>
                  <a:srgbClr val="0F2D64"/>
                </a:solidFill>
                <a:latin typeface="微软雅黑" panose="020B0503020204020204" pitchFamily="34" charset="-122"/>
                <a:ea typeface="微软雅黑" panose="020B0503020204020204" pitchFamily="34" charset="-122"/>
              </a:rPr>
              <a:t>年学术年会报告</a:t>
            </a:r>
          </a:p>
        </p:txBody>
      </p:sp>
    </p:spTree>
    <p:extLst>
      <p:ext uri="{BB962C8B-B14F-4D97-AF65-F5344CB8AC3E}">
        <p14:creationId xmlns:p14="http://schemas.microsoft.com/office/powerpoint/2010/main" val="2375179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descr="未标题-3">
            <a:extLst>
              <a:ext uri="{FF2B5EF4-FFF2-40B4-BE49-F238E27FC236}">
                <a16:creationId xmlns:a16="http://schemas.microsoft.com/office/drawing/2014/main" id="{8BC54565-C362-4EE9-8C7D-B082C88A9C7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4343400"/>
            <a:ext cx="12192000" cy="251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E19D720C-872A-4884-88C7-841234F491CC}"/>
              </a:ext>
            </a:extLst>
          </p:cNvPr>
          <p:cNvSpPr txBox="1"/>
          <p:nvPr/>
        </p:nvSpPr>
        <p:spPr>
          <a:xfrm>
            <a:off x="1178560" y="325120"/>
            <a:ext cx="2316480" cy="523220"/>
          </a:xfrm>
          <a:prstGeom prst="rect">
            <a:avLst/>
          </a:prstGeom>
          <a:noFill/>
        </p:spPr>
        <p:txBody>
          <a:bodyPr wrap="square" rtlCol="0">
            <a:spAutoFit/>
          </a:bodyPr>
          <a:lstStyle/>
          <a:p>
            <a:r>
              <a:rPr lang="zh-CN" altLang="en-US" sz="2800" dirty="0"/>
              <a:t>经验总结</a:t>
            </a:r>
            <a:endParaRPr lang="en-US" altLang="zh-CN" sz="2800" dirty="0"/>
          </a:p>
        </p:txBody>
      </p:sp>
      <p:sp>
        <p:nvSpPr>
          <p:cNvPr id="3" name="矩形 2">
            <a:extLst>
              <a:ext uri="{FF2B5EF4-FFF2-40B4-BE49-F238E27FC236}">
                <a16:creationId xmlns:a16="http://schemas.microsoft.com/office/drawing/2014/main" id="{C43B99A3-4600-41FC-BD3A-6183B329B607}"/>
              </a:ext>
            </a:extLst>
          </p:cNvPr>
          <p:cNvSpPr/>
          <p:nvPr/>
        </p:nvSpPr>
        <p:spPr>
          <a:xfrm>
            <a:off x="-471638" y="1001027"/>
            <a:ext cx="12994105" cy="4735629"/>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F355DFB-DB5E-493C-BCD5-FC176FB3C474}"/>
              </a:ext>
            </a:extLst>
          </p:cNvPr>
          <p:cNvSpPr txBox="1"/>
          <p:nvPr/>
        </p:nvSpPr>
        <p:spPr>
          <a:xfrm>
            <a:off x="1501540" y="1775119"/>
            <a:ext cx="9509961" cy="2951898"/>
          </a:xfrm>
          <a:prstGeom prst="rect">
            <a:avLst/>
          </a:prstGeom>
          <a:solidFill>
            <a:schemeClr val="bg1"/>
          </a:solidFill>
        </p:spPr>
        <p:txBody>
          <a:bodyPr wrap="square">
            <a:spAutoFit/>
          </a:bodyPr>
          <a:lstStyle/>
          <a:p>
            <a:pPr indent="457200">
              <a:lnSpc>
                <a:spcPct val="150000"/>
              </a:lnSpc>
            </a:pPr>
            <a:r>
              <a:rPr lang="zh-CN" altLang="en-US" dirty="0"/>
              <a:t>重庆交通大学学科建设紧紧围绕</a:t>
            </a:r>
            <a:r>
              <a:rPr lang="zh-CN" altLang="en-US" b="1" dirty="0"/>
              <a:t>西部大开发、长江经济带、陆海新通道、川藏高铁、成渝双城经济圈、国家综合性交通枢纽</a:t>
            </a:r>
            <a:r>
              <a:rPr lang="zh-CN" altLang="en-US" dirty="0"/>
              <a:t>和</a:t>
            </a:r>
            <a:r>
              <a:rPr lang="zh-CN" altLang="en-US" b="1" dirty="0"/>
              <a:t>交通强国示范区</a:t>
            </a:r>
            <a:r>
              <a:rPr lang="zh-CN" altLang="en-US" dirty="0"/>
              <a:t>等重大战略需求，以“强优势”为目标打造</a:t>
            </a:r>
            <a:r>
              <a:rPr lang="zh-CN" altLang="en-US" b="1" dirty="0"/>
              <a:t>一流学科</a:t>
            </a:r>
            <a:r>
              <a:rPr lang="zh-CN" altLang="en-US" dirty="0"/>
              <a:t>与</a:t>
            </a:r>
            <a:r>
              <a:rPr lang="zh-CN" altLang="en-US" b="1" dirty="0"/>
              <a:t>重点学科</a:t>
            </a:r>
            <a:r>
              <a:rPr lang="zh-CN" altLang="en-US" dirty="0"/>
              <a:t>的建设新高度，以“促交叉”为重点带动</a:t>
            </a:r>
            <a:r>
              <a:rPr lang="zh-CN" altLang="en-US" b="1" dirty="0"/>
              <a:t>传统学科提档升级</a:t>
            </a:r>
            <a:r>
              <a:rPr lang="zh-CN" altLang="en-US" dirty="0"/>
              <a:t>，以“填空白”为途径实现“人无我有，人有我优”的</a:t>
            </a:r>
            <a:r>
              <a:rPr lang="zh-CN" altLang="en-US" b="1" dirty="0"/>
              <a:t>学科建设新局面</a:t>
            </a:r>
            <a:r>
              <a:rPr lang="zh-CN" altLang="en-US" dirty="0"/>
              <a:t>，以“补短板”为抓手</a:t>
            </a:r>
            <a:r>
              <a:rPr lang="zh-CN" altLang="en-US" b="1" dirty="0"/>
              <a:t>促进人文艺术学科的创新发展</a:t>
            </a:r>
            <a:r>
              <a:rPr lang="zh-CN" altLang="en-US" dirty="0"/>
              <a:t>。坚持内涵与特色、建设与创新并重，持续发挥学科建设的龙头作用与专业建设的基础地位，推进人才队伍、科技研发、科研平台、社会服务与人才培养的协同发展，不断提升学校的核心竞争力和综合实力。</a:t>
            </a:r>
          </a:p>
        </p:txBody>
      </p:sp>
    </p:spTree>
    <p:extLst>
      <p:ext uri="{BB962C8B-B14F-4D97-AF65-F5344CB8AC3E}">
        <p14:creationId xmlns:p14="http://schemas.microsoft.com/office/powerpoint/2010/main" val="21503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descr="未标题-3">
            <a:extLst>
              <a:ext uri="{FF2B5EF4-FFF2-40B4-BE49-F238E27FC236}">
                <a16:creationId xmlns:a16="http://schemas.microsoft.com/office/drawing/2014/main" id="{8BC54565-C362-4EE9-8C7D-B082C88A9C7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4343400"/>
            <a:ext cx="12192000" cy="251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E19D720C-872A-4884-88C7-841234F491CC}"/>
              </a:ext>
            </a:extLst>
          </p:cNvPr>
          <p:cNvSpPr txBox="1"/>
          <p:nvPr/>
        </p:nvSpPr>
        <p:spPr>
          <a:xfrm>
            <a:off x="1178560" y="325120"/>
            <a:ext cx="2316480" cy="523220"/>
          </a:xfrm>
          <a:prstGeom prst="rect">
            <a:avLst/>
          </a:prstGeom>
          <a:noFill/>
        </p:spPr>
        <p:txBody>
          <a:bodyPr wrap="square" rtlCol="0">
            <a:spAutoFit/>
          </a:bodyPr>
          <a:lstStyle/>
          <a:p>
            <a:r>
              <a:rPr lang="zh-CN" altLang="en-US" sz="2800" dirty="0"/>
              <a:t>经验总结</a:t>
            </a:r>
            <a:endParaRPr lang="en-US" altLang="zh-CN" sz="2800" dirty="0"/>
          </a:p>
        </p:txBody>
      </p:sp>
      <p:sp>
        <p:nvSpPr>
          <p:cNvPr id="3" name="矩形 2">
            <a:extLst>
              <a:ext uri="{FF2B5EF4-FFF2-40B4-BE49-F238E27FC236}">
                <a16:creationId xmlns:a16="http://schemas.microsoft.com/office/drawing/2014/main" id="{C43B99A3-4600-41FC-BD3A-6183B329B607}"/>
              </a:ext>
            </a:extLst>
          </p:cNvPr>
          <p:cNvSpPr/>
          <p:nvPr/>
        </p:nvSpPr>
        <p:spPr>
          <a:xfrm>
            <a:off x="-471638" y="1001027"/>
            <a:ext cx="12994105" cy="4735629"/>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F355DFB-DB5E-493C-BCD5-FC176FB3C474}"/>
              </a:ext>
            </a:extLst>
          </p:cNvPr>
          <p:cNvSpPr txBox="1"/>
          <p:nvPr/>
        </p:nvSpPr>
        <p:spPr>
          <a:xfrm>
            <a:off x="1501540" y="1775119"/>
            <a:ext cx="9509961" cy="2400657"/>
          </a:xfrm>
          <a:prstGeom prst="rect">
            <a:avLst/>
          </a:prstGeom>
          <a:solidFill>
            <a:schemeClr val="bg1"/>
          </a:solidFill>
        </p:spPr>
        <p:txBody>
          <a:bodyPr wrap="square">
            <a:spAutoFit/>
          </a:bodyPr>
          <a:lstStyle/>
          <a:p>
            <a:pPr indent="457200">
              <a:lnSpc>
                <a:spcPct val="150000"/>
              </a:lnSpc>
            </a:pPr>
            <a:r>
              <a:rPr lang="zh-CN" altLang="en-US" sz="2800" dirty="0"/>
              <a:t>报告来源</a:t>
            </a:r>
            <a:r>
              <a:rPr lang="zh-CN" altLang="en-US" dirty="0"/>
              <a:t>：</a:t>
            </a:r>
            <a:endParaRPr lang="en-US" altLang="zh-CN" dirty="0"/>
          </a:p>
          <a:p>
            <a:r>
              <a:rPr lang="en-US" altLang="zh-CN" dirty="0"/>
              <a:t>[1]</a:t>
            </a:r>
            <a:r>
              <a:rPr lang="zh-CN" altLang="zh-CN" dirty="0"/>
              <a:t>赵明阶，葛显龙等</a:t>
            </a:r>
            <a:r>
              <a:rPr lang="en-US" altLang="zh-CN" dirty="0"/>
              <a:t>. </a:t>
            </a:r>
            <a:r>
              <a:rPr lang="zh-CN" altLang="zh-CN" dirty="0"/>
              <a:t>新工科背景下地方高校学科专业协同建设机制与实践研究</a:t>
            </a:r>
            <a:r>
              <a:rPr lang="en-US" altLang="zh-CN" dirty="0"/>
              <a:t>, </a:t>
            </a:r>
            <a:r>
              <a:rPr lang="zh-CN" altLang="zh-CN" dirty="0"/>
              <a:t>重庆市研究生教育教学改革研究重大项目</a:t>
            </a:r>
            <a:r>
              <a:rPr lang="en-US" altLang="zh-CN" dirty="0"/>
              <a:t>(</a:t>
            </a:r>
            <a:r>
              <a:rPr lang="en-US" altLang="zh-CN" b="1" dirty="0"/>
              <a:t>yjg211009)</a:t>
            </a:r>
            <a:r>
              <a:rPr lang="zh-CN" altLang="zh-CN" dirty="0"/>
              <a:t>，</a:t>
            </a:r>
            <a:r>
              <a:rPr lang="en-US" altLang="zh-CN" dirty="0"/>
              <a:t>2021.06-2024.06</a:t>
            </a:r>
            <a:r>
              <a:rPr lang="zh-CN" altLang="zh-CN" dirty="0"/>
              <a:t>。</a:t>
            </a:r>
            <a:endParaRPr lang="en-US" altLang="zh-CN" dirty="0"/>
          </a:p>
          <a:p>
            <a:r>
              <a:rPr lang="en-US" altLang="zh-CN" dirty="0"/>
              <a:t>[2]</a:t>
            </a:r>
            <a:r>
              <a:rPr lang="zh-CN" altLang="en-US" dirty="0"/>
              <a:t>梁波，葛显龙等</a:t>
            </a:r>
            <a:r>
              <a:rPr lang="en-US" altLang="zh-CN" dirty="0"/>
              <a:t>.</a:t>
            </a:r>
            <a:r>
              <a:rPr lang="zh-CN" altLang="en-US" dirty="0"/>
              <a:t>新工科背景下研究生创新能力培养的实践与探索</a:t>
            </a:r>
            <a:r>
              <a:rPr lang="en-US" altLang="zh-CN" dirty="0"/>
              <a:t>, </a:t>
            </a:r>
            <a:r>
              <a:rPr lang="zh-CN" altLang="zh-CN" dirty="0"/>
              <a:t>重庆市研究生教育教学改革研究重大项目</a:t>
            </a:r>
            <a:r>
              <a:rPr lang="en-US" altLang="zh-CN" dirty="0"/>
              <a:t>(</a:t>
            </a:r>
            <a:r>
              <a:rPr lang="en-US" altLang="zh-CN" b="1" dirty="0"/>
              <a:t>yjg191011)</a:t>
            </a:r>
            <a:r>
              <a:rPr lang="zh-CN" altLang="zh-CN" dirty="0"/>
              <a:t>，</a:t>
            </a:r>
            <a:r>
              <a:rPr lang="en-US" altLang="zh-CN" dirty="0"/>
              <a:t>2019.06-2021.06</a:t>
            </a:r>
            <a:r>
              <a:rPr lang="zh-CN" altLang="zh-CN" dirty="0"/>
              <a:t>。</a:t>
            </a:r>
            <a:endParaRPr lang="en-US" altLang="zh-CN" dirty="0"/>
          </a:p>
          <a:p>
            <a:r>
              <a:rPr lang="en-US" altLang="zh-CN" dirty="0"/>
              <a:t>[3]</a:t>
            </a:r>
            <a:r>
              <a:rPr lang="zh-CN" altLang="zh-CN" dirty="0"/>
              <a:t>葛显龙等</a:t>
            </a:r>
            <a:r>
              <a:rPr lang="en-US" altLang="zh-CN" dirty="0"/>
              <a:t>. </a:t>
            </a:r>
            <a:r>
              <a:rPr lang="zh-CN" altLang="zh-CN" dirty="0"/>
              <a:t>“人工智能</a:t>
            </a:r>
            <a:r>
              <a:rPr lang="en-US" altLang="zh-CN" dirty="0"/>
              <a:t>+</a:t>
            </a:r>
            <a:r>
              <a:rPr lang="zh-CN" altLang="zh-CN" dirty="0"/>
              <a:t>大交通”学科群协同建设研究，重庆市研究生教育教学改革研究重点项目</a:t>
            </a:r>
            <a:r>
              <a:rPr lang="en-US" altLang="zh-CN" dirty="0"/>
              <a:t>(</a:t>
            </a:r>
            <a:r>
              <a:rPr lang="en-US" altLang="zh-CN" b="1" dirty="0"/>
              <a:t>yjg202025)</a:t>
            </a:r>
            <a:r>
              <a:rPr lang="zh-CN" altLang="zh-CN" dirty="0"/>
              <a:t>，</a:t>
            </a:r>
            <a:r>
              <a:rPr lang="en-US" altLang="zh-CN" dirty="0"/>
              <a:t>2020.06-2022.05</a:t>
            </a:r>
            <a:r>
              <a:rPr lang="zh-CN" altLang="zh-CN" dirty="0"/>
              <a:t>。</a:t>
            </a:r>
            <a:endParaRPr lang="zh-CN" altLang="en-US" dirty="0"/>
          </a:p>
        </p:txBody>
      </p:sp>
    </p:spTree>
    <p:extLst>
      <p:ext uri="{BB962C8B-B14F-4D97-AF65-F5344CB8AC3E}">
        <p14:creationId xmlns:p14="http://schemas.microsoft.com/office/powerpoint/2010/main" val="196256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BB50096C-C80C-4C0D-9B0D-3E29026CDDEF}"/>
              </a:ext>
            </a:extLst>
          </p:cNvPr>
          <p:cNvSpPr/>
          <p:nvPr/>
        </p:nvSpPr>
        <p:spPr>
          <a:xfrm>
            <a:off x="2930579" y="4755681"/>
            <a:ext cx="684000" cy="682204"/>
          </a:xfrm>
          <a:prstGeom prst="rect">
            <a:avLst/>
          </a:prstGeom>
          <a:solidFill>
            <a:srgbClr val="121F3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792BDA83-B071-4CDE-8604-42167030D770}"/>
              </a:ext>
            </a:extLst>
          </p:cNvPr>
          <p:cNvSpPr/>
          <p:nvPr/>
        </p:nvSpPr>
        <p:spPr>
          <a:xfrm>
            <a:off x="-2864" y="1429821"/>
            <a:ext cx="12194864" cy="2880359"/>
          </a:xfrm>
          <a:prstGeom prst="rect">
            <a:avLst/>
          </a:pr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3" name="矩形 12">
            <a:extLst>
              <a:ext uri="{FF2B5EF4-FFF2-40B4-BE49-F238E27FC236}">
                <a16:creationId xmlns:a16="http://schemas.microsoft.com/office/drawing/2014/main" id="{4B6DCF0D-8D7A-4126-864F-46FD67BDD300}"/>
              </a:ext>
            </a:extLst>
          </p:cNvPr>
          <p:cNvSpPr/>
          <p:nvPr/>
        </p:nvSpPr>
        <p:spPr>
          <a:xfrm>
            <a:off x="3551066" y="1714006"/>
            <a:ext cx="7682730" cy="185845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TextBox 32">
            <a:extLst>
              <a:ext uri="{FF2B5EF4-FFF2-40B4-BE49-F238E27FC236}">
                <a16:creationId xmlns:a16="http://schemas.microsoft.com/office/drawing/2014/main" id="{B81A43DB-0797-41AD-856C-977AF4383C91}"/>
              </a:ext>
            </a:extLst>
          </p:cNvPr>
          <p:cNvSpPr>
            <a:spLocks noChangeArrowheads="1"/>
          </p:cNvSpPr>
          <p:nvPr/>
        </p:nvSpPr>
        <p:spPr bwMode="auto">
          <a:xfrm>
            <a:off x="5195373" y="4639526"/>
            <a:ext cx="3778249" cy="15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50000"/>
              </a:lnSpc>
            </a:pPr>
            <a:r>
              <a:rPr lang="zh-CN" altLang="en-US" sz="2400" dirty="0">
                <a:solidFill>
                  <a:srgbClr val="1C3D6A"/>
                </a:solidFill>
                <a:latin typeface="微软雅黑" panose="020B0503020204020204" pitchFamily="34" charset="-122"/>
                <a:ea typeface="微软雅黑" panose="020B0503020204020204" pitchFamily="34" charset="-122"/>
                <a:sym typeface="微软雅黑" panose="020B0503020204020204" pitchFamily="34" charset="-122"/>
              </a:rPr>
              <a:t>重庆交通大学</a:t>
            </a:r>
            <a:endParaRPr lang="en-US" altLang="zh-CN" sz="2400" dirty="0">
              <a:solidFill>
                <a:srgbClr val="1C3D6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2400" dirty="0">
                <a:solidFill>
                  <a:srgbClr val="1C3D6A"/>
                </a:solidFill>
                <a:latin typeface="微软雅黑" panose="020B0503020204020204" pitchFamily="34" charset="-122"/>
                <a:ea typeface="微软雅黑" panose="020B0503020204020204" pitchFamily="34" charset="-122"/>
                <a:sym typeface="微软雅黑" panose="020B0503020204020204" pitchFamily="34" charset="-122"/>
              </a:rPr>
              <a:t>葛显龙</a:t>
            </a:r>
            <a:endParaRPr lang="en-US" altLang="zh-CN" sz="2400" dirty="0">
              <a:solidFill>
                <a:srgbClr val="1C3D6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en-US" altLang="zh-CN" sz="2400" dirty="0">
                <a:solidFill>
                  <a:srgbClr val="1C3D6A"/>
                </a:solidFill>
                <a:latin typeface="微软雅黑" panose="020B0503020204020204" pitchFamily="34" charset="-122"/>
                <a:ea typeface="微软雅黑" panose="020B0503020204020204" pitchFamily="34" charset="-122"/>
                <a:sym typeface="微软雅黑" panose="020B0503020204020204" pitchFamily="34" charset="-122"/>
              </a:rPr>
              <a:t>2021.11.21</a:t>
            </a:r>
          </a:p>
        </p:txBody>
      </p:sp>
      <p:sp>
        <p:nvSpPr>
          <p:cNvPr id="19" name="矩形 18">
            <a:extLst>
              <a:ext uri="{FF2B5EF4-FFF2-40B4-BE49-F238E27FC236}">
                <a16:creationId xmlns:a16="http://schemas.microsoft.com/office/drawing/2014/main" id="{830D5ABA-9672-4CC6-9532-B39150311626}"/>
              </a:ext>
            </a:extLst>
          </p:cNvPr>
          <p:cNvSpPr/>
          <p:nvPr/>
        </p:nvSpPr>
        <p:spPr>
          <a:xfrm>
            <a:off x="3716708" y="1844890"/>
            <a:ext cx="7682729" cy="1986085"/>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4" name="图片 3">
            <a:extLst>
              <a:ext uri="{FF2B5EF4-FFF2-40B4-BE49-F238E27FC236}">
                <a16:creationId xmlns:a16="http://schemas.microsoft.com/office/drawing/2014/main" id="{4FB32F9D-74C9-4045-8A2E-9F31D7CF405F}"/>
              </a:ext>
            </a:extLst>
          </p:cNvPr>
          <p:cNvPicPr>
            <a:picLocks noChangeAspect="1"/>
          </p:cNvPicPr>
          <p:nvPr/>
        </p:nvPicPr>
        <p:blipFill rotWithShape="1">
          <a:blip r:embed="rId3">
            <a:extLst>
              <a:ext uri="{28A0092B-C50C-407E-A947-70E740481C1C}">
                <a14:useLocalDpi xmlns:a14="http://schemas.microsoft.com/office/drawing/2010/main" val="0"/>
              </a:ext>
            </a:extLst>
          </a:blip>
          <a:srcRect l="29698" t="-256" r="39295" b="24699"/>
          <a:stretch/>
        </p:blipFill>
        <p:spPr>
          <a:xfrm>
            <a:off x="212044" y="929247"/>
            <a:ext cx="2847039" cy="4210226"/>
          </a:xfrm>
          <a:prstGeom prst="rect">
            <a:avLst/>
          </a:prstGeom>
          <a:ln>
            <a:noFill/>
          </a:ln>
          <a:effectLst>
            <a:outerShdw blurRad="292100" dist="139700" dir="2700000" algn="tl" rotWithShape="0">
              <a:srgbClr val="333333">
                <a:alpha val="65000"/>
              </a:srgbClr>
            </a:outerShdw>
          </a:effectLst>
        </p:spPr>
      </p:pic>
      <p:sp>
        <p:nvSpPr>
          <p:cNvPr id="3" name="矩形 2">
            <a:extLst>
              <a:ext uri="{FF2B5EF4-FFF2-40B4-BE49-F238E27FC236}">
                <a16:creationId xmlns:a16="http://schemas.microsoft.com/office/drawing/2014/main" id="{EBA96428-324A-4A12-A735-360180EF10BB}"/>
              </a:ext>
            </a:extLst>
          </p:cNvPr>
          <p:cNvSpPr/>
          <p:nvPr/>
        </p:nvSpPr>
        <p:spPr>
          <a:xfrm>
            <a:off x="217144" y="951955"/>
            <a:ext cx="2847039" cy="4201849"/>
          </a:xfrm>
          <a:prstGeom prst="rect">
            <a:avLst/>
          </a:prstGeom>
          <a:solidFill>
            <a:srgbClr val="0F2D6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1">
            <a:extLst>
              <a:ext uri="{FF2B5EF4-FFF2-40B4-BE49-F238E27FC236}">
                <a16:creationId xmlns:a16="http://schemas.microsoft.com/office/drawing/2014/main" id="{459198F7-3512-451C-87DB-62F6957D9CD5}"/>
              </a:ext>
            </a:extLst>
          </p:cNvPr>
          <p:cNvSpPr txBox="1">
            <a:spLocks/>
          </p:cNvSpPr>
          <p:nvPr/>
        </p:nvSpPr>
        <p:spPr>
          <a:xfrm>
            <a:off x="4762951" y="1937604"/>
            <a:ext cx="5720080" cy="1238402"/>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50000"/>
              </a:lnSpc>
            </a:pPr>
            <a:r>
              <a:rPr lang="zh-CN" altLang="en-US" sz="4800" b="1" dirty="0">
                <a:solidFill>
                  <a:schemeClr val="bg1"/>
                </a:solidFill>
              </a:rPr>
              <a:t>敬请批评指正！</a:t>
            </a:r>
          </a:p>
        </p:txBody>
      </p:sp>
      <p:pic>
        <p:nvPicPr>
          <p:cNvPr id="15" name="Picture 33" descr="红色透明">
            <a:extLst>
              <a:ext uri="{FF2B5EF4-FFF2-40B4-BE49-F238E27FC236}">
                <a16:creationId xmlns:a16="http://schemas.microsoft.com/office/drawing/2014/main" id="{C3C7ED68-990D-4E62-968A-A645A0B76415}"/>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aturation sat="0"/>
                    </a14:imgEffect>
                    <a14:imgEffect>
                      <a14:brightnessContrast contrast="3000"/>
                    </a14:imgEffect>
                  </a14:imgLayer>
                </a14:imgProps>
              </a:ext>
              <a:ext uri="{28A0092B-C50C-407E-A947-70E740481C1C}">
                <a14:useLocalDpi xmlns:a14="http://schemas.microsoft.com/office/drawing/2010/main" val="0"/>
              </a:ext>
            </a:extLst>
          </a:blip>
          <a:srcRect/>
          <a:stretch>
            <a:fillRect/>
          </a:stretch>
        </p:blipFill>
        <p:spPr bwMode="auto">
          <a:xfrm>
            <a:off x="10743599" y="62473"/>
            <a:ext cx="1311675" cy="1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97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3" descr="红色透明">
            <a:extLst>
              <a:ext uri="{FF2B5EF4-FFF2-40B4-BE49-F238E27FC236}">
                <a16:creationId xmlns:a16="http://schemas.microsoft.com/office/drawing/2014/main" id="{0B3B1BF2-AE57-40EB-A6EC-98479D01BDCE}"/>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contrast="3000"/>
                    </a14:imgEffect>
                  </a14:imgLayer>
                </a14:imgProps>
              </a:ext>
              <a:ext uri="{28A0092B-C50C-407E-A947-70E740481C1C}">
                <a14:useLocalDpi xmlns:a14="http://schemas.microsoft.com/office/drawing/2010/main" val="0"/>
              </a:ext>
            </a:extLst>
          </a:blip>
          <a:srcRect/>
          <a:stretch>
            <a:fillRect/>
          </a:stretch>
        </p:blipFill>
        <p:spPr bwMode="auto">
          <a:xfrm>
            <a:off x="6973670" y="1783026"/>
            <a:ext cx="5059995" cy="502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
            <a:extLst>
              <a:ext uri="{FF2B5EF4-FFF2-40B4-BE49-F238E27FC236}">
                <a16:creationId xmlns:a16="http://schemas.microsoft.com/office/drawing/2014/main" id="{506A1A34-CFF6-44BC-9385-4EC00D6D35BA}"/>
              </a:ext>
            </a:extLst>
          </p:cNvPr>
          <p:cNvSpPr>
            <a:spLocks/>
          </p:cNvSpPr>
          <p:nvPr/>
        </p:nvSpPr>
        <p:spPr bwMode="auto">
          <a:xfrm>
            <a:off x="0" y="-1"/>
            <a:ext cx="8572499" cy="6858001"/>
          </a:xfrm>
          <a:custGeom>
            <a:avLst/>
            <a:gdLst>
              <a:gd name="T0" fmla="*/ 0 w 8591107"/>
              <a:gd name="T1" fmla="*/ 0 h 6858000"/>
              <a:gd name="T2" fmla="*/ 1708634 w 8591107"/>
              <a:gd name="T3" fmla="*/ 0 h 6858000"/>
              <a:gd name="T4" fmla="*/ 1034064 w 8591107"/>
              <a:gd name="T5" fmla="*/ 6836732 h 6858000"/>
              <a:gd name="T6" fmla="*/ 0 w 8591107"/>
              <a:gd name="T7" fmla="*/ 6858000 h 6858000"/>
              <a:gd name="T8" fmla="*/ 0 w 8591107"/>
              <a:gd name="T9" fmla="*/ 0 h 6858000"/>
              <a:gd name="T10" fmla="*/ 0 60000 65536"/>
              <a:gd name="T11" fmla="*/ 0 60000 65536"/>
              <a:gd name="T12" fmla="*/ 0 60000 65536"/>
              <a:gd name="T13" fmla="*/ 0 60000 65536"/>
              <a:gd name="T14" fmla="*/ 0 60000 65536"/>
              <a:gd name="T15" fmla="*/ 0 w 8591107"/>
              <a:gd name="T16" fmla="*/ 0 h 6858000"/>
              <a:gd name="T17" fmla="*/ 8591107 w 8591107"/>
              <a:gd name="T18" fmla="*/ 6858000 h 6858000"/>
              <a:gd name="connsiteX0" fmla="*/ 0 w 8591107"/>
              <a:gd name="connsiteY0" fmla="*/ 0 h 6858000"/>
              <a:gd name="connsiteX1" fmla="*/ 8591107 w 8591107"/>
              <a:gd name="connsiteY1" fmla="*/ 0 h 6858000"/>
              <a:gd name="connsiteX2" fmla="*/ 4766079 w 8591107"/>
              <a:gd name="connsiteY2" fmla="*/ 6855785 h 6858000"/>
              <a:gd name="connsiteX3" fmla="*/ 0 w 8591107"/>
              <a:gd name="connsiteY3" fmla="*/ 6858000 h 6858000"/>
              <a:gd name="connsiteX4" fmla="*/ 0 w 8591107"/>
              <a:gd name="connsiteY4" fmla="*/ 0 h 6858000"/>
              <a:gd name="connsiteX0" fmla="*/ 0 w 8591107"/>
              <a:gd name="connsiteY0" fmla="*/ 0 h 6858000"/>
              <a:gd name="connsiteX1" fmla="*/ 8591107 w 8591107"/>
              <a:gd name="connsiteY1" fmla="*/ 0 h 6858000"/>
              <a:gd name="connsiteX2" fmla="*/ 5254629 w 8591107"/>
              <a:gd name="connsiteY2" fmla="*/ 6808160 h 6858000"/>
              <a:gd name="connsiteX3" fmla="*/ 0 w 8591107"/>
              <a:gd name="connsiteY3" fmla="*/ 6858000 h 6858000"/>
              <a:gd name="connsiteX4" fmla="*/ 0 w 8591107"/>
              <a:gd name="connsiteY4" fmla="*/ 0 h 6858000"/>
              <a:gd name="connsiteX0" fmla="*/ 0 w 8591107"/>
              <a:gd name="connsiteY0" fmla="*/ 0 h 6858000"/>
              <a:gd name="connsiteX1" fmla="*/ 8591107 w 8591107"/>
              <a:gd name="connsiteY1" fmla="*/ 0 h 6858000"/>
              <a:gd name="connsiteX2" fmla="*/ 5337590 w 8591107"/>
              <a:gd name="connsiteY2" fmla="*/ 6846260 h 6858000"/>
              <a:gd name="connsiteX3" fmla="*/ 0 w 8591107"/>
              <a:gd name="connsiteY3" fmla="*/ 6858000 h 6858000"/>
              <a:gd name="connsiteX4" fmla="*/ 0 w 859110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1107" h="6858000">
                <a:moveTo>
                  <a:pt x="0" y="0"/>
                </a:moveTo>
                <a:lnTo>
                  <a:pt x="8591107" y="0"/>
                </a:lnTo>
                <a:lnTo>
                  <a:pt x="5337590" y="6846260"/>
                </a:lnTo>
                <a:lnTo>
                  <a:pt x="0" y="6858000"/>
                </a:lnTo>
                <a:lnTo>
                  <a:pt x="0" y="0"/>
                </a:lnTo>
                <a:close/>
              </a:path>
            </a:pathLst>
          </a:custGeom>
          <a:solidFill>
            <a:srgbClr val="203864"/>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0" name="文本框 6">
            <a:extLst>
              <a:ext uri="{FF2B5EF4-FFF2-40B4-BE49-F238E27FC236}">
                <a16:creationId xmlns:a16="http://schemas.microsoft.com/office/drawing/2014/main" id="{86EF703F-1B82-4346-850C-3CF2BA1C85CA}"/>
              </a:ext>
            </a:extLst>
          </p:cNvPr>
          <p:cNvSpPr txBox="1">
            <a:spLocks noChangeArrowheads="1"/>
          </p:cNvSpPr>
          <p:nvPr/>
        </p:nvSpPr>
        <p:spPr bwMode="auto">
          <a:xfrm>
            <a:off x="1687450" y="301401"/>
            <a:ext cx="304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6000" dirty="0">
                <a:solidFill>
                  <a:schemeClr val="bg1"/>
                </a:solidFill>
                <a:latin typeface="华文新魏" panose="02010800040101010101" pitchFamily="2" charset="-122"/>
                <a:ea typeface="华文新魏" panose="02010800040101010101" pitchFamily="2" charset="-122"/>
              </a:rPr>
              <a:t>目录</a:t>
            </a:r>
          </a:p>
        </p:txBody>
      </p:sp>
      <p:sp>
        <p:nvSpPr>
          <p:cNvPr id="50" name="TextBox 49"/>
          <p:cNvSpPr txBox="1"/>
          <p:nvPr/>
        </p:nvSpPr>
        <p:spPr>
          <a:xfrm>
            <a:off x="1587916" y="1817680"/>
            <a:ext cx="4288353" cy="4031873"/>
          </a:xfrm>
          <a:prstGeom prst="rect">
            <a:avLst/>
          </a:prstGeom>
          <a:noFill/>
        </p:spPr>
        <p:txBody>
          <a:bodyPr wrap="none" rtlCol="0">
            <a:spAutoFit/>
          </a:bodyPr>
          <a:lstStyle/>
          <a:p>
            <a:pPr marL="514350" indent="-514350">
              <a:buFont typeface="+mj-ea"/>
              <a:buAutoNum type="ea1JpnChsDbPeriod"/>
            </a:pPr>
            <a:r>
              <a:rPr lang="zh-CN" altLang="en-US" sz="3200" dirty="0">
                <a:solidFill>
                  <a:schemeClr val="bg1"/>
                </a:solidFill>
                <a:latin typeface="华文新魏" panose="02010800040101010101" pitchFamily="2" charset="-122"/>
                <a:ea typeface="华文新魏" panose="02010800040101010101" pitchFamily="2" charset="-122"/>
              </a:rPr>
              <a:t>简介</a:t>
            </a:r>
            <a:endParaRPr lang="en-US" altLang="zh-CN" sz="3200" dirty="0">
              <a:solidFill>
                <a:schemeClr val="bg1"/>
              </a:solidFill>
              <a:latin typeface="华文新魏" panose="02010800040101010101" pitchFamily="2" charset="-122"/>
              <a:ea typeface="华文新魏" panose="02010800040101010101" pitchFamily="2" charset="-122"/>
            </a:endParaRPr>
          </a:p>
          <a:p>
            <a:pPr marL="514350" indent="-514350">
              <a:buFont typeface="+mj-ea"/>
              <a:buAutoNum type="ea1JpnChsDbPeriod"/>
            </a:pPr>
            <a:endParaRPr lang="en-US" altLang="zh-CN" sz="3200" dirty="0">
              <a:solidFill>
                <a:schemeClr val="bg1"/>
              </a:solidFill>
              <a:latin typeface="华文新魏" panose="02010800040101010101" pitchFamily="2" charset="-122"/>
              <a:ea typeface="华文新魏" panose="02010800040101010101" pitchFamily="2" charset="-122"/>
            </a:endParaRPr>
          </a:p>
          <a:p>
            <a:pPr marL="514350" indent="-514350">
              <a:buFont typeface="+mj-ea"/>
              <a:buAutoNum type="ea1JpnChsDbPeriod"/>
            </a:pPr>
            <a:r>
              <a:rPr lang="zh-CN" altLang="en-US" sz="3200" dirty="0">
                <a:solidFill>
                  <a:schemeClr val="bg1"/>
                </a:solidFill>
                <a:latin typeface="华文新魏" panose="02010800040101010101" pitchFamily="2" charset="-122"/>
                <a:ea typeface="华文新魏" panose="02010800040101010101" pitchFamily="2" charset="-122"/>
              </a:rPr>
              <a:t>学科整体建设情况</a:t>
            </a:r>
            <a:endParaRPr lang="en-US" altLang="zh-CN" sz="3200" dirty="0">
              <a:solidFill>
                <a:schemeClr val="bg1"/>
              </a:solidFill>
              <a:latin typeface="华文新魏" panose="02010800040101010101" pitchFamily="2" charset="-122"/>
              <a:ea typeface="华文新魏" panose="02010800040101010101" pitchFamily="2" charset="-122"/>
            </a:endParaRPr>
          </a:p>
          <a:p>
            <a:pPr marL="514350" indent="-514350">
              <a:buFont typeface="+mj-ea"/>
              <a:buAutoNum type="ea1JpnChsDbPeriod"/>
            </a:pPr>
            <a:endParaRPr lang="en-US" altLang="zh-CN" sz="3200" dirty="0">
              <a:solidFill>
                <a:schemeClr val="bg1"/>
              </a:solidFill>
              <a:latin typeface="华文新魏" panose="02010800040101010101" pitchFamily="2" charset="-122"/>
              <a:ea typeface="华文新魏" panose="02010800040101010101" pitchFamily="2" charset="-122"/>
            </a:endParaRPr>
          </a:p>
          <a:p>
            <a:pPr marL="514350" indent="-514350">
              <a:buFont typeface="+mj-ea"/>
              <a:buAutoNum type="ea1JpnChsDbPeriod"/>
            </a:pPr>
            <a:r>
              <a:rPr lang="zh-CN" altLang="en-US" sz="3200" dirty="0">
                <a:solidFill>
                  <a:schemeClr val="bg1"/>
                </a:solidFill>
                <a:latin typeface="华文新魏" panose="02010800040101010101" pitchFamily="2" charset="-122"/>
                <a:ea typeface="华文新魏" panose="02010800040101010101" pitchFamily="2" charset="-122"/>
              </a:rPr>
              <a:t>建设举措</a:t>
            </a:r>
            <a:endParaRPr lang="en-US" altLang="zh-CN" sz="3200" dirty="0">
              <a:solidFill>
                <a:schemeClr val="bg1"/>
              </a:solidFill>
              <a:latin typeface="华文新魏" panose="02010800040101010101" pitchFamily="2" charset="-122"/>
              <a:ea typeface="华文新魏" panose="02010800040101010101" pitchFamily="2" charset="-122"/>
            </a:endParaRPr>
          </a:p>
          <a:p>
            <a:pPr marL="514350" indent="-514350">
              <a:buFont typeface="+mj-ea"/>
              <a:buAutoNum type="ea1JpnChsDbPeriod"/>
            </a:pPr>
            <a:endParaRPr lang="en-US" altLang="zh-CN" sz="3200" dirty="0">
              <a:solidFill>
                <a:schemeClr val="bg1"/>
              </a:solidFill>
              <a:latin typeface="华文新魏" panose="02010800040101010101" pitchFamily="2" charset="-122"/>
              <a:ea typeface="华文新魏" panose="02010800040101010101" pitchFamily="2" charset="-122"/>
            </a:endParaRPr>
          </a:p>
          <a:p>
            <a:pPr marL="514350" indent="-514350">
              <a:buFont typeface="+mj-ea"/>
              <a:buAutoNum type="ea1JpnChsDbPeriod"/>
            </a:pPr>
            <a:r>
              <a:rPr lang="zh-CN" altLang="en-US" sz="3200" dirty="0">
                <a:solidFill>
                  <a:schemeClr val="bg1"/>
                </a:solidFill>
                <a:latin typeface="华文新魏" panose="02010800040101010101" pitchFamily="2" charset="-122"/>
                <a:ea typeface="华文新魏" panose="02010800040101010101" pitchFamily="2" charset="-122"/>
              </a:rPr>
              <a:t>经验总结</a:t>
            </a:r>
          </a:p>
          <a:p>
            <a:endParaRPr lang="zh-CN" altLang="en-US" sz="3200" dirty="0">
              <a:solidFill>
                <a:schemeClr val="bg1"/>
              </a:solidFill>
              <a:latin typeface="华文新魏" panose="02010800040101010101" pitchFamily="2" charset="-122"/>
              <a:ea typeface="华文新魏" panose="02010800040101010101" pitchFamily="2" charset="-122"/>
            </a:endParaRPr>
          </a:p>
        </p:txBody>
      </p:sp>
      <p:sp>
        <p:nvSpPr>
          <p:cNvPr id="65" name="TextBox 64"/>
          <p:cNvSpPr txBox="1"/>
          <p:nvPr/>
        </p:nvSpPr>
        <p:spPr>
          <a:xfrm>
            <a:off x="2688332" y="3133089"/>
            <a:ext cx="184731" cy="461665"/>
          </a:xfrm>
          <a:prstGeom prst="rect">
            <a:avLst/>
          </a:prstGeom>
          <a:noFill/>
        </p:spPr>
        <p:txBody>
          <a:bodyPr wrap="none" rtlCol="0">
            <a:spAutoFit/>
          </a:bodyPr>
          <a:lstStyle/>
          <a:p>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0" descr="未标题-3">
            <a:extLst>
              <a:ext uri="{FF2B5EF4-FFF2-40B4-BE49-F238E27FC236}">
                <a16:creationId xmlns:a16="http://schemas.microsoft.com/office/drawing/2014/main" id="{3DB39E2F-FE97-4AD4-9770-613C1D863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2" y="1039528"/>
            <a:ext cx="12225432" cy="581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矩形 43">
            <a:extLst>
              <a:ext uri="{FF2B5EF4-FFF2-40B4-BE49-F238E27FC236}">
                <a16:creationId xmlns:a16="http://schemas.microsoft.com/office/drawing/2014/main" id="{CDC23A4F-1034-4BBB-957E-565C1362752B}"/>
              </a:ext>
            </a:extLst>
          </p:cNvPr>
          <p:cNvSpPr/>
          <p:nvPr/>
        </p:nvSpPr>
        <p:spPr>
          <a:xfrm>
            <a:off x="-529139" y="1237490"/>
            <a:ext cx="13250277" cy="470611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2E846F38-4150-46E5-8417-F342190166BD}"/>
              </a:ext>
            </a:extLst>
          </p:cNvPr>
          <p:cNvSpPr txBox="1"/>
          <p:nvPr/>
        </p:nvSpPr>
        <p:spPr>
          <a:xfrm>
            <a:off x="1178560" y="325120"/>
            <a:ext cx="2316480" cy="523220"/>
          </a:xfrm>
          <a:prstGeom prst="rect">
            <a:avLst/>
          </a:prstGeom>
          <a:noFill/>
        </p:spPr>
        <p:txBody>
          <a:bodyPr wrap="square" rtlCol="0">
            <a:spAutoFit/>
          </a:bodyPr>
          <a:lstStyle/>
          <a:p>
            <a:r>
              <a:rPr lang="zh-CN" altLang="en-US" sz="2800" dirty="0"/>
              <a:t>学校概况</a:t>
            </a:r>
            <a:endParaRPr lang="en-US" altLang="zh-CN" sz="2800" dirty="0"/>
          </a:p>
        </p:txBody>
      </p:sp>
      <p:grpSp>
        <p:nvGrpSpPr>
          <p:cNvPr id="59" name="组合 58">
            <a:extLst>
              <a:ext uri="{FF2B5EF4-FFF2-40B4-BE49-F238E27FC236}">
                <a16:creationId xmlns:a16="http://schemas.microsoft.com/office/drawing/2014/main" id="{C82F8AA6-0B1B-4BEE-B6F5-CF0C1F032764}"/>
              </a:ext>
            </a:extLst>
          </p:cNvPr>
          <p:cNvGrpSpPr>
            <a:grpSpLocks noChangeAspect="1"/>
          </p:cNvGrpSpPr>
          <p:nvPr/>
        </p:nvGrpSpPr>
        <p:grpSpPr>
          <a:xfrm>
            <a:off x="186809" y="3250865"/>
            <a:ext cx="6002113" cy="1030296"/>
            <a:chOff x="1365378" y="3041100"/>
            <a:chExt cx="8568423" cy="1420731"/>
          </a:xfrm>
          <a:solidFill>
            <a:schemeClr val="accent1">
              <a:lumMod val="75000"/>
            </a:schemeClr>
          </a:solidFill>
        </p:grpSpPr>
        <p:sp>
          <p:nvSpPr>
            <p:cNvPr id="60" name="椭圆 59">
              <a:extLst>
                <a:ext uri="{FF2B5EF4-FFF2-40B4-BE49-F238E27FC236}">
                  <a16:creationId xmlns:a16="http://schemas.microsoft.com/office/drawing/2014/main" id="{549BE68A-E37E-4364-8828-D386BBF4462C}"/>
                </a:ext>
              </a:extLst>
            </p:cNvPr>
            <p:cNvSpPr/>
            <p:nvPr/>
          </p:nvSpPr>
          <p:spPr>
            <a:xfrm>
              <a:off x="2082485" y="3695562"/>
              <a:ext cx="215480" cy="215480"/>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AA42B1B0-0610-4B03-A7E0-2F2D88A04371}"/>
                </a:ext>
              </a:extLst>
            </p:cNvPr>
            <p:cNvSpPr/>
            <p:nvPr/>
          </p:nvSpPr>
          <p:spPr>
            <a:xfrm>
              <a:off x="3678241" y="3074918"/>
              <a:ext cx="215480" cy="215480"/>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49B25C28-2F7B-4A2D-A560-F80A8F8D7FD5}"/>
                </a:ext>
              </a:extLst>
            </p:cNvPr>
            <p:cNvSpPr/>
            <p:nvPr/>
          </p:nvSpPr>
          <p:spPr>
            <a:xfrm>
              <a:off x="3726515" y="3123192"/>
              <a:ext cx="118932" cy="118932"/>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BA6A2D60-03D6-4093-B4B0-18E4CCFCBA9B}"/>
                </a:ext>
              </a:extLst>
            </p:cNvPr>
            <p:cNvSpPr/>
            <p:nvPr/>
          </p:nvSpPr>
          <p:spPr>
            <a:xfrm>
              <a:off x="9253541" y="3558337"/>
              <a:ext cx="215480" cy="215480"/>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04EAE89F-766A-4BC2-B6F8-E227CE1D1117}"/>
                </a:ext>
              </a:extLst>
            </p:cNvPr>
            <p:cNvSpPr/>
            <p:nvPr/>
          </p:nvSpPr>
          <p:spPr>
            <a:xfrm>
              <a:off x="9301815" y="3606611"/>
              <a:ext cx="118932" cy="118932"/>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96B70E78-CA5F-4964-A2B6-7AB046AF690D}"/>
                </a:ext>
              </a:extLst>
            </p:cNvPr>
            <p:cNvSpPr/>
            <p:nvPr/>
          </p:nvSpPr>
          <p:spPr>
            <a:xfrm>
              <a:off x="5443877" y="3630869"/>
              <a:ext cx="172433" cy="172433"/>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19D3C2C2-4B72-4E48-8285-CE8E3915445F}"/>
                </a:ext>
              </a:extLst>
            </p:cNvPr>
            <p:cNvSpPr/>
            <p:nvPr/>
          </p:nvSpPr>
          <p:spPr>
            <a:xfrm>
              <a:off x="7344831" y="3041100"/>
              <a:ext cx="82092" cy="82092"/>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8" name="直接连接符 67">
              <a:extLst>
                <a:ext uri="{FF2B5EF4-FFF2-40B4-BE49-F238E27FC236}">
                  <a16:creationId xmlns:a16="http://schemas.microsoft.com/office/drawing/2014/main" id="{1FDEE458-ADCA-4D4A-82E4-7498A20CA9AA}"/>
                </a:ext>
              </a:extLst>
            </p:cNvPr>
            <p:cNvCxnSpPr/>
            <p:nvPr/>
          </p:nvCxnSpPr>
          <p:spPr>
            <a:xfrm flipV="1">
              <a:off x="2346239" y="3242124"/>
              <a:ext cx="1283728" cy="500104"/>
            </a:xfrm>
            <a:prstGeom prst="lin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6101B690-70F3-4D9D-AC0B-2B3B165E92D0}"/>
                </a:ext>
              </a:extLst>
            </p:cNvPr>
            <p:cNvCxnSpPr/>
            <p:nvPr/>
          </p:nvCxnSpPr>
          <p:spPr>
            <a:xfrm flipV="1">
              <a:off x="1365378" y="3399364"/>
              <a:ext cx="2649736" cy="1062467"/>
            </a:xfrm>
            <a:prstGeom prst="line">
              <a:avLst/>
            </a:prstGeom>
            <a:grp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663D5650-0A59-4FD5-8B90-74E75CECE728}"/>
                </a:ext>
              </a:extLst>
            </p:cNvPr>
            <p:cNvCxnSpPr/>
            <p:nvPr/>
          </p:nvCxnSpPr>
          <p:spPr>
            <a:xfrm>
              <a:off x="4063388" y="3182658"/>
              <a:ext cx="1315051" cy="512904"/>
            </a:xfrm>
            <a:prstGeom prst="line">
              <a:avLst/>
            </a:prstGeom>
            <a:grp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8F44DB9A-65EC-4D46-9D56-635C08A06FE2}"/>
                </a:ext>
              </a:extLst>
            </p:cNvPr>
            <p:cNvCxnSpPr/>
            <p:nvPr/>
          </p:nvCxnSpPr>
          <p:spPr>
            <a:xfrm>
              <a:off x="7517604" y="3167632"/>
              <a:ext cx="1658918" cy="447662"/>
            </a:xfrm>
            <a:prstGeom prst="line">
              <a:avLst/>
            </a:prstGeom>
            <a:grp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63B89617-EBA8-491E-A1AF-1F1A23220DFF}"/>
                </a:ext>
              </a:extLst>
            </p:cNvPr>
            <p:cNvCxnSpPr/>
            <p:nvPr/>
          </p:nvCxnSpPr>
          <p:spPr>
            <a:xfrm flipV="1">
              <a:off x="5755453" y="3126398"/>
              <a:ext cx="1403913" cy="500104"/>
            </a:xfrm>
            <a:prstGeom prst="lin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F65AE3CC-9F2B-4235-A375-9C339DD40420}"/>
                </a:ext>
              </a:extLst>
            </p:cNvPr>
            <p:cNvCxnSpPr>
              <a:cxnSpLocks/>
            </p:cNvCxnSpPr>
            <p:nvPr/>
          </p:nvCxnSpPr>
          <p:spPr>
            <a:xfrm>
              <a:off x="7592787" y="3531293"/>
              <a:ext cx="2341014" cy="605706"/>
            </a:xfrm>
            <a:prstGeom prst="line">
              <a:avLst/>
            </a:prstGeom>
            <a:grp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4" name="组合 73">
            <a:extLst>
              <a:ext uri="{FF2B5EF4-FFF2-40B4-BE49-F238E27FC236}">
                <a16:creationId xmlns:a16="http://schemas.microsoft.com/office/drawing/2014/main" id="{C0F1F5EE-8F0D-4E7D-894B-C0E4CB919B7B}"/>
              </a:ext>
            </a:extLst>
          </p:cNvPr>
          <p:cNvGrpSpPr>
            <a:grpSpLocks noChangeAspect="1"/>
          </p:cNvGrpSpPr>
          <p:nvPr/>
        </p:nvGrpSpPr>
        <p:grpSpPr>
          <a:xfrm>
            <a:off x="5725994" y="3108459"/>
            <a:ext cx="6072710" cy="680575"/>
            <a:chOff x="2082485" y="2972560"/>
            <a:chExt cx="8669205" cy="938482"/>
          </a:xfrm>
          <a:solidFill>
            <a:schemeClr val="accent1">
              <a:lumMod val="75000"/>
            </a:schemeClr>
          </a:solidFill>
        </p:grpSpPr>
        <p:sp>
          <p:nvSpPr>
            <p:cNvPr id="75" name="椭圆 74">
              <a:extLst>
                <a:ext uri="{FF2B5EF4-FFF2-40B4-BE49-F238E27FC236}">
                  <a16:creationId xmlns:a16="http://schemas.microsoft.com/office/drawing/2014/main" id="{0C488681-AA0D-4F28-AF71-50E0BA116FB1}"/>
                </a:ext>
              </a:extLst>
            </p:cNvPr>
            <p:cNvSpPr/>
            <p:nvPr/>
          </p:nvSpPr>
          <p:spPr>
            <a:xfrm>
              <a:off x="2082485" y="3695562"/>
              <a:ext cx="215480" cy="215480"/>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87C9F7C8-23A1-474B-8876-21945283273C}"/>
                </a:ext>
              </a:extLst>
            </p:cNvPr>
            <p:cNvSpPr/>
            <p:nvPr/>
          </p:nvSpPr>
          <p:spPr>
            <a:xfrm>
              <a:off x="3678241" y="3074918"/>
              <a:ext cx="215480" cy="215480"/>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2D543937-145F-4076-948A-7A44D2DD10D8}"/>
                </a:ext>
              </a:extLst>
            </p:cNvPr>
            <p:cNvSpPr/>
            <p:nvPr/>
          </p:nvSpPr>
          <p:spPr>
            <a:xfrm>
              <a:off x="3726515" y="3123192"/>
              <a:ext cx="118932" cy="118932"/>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6AF73A54-0CC6-4F74-A0CD-C1933A6976A3}"/>
                </a:ext>
              </a:extLst>
            </p:cNvPr>
            <p:cNvSpPr/>
            <p:nvPr/>
          </p:nvSpPr>
          <p:spPr>
            <a:xfrm>
              <a:off x="9253541" y="3558337"/>
              <a:ext cx="215480" cy="215480"/>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9CE5AEBD-C5A6-4995-9DB6-B873E25967BF}"/>
                </a:ext>
              </a:extLst>
            </p:cNvPr>
            <p:cNvSpPr/>
            <p:nvPr/>
          </p:nvSpPr>
          <p:spPr>
            <a:xfrm>
              <a:off x="9301815" y="3606611"/>
              <a:ext cx="118932" cy="118932"/>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9B5ADDFD-6EF0-43BF-9311-CB37FA978D7A}"/>
                </a:ext>
              </a:extLst>
            </p:cNvPr>
            <p:cNvSpPr/>
            <p:nvPr/>
          </p:nvSpPr>
          <p:spPr>
            <a:xfrm>
              <a:off x="5443877" y="3630869"/>
              <a:ext cx="172433" cy="172433"/>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AB2C03AB-82E6-4BC3-ADF9-29586E7DD52E}"/>
                </a:ext>
              </a:extLst>
            </p:cNvPr>
            <p:cNvSpPr/>
            <p:nvPr/>
          </p:nvSpPr>
          <p:spPr>
            <a:xfrm>
              <a:off x="7344831" y="3041100"/>
              <a:ext cx="82092" cy="82092"/>
            </a:xfrm>
            <a:prstGeom prst="ellips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2" name="直接连接符 81">
              <a:extLst>
                <a:ext uri="{FF2B5EF4-FFF2-40B4-BE49-F238E27FC236}">
                  <a16:creationId xmlns:a16="http://schemas.microsoft.com/office/drawing/2014/main" id="{F995B784-995B-4A3D-B99B-BADFDDBE5605}"/>
                </a:ext>
              </a:extLst>
            </p:cNvPr>
            <p:cNvCxnSpPr/>
            <p:nvPr/>
          </p:nvCxnSpPr>
          <p:spPr>
            <a:xfrm flipV="1">
              <a:off x="2346239" y="3242124"/>
              <a:ext cx="1283728" cy="500104"/>
            </a:xfrm>
            <a:prstGeom prst="lin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E359B1A6-77AE-4B7A-8B10-A17F97891F0D}"/>
                </a:ext>
              </a:extLst>
            </p:cNvPr>
            <p:cNvCxnSpPr/>
            <p:nvPr/>
          </p:nvCxnSpPr>
          <p:spPr>
            <a:xfrm>
              <a:off x="4063388" y="3182658"/>
              <a:ext cx="1315051" cy="512904"/>
            </a:xfrm>
            <a:prstGeom prst="line">
              <a:avLst/>
            </a:prstGeom>
            <a:grp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319FA995-A3FB-47BC-A06A-3BDCE69A1952}"/>
                </a:ext>
              </a:extLst>
            </p:cNvPr>
            <p:cNvCxnSpPr/>
            <p:nvPr/>
          </p:nvCxnSpPr>
          <p:spPr>
            <a:xfrm>
              <a:off x="7517604" y="3167632"/>
              <a:ext cx="1658918" cy="447662"/>
            </a:xfrm>
            <a:prstGeom prst="line">
              <a:avLst/>
            </a:prstGeom>
            <a:grp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4BF494B5-DDD6-4314-989F-E63ABA3F2AF2}"/>
                </a:ext>
              </a:extLst>
            </p:cNvPr>
            <p:cNvCxnSpPr/>
            <p:nvPr/>
          </p:nvCxnSpPr>
          <p:spPr>
            <a:xfrm flipV="1">
              <a:off x="5755453" y="3126398"/>
              <a:ext cx="1403913" cy="500104"/>
            </a:xfrm>
            <a:prstGeom prst="line">
              <a:avLst/>
            </a:prstGeom>
            <a:grpFill/>
            <a:ln w="12700">
              <a:solidFill>
                <a:schemeClr val="accent1">
                  <a:lumMod val="75000"/>
                </a:schemeClr>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57E29365-7C6E-4916-9D7C-A08609D2127E}"/>
                </a:ext>
              </a:extLst>
            </p:cNvPr>
            <p:cNvCxnSpPr/>
            <p:nvPr/>
          </p:nvCxnSpPr>
          <p:spPr>
            <a:xfrm>
              <a:off x="8406184" y="2972560"/>
              <a:ext cx="2345506" cy="677748"/>
            </a:xfrm>
            <a:prstGeom prst="line">
              <a:avLst/>
            </a:prstGeom>
            <a:grp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文本框 90">
            <a:extLst>
              <a:ext uri="{FF2B5EF4-FFF2-40B4-BE49-F238E27FC236}">
                <a16:creationId xmlns:a16="http://schemas.microsoft.com/office/drawing/2014/main" id="{BB9DADA1-97BA-4102-8210-9568B42AB0C4}"/>
              </a:ext>
            </a:extLst>
          </p:cNvPr>
          <p:cNvSpPr txBox="1"/>
          <p:nvPr/>
        </p:nvSpPr>
        <p:spPr>
          <a:xfrm>
            <a:off x="6667" y="4323290"/>
            <a:ext cx="2499026" cy="861774"/>
          </a:xfrm>
          <a:prstGeom prst="rect">
            <a:avLst/>
          </a:prstGeom>
          <a:noFill/>
        </p:spPr>
        <p:txBody>
          <a:bodyPr wrap="square">
            <a:spAutoFit/>
          </a:bodyPr>
          <a:lstStyle/>
          <a:p>
            <a:pPr defTabSz="711200">
              <a:spcBef>
                <a:spcPct val="0"/>
              </a:spcBef>
            </a:pPr>
            <a:r>
              <a:rPr lang="en-US" altLang="zh-CN" b="1" dirty="0">
                <a:solidFill>
                  <a:srgbClr val="003366"/>
                </a:solidFill>
                <a:latin typeface="+mn-ea"/>
              </a:rPr>
              <a:t>1951</a:t>
            </a:r>
            <a:r>
              <a:rPr lang="zh-CN" altLang="en-US" b="1" dirty="0">
                <a:solidFill>
                  <a:srgbClr val="003366"/>
                </a:solidFill>
                <a:latin typeface="+mn-ea"/>
              </a:rPr>
              <a:t>年</a:t>
            </a:r>
            <a:endParaRPr lang="en-US" altLang="zh-CN" b="1" dirty="0">
              <a:solidFill>
                <a:srgbClr val="003366"/>
              </a:solidFill>
              <a:latin typeface="+mn-ea"/>
            </a:endParaRPr>
          </a:p>
          <a:p>
            <a:pPr marL="0" lvl="0" indent="0" algn="l" defTabSz="711200">
              <a:spcBef>
                <a:spcPct val="0"/>
              </a:spcBef>
              <a:buFontTx/>
              <a:buNone/>
            </a:pPr>
            <a:r>
              <a:rPr lang="zh-CN" altLang="en-US" sz="1600" kern="1200" dirty="0">
                <a:solidFill>
                  <a:srgbClr val="003366"/>
                </a:solidFill>
                <a:latin typeface="+mn-ea"/>
                <a:ea typeface="+mn-ea"/>
              </a:rPr>
              <a:t>创建重庆交通大学前身 </a:t>
            </a:r>
            <a:r>
              <a:rPr lang="en-US" altLang="zh-CN" sz="1600" kern="1200" dirty="0">
                <a:solidFill>
                  <a:srgbClr val="003366"/>
                </a:solidFill>
                <a:latin typeface="+mn-ea"/>
                <a:ea typeface="+mn-ea"/>
              </a:rPr>
              <a:t>——</a:t>
            </a:r>
            <a:r>
              <a:rPr lang="zh-CN" altLang="en-US" sz="1600" kern="1200" dirty="0">
                <a:solidFill>
                  <a:srgbClr val="003366"/>
                </a:solidFill>
                <a:latin typeface="+mn-ea"/>
                <a:ea typeface="+mn-ea"/>
              </a:rPr>
              <a:t>西南交通专科学校</a:t>
            </a:r>
            <a:endParaRPr lang="zh-CN" altLang="en-US" sz="1600" kern="1200" dirty="0"/>
          </a:p>
        </p:txBody>
      </p:sp>
      <p:sp>
        <p:nvSpPr>
          <p:cNvPr id="92" name="文本框 91">
            <a:extLst>
              <a:ext uri="{FF2B5EF4-FFF2-40B4-BE49-F238E27FC236}">
                <a16:creationId xmlns:a16="http://schemas.microsoft.com/office/drawing/2014/main" id="{827CCBD1-AFA1-4120-992C-4D6157D648F3}"/>
              </a:ext>
            </a:extLst>
          </p:cNvPr>
          <p:cNvSpPr txBox="1"/>
          <p:nvPr/>
        </p:nvSpPr>
        <p:spPr>
          <a:xfrm>
            <a:off x="456100" y="1935249"/>
            <a:ext cx="3089566" cy="1107996"/>
          </a:xfrm>
          <a:prstGeom prst="rect">
            <a:avLst/>
          </a:prstGeom>
          <a:noFill/>
        </p:spPr>
        <p:txBody>
          <a:bodyPr wrap="square">
            <a:spAutoFit/>
          </a:bodyPr>
          <a:lstStyle/>
          <a:p>
            <a:pPr marL="0" lvl="0" indent="0" algn="l" defTabSz="711200">
              <a:spcBef>
                <a:spcPct val="0"/>
              </a:spcBef>
              <a:buFontTx/>
              <a:buNone/>
            </a:pPr>
            <a:r>
              <a:rPr lang="en-US" altLang="zh-CN" b="1" kern="1200" dirty="0">
                <a:solidFill>
                  <a:srgbClr val="003366"/>
                </a:solidFill>
                <a:latin typeface="+mn-ea"/>
                <a:ea typeface="+mn-ea"/>
              </a:rPr>
              <a:t>1960</a:t>
            </a:r>
            <a:r>
              <a:rPr lang="zh-CN" altLang="en-US" b="1" kern="1200" dirty="0">
                <a:solidFill>
                  <a:srgbClr val="003366"/>
                </a:solidFill>
                <a:latin typeface="+mn-ea"/>
                <a:ea typeface="+mn-ea"/>
              </a:rPr>
              <a:t>年</a:t>
            </a:r>
            <a:endParaRPr lang="en-US" altLang="zh-CN" b="1" kern="1200" dirty="0">
              <a:solidFill>
                <a:srgbClr val="003366"/>
              </a:solidFill>
              <a:latin typeface="+mn-ea"/>
              <a:ea typeface="+mn-ea"/>
            </a:endParaRPr>
          </a:p>
          <a:p>
            <a:pPr marL="0" lvl="0" indent="0" algn="l" defTabSz="711200">
              <a:spcBef>
                <a:spcPct val="0"/>
              </a:spcBef>
              <a:buFontTx/>
              <a:buNone/>
            </a:pPr>
            <a:r>
              <a:rPr lang="zh-CN" altLang="en-US" sz="1600" kern="1200" dirty="0">
                <a:solidFill>
                  <a:srgbClr val="003366"/>
                </a:solidFill>
                <a:latin typeface="+mn-ea"/>
                <a:ea typeface="+mn-ea"/>
              </a:rPr>
              <a:t>成都工学院土木系、武汉水运学院水利系；四川冶金学院部分专业迁入，组建重庆交通学院</a:t>
            </a:r>
          </a:p>
        </p:txBody>
      </p:sp>
      <p:sp>
        <p:nvSpPr>
          <p:cNvPr id="93" name="文本框 92">
            <a:extLst>
              <a:ext uri="{FF2B5EF4-FFF2-40B4-BE49-F238E27FC236}">
                <a16:creationId xmlns:a16="http://schemas.microsoft.com/office/drawing/2014/main" id="{2489624E-A919-48ED-AB9A-F3F0ABB835E3}"/>
              </a:ext>
            </a:extLst>
          </p:cNvPr>
          <p:cNvSpPr txBox="1"/>
          <p:nvPr/>
        </p:nvSpPr>
        <p:spPr>
          <a:xfrm>
            <a:off x="2753294" y="4323856"/>
            <a:ext cx="2000885" cy="861774"/>
          </a:xfrm>
          <a:prstGeom prst="rect">
            <a:avLst/>
          </a:prstGeom>
          <a:noFill/>
        </p:spPr>
        <p:txBody>
          <a:bodyPr wrap="square">
            <a:spAutoFit/>
          </a:bodyPr>
          <a:lstStyle/>
          <a:p>
            <a:pPr defTabSz="711200">
              <a:spcBef>
                <a:spcPct val="0"/>
              </a:spcBef>
            </a:pPr>
            <a:r>
              <a:rPr lang="en-US" altLang="zh-CN" b="1" dirty="0">
                <a:solidFill>
                  <a:srgbClr val="003366"/>
                </a:solidFill>
                <a:latin typeface="+mn-ea"/>
                <a:sym typeface="HYDaSongJ"/>
              </a:rPr>
              <a:t>1985</a:t>
            </a:r>
            <a:r>
              <a:rPr lang="zh-CN" altLang="en-US" b="1" dirty="0">
                <a:solidFill>
                  <a:srgbClr val="003366"/>
                </a:solidFill>
                <a:latin typeface="+mn-ea"/>
                <a:sym typeface="HYDaSongJ"/>
              </a:rPr>
              <a:t>年</a:t>
            </a:r>
            <a:endParaRPr lang="en-US" altLang="zh-CN" b="1" dirty="0">
              <a:solidFill>
                <a:srgbClr val="003366"/>
              </a:solidFill>
              <a:latin typeface="+mn-ea"/>
              <a:sym typeface="HYDaSongJ"/>
            </a:endParaRPr>
          </a:p>
          <a:p>
            <a:pPr defTabSz="711200">
              <a:spcBef>
                <a:spcPct val="0"/>
              </a:spcBef>
            </a:pPr>
            <a:r>
              <a:rPr lang="zh-CN" altLang="en-US" sz="1600" dirty="0">
                <a:solidFill>
                  <a:srgbClr val="003366"/>
                </a:solidFill>
                <a:latin typeface="+mn-ea"/>
              </a:rPr>
              <a:t>国家第三批硕士学位授予单位</a:t>
            </a:r>
          </a:p>
        </p:txBody>
      </p:sp>
      <p:sp>
        <p:nvSpPr>
          <p:cNvPr id="94" name="文本框 90">
            <a:extLst>
              <a:ext uri="{FF2B5EF4-FFF2-40B4-BE49-F238E27FC236}">
                <a16:creationId xmlns:a16="http://schemas.microsoft.com/office/drawing/2014/main" id="{BB9DADA1-97BA-4102-8210-9568B42AB0C4}"/>
              </a:ext>
            </a:extLst>
          </p:cNvPr>
          <p:cNvSpPr txBox="1"/>
          <p:nvPr/>
        </p:nvSpPr>
        <p:spPr>
          <a:xfrm>
            <a:off x="3615424" y="1929769"/>
            <a:ext cx="2299077" cy="8617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11200">
              <a:spcBef>
                <a:spcPct val="0"/>
              </a:spcBef>
            </a:pPr>
            <a:r>
              <a:rPr lang="en-US" altLang="zh-CN" b="1" dirty="0">
                <a:solidFill>
                  <a:srgbClr val="003366"/>
                </a:solidFill>
                <a:latin typeface="+mn-ea"/>
              </a:rPr>
              <a:t>2006</a:t>
            </a:r>
            <a:r>
              <a:rPr lang="zh-CN" altLang="en-US" b="1" dirty="0">
                <a:solidFill>
                  <a:srgbClr val="003366"/>
                </a:solidFill>
                <a:latin typeface="+mn-ea"/>
              </a:rPr>
              <a:t>年</a:t>
            </a:r>
            <a:endParaRPr lang="en-US" altLang="zh-CN" b="1" dirty="0">
              <a:solidFill>
                <a:srgbClr val="003366"/>
              </a:solidFill>
              <a:latin typeface="+mn-ea"/>
            </a:endParaRPr>
          </a:p>
          <a:p>
            <a:pPr marL="0" lvl="0" indent="0" algn="l" defTabSz="711200">
              <a:spcBef>
                <a:spcPct val="0"/>
              </a:spcBef>
              <a:buFontTx/>
              <a:buNone/>
            </a:pPr>
            <a:r>
              <a:rPr lang="zh-CN" altLang="en-US" sz="1600" kern="1200" dirty="0">
                <a:solidFill>
                  <a:srgbClr val="003366"/>
                </a:solidFill>
                <a:latin typeface="+mn-ea"/>
                <a:ea typeface="+mn-ea"/>
              </a:rPr>
              <a:t>更名大学，新增博士学位授予单位</a:t>
            </a:r>
          </a:p>
        </p:txBody>
      </p:sp>
      <p:sp>
        <p:nvSpPr>
          <p:cNvPr id="95" name="文本框 90">
            <a:extLst>
              <a:ext uri="{FF2B5EF4-FFF2-40B4-BE49-F238E27FC236}">
                <a16:creationId xmlns:a16="http://schemas.microsoft.com/office/drawing/2014/main" id="{BB9DADA1-97BA-4102-8210-9568B42AB0C4}"/>
              </a:ext>
            </a:extLst>
          </p:cNvPr>
          <p:cNvSpPr txBox="1"/>
          <p:nvPr/>
        </p:nvSpPr>
        <p:spPr>
          <a:xfrm>
            <a:off x="5390475" y="4323855"/>
            <a:ext cx="2000885" cy="8617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11200">
              <a:spcBef>
                <a:spcPct val="0"/>
              </a:spcBef>
            </a:pPr>
            <a:r>
              <a:rPr lang="en-US" altLang="zh-CN" b="1" dirty="0">
                <a:solidFill>
                  <a:srgbClr val="003366"/>
                </a:solidFill>
                <a:latin typeface="+mn-ea"/>
              </a:rPr>
              <a:t>2011</a:t>
            </a:r>
            <a:r>
              <a:rPr lang="zh-CN" altLang="en-US" b="1" dirty="0">
                <a:solidFill>
                  <a:srgbClr val="003366"/>
                </a:solidFill>
                <a:latin typeface="+mn-ea"/>
              </a:rPr>
              <a:t>年</a:t>
            </a:r>
            <a:endParaRPr lang="en-US" altLang="zh-CN" b="1" dirty="0">
              <a:solidFill>
                <a:srgbClr val="003366"/>
              </a:solidFill>
              <a:latin typeface="+mn-ea"/>
            </a:endParaRPr>
          </a:p>
          <a:p>
            <a:pPr marL="0" lvl="0" indent="0" algn="l" defTabSz="711200">
              <a:spcBef>
                <a:spcPct val="0"/>
              </a:spcBef>
              <a:buFontTx/>
              <a:buNone/>
            </a:pPr>
            <a:r>
              <a:rPr lang="en-US" altLang="zh-CN" sz="1600" dirty="0">
                <a:solidFill>
                  <a:srgbClr val="003366"/>
                </a:solidFill>
                <a:latin typeface="+mn-ea"/>
                <a:ea typeface="+mn-ea"/>
              </a:rPr>
              <a:t>2400</a:t>
            </a:r>
            <a:r>
              <a:rPr lang="zh-CN" altLang="en-US" sz="1600" dirty="0">
                <a:solidFill>
                  <a:srgbClr val="003366"/>
                </a:solidFill>
                <a:latin typeface="+mn-ea"/>
                <a:ea typeface="+mn-ea"/>
              </a:rPr>
              <a:t>亩的双福校区投入使用</a:t>
            </a:r>
          </a:p>
        </p:txBody>
      </p:sp>
      <p:sp>
        <p:nvSpPr>
          <p:cNvPr id="96" name="文本框 90">
            <a:extLst>
              <a:ext uri="{FF2B5EF4-FFF2-40B4-BE49-F238E27FC236}">
                <a16:creationId xmlns:a16="http://schemas.microsoft.com/office/drawing/2014/main" id="{BB9DADA1-97BA-4102-8210-9568B42AB0C4}"/>
              </a:ext>
            </a:extLst>
          </p:cNvPr>
          <p:cNvSpPr txBox="1"/>
          <p:nvPr/>
        </p:nvSpPr>
        <p:spPr>
          <a:xfrm>
            <a:off x="6160647" y="1928287"/>
            <a:ext cx="2000885" cy="8617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11200">
              <a:spcBef>
                <a:spcPct val="0"/>
              </a:spcBef>
            </a:pPr>
            <a:r>
              <a:rPr lang="en-US" altLang="zh-CN" b="1" dirty="0">
                <a:solidFill>
                  <a:srgbClr val="003366"/>
                </a:solidFill>
                <a:latin typeface="+mn-ea"/>
              </a:rPr>
              <a:t>2012</a:t>
            </a:r>
            <a:r>
              <a:rPr lang="zh-CN" altLang="en-US" b="1" dirty="0">
                <a:solidFill>
                  <a:srgbClr val="003366"/>
                </a:solidFill>
                <a:latin typeface="+mn-ea"/>
              </a:rPr>
              <a:t>年</a:t>
            </a:r>
            <a:endParaRPr lang="en-US" altLang="zh-CN" b="1" dirty="0">
              <a:solidFill>
                <a:srgbClr val="003366"/>
              </a:solidFill>
              <a:latin typeface="+mn-ea"/>
            </a:endParaRPr>
          </a:p>
          <a:p>
            <a:pPr marL="0" lvl="0" indent="0" algn="l" defTabSz="711200">
              <a:spcBef>
                <a:spcPct val="0"/>
              </a:spcBef>
              <a:buFontTx/>
              <a:buNone/>
            </a:pPr>
            <a:r>
              <a:rPr lang="zh-CN" altLang="en-US" sz="1600" kern="1200" dirty="0">
                <a:solidFill>
                  <a:srgbClr val="003366"/>
                </a:solidFill>
                <a:latin typeface="+mn-ea"/>
                <a:ea typeface="+mn-ea"/>
              </a:rPr>
              <a:t>获批</a:t>
            </a:r>
            <a:r>
              <a:rPr lang="en-US" altLang="zh-CN" sz="1600" kern="1200" dirty="0">
                <a:solidFill>
                  <a:srgbClr val="003366"/>
                </a:solidFill>
                <a:latin typeface="+mn-ea"/>
                <a:ea typeface="+mn-ea"/>
              </a:rPr>
              <a:t>3</a:t>
            </a:r>
            <a:r>
              <a:rPr lang="zh-CN" altLang="en-US" sz="1600" kern="1200" dirty="0">
                <a:solidFill>
                  <a:srgbClr val="003366"/>
                </a:solidFill>
                <a:latin typeface="+mn-ea"/>
                <a:ea typeface="+mn-ea"/>
              </a:rPr>
              <a:t>个国家级平台</a:t>
            </a:r>
            <a:r>
              <a:rPr lang="en-US" altLang="zh-CN" sz="1600" kern="1200" dirty="0">
                <a:solidFill>
                  <a:srgbClr val="003366"/>
                </a:solidFill>
                <a:latin typeface="+mn-ea"/>
                <a:ea typeface="+mn-ea"/>
              </a:rPr>
              <a:t>3</a:t>
            </a:r>
            <a:r>
              <a:rPr lang="zh-CN" altLang="en-US" sz="1600" kern="1200" dirty="0">
                <a:solidFill>
                  <a:srgbClr val="003366"/>
                </a:solidFill>
                <a:latin typeface="+mn-ea"/>
                <a:ea typeface="+mn-ea"/>
              </a:rPr>
              <a:t>个博士后流动站</a:t>
            </a:r>
          </a:p>
        </p:txBody>
      </p:sp>
      <p:sp>
        <p:nvSpPr>
          <p:cNvPr id="98" name="文本框 90">
            <a:extLst>
              <a:ext uri="{FF2B5EF4-FFF2-40B4-BE49-F238E27FC236}">
                <a16:creationId xmlns:a16="http://schemas.microsoft.com/office/drawing/2014/main" id="{DABBA00A-E5C9-4EBD-8003-1A5903804517}"/>
              </a:ext>
            </a:extLst>
          </p:cNvPr>
          <p:cNvSpPr txBox="1"/>
          <p:nvPr/>
        </p:nvSpPr>
        <p:spPr>
          <a:xfrm>
            <a:off x="7734242" y="4323290"/>
            <a:ext cx="2000885" cy="8617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11200">
              <a:spcBef>
                <a:spcPct val="0"/>
              </a:spcBef>
            </a:pPr>
            <a:r>
              <a:rPr lang="en-US" altLang="zh-CN" b="1" dirty="0">
                <a:solidFill>
                  <a:srgbClr val="003366"/>
                </a:solidFill>
                <a:latin typeface="+mn-ea"/>
              </a:rPr>
              <a:t>2016</a:t>
            </a:r>
          </a:p>
          <a:p>
            <a:pPr marL="0" lvl="0" indent="0" algn="l" defTabSz="711200">
              <a:spcBef>
                <a:spcPct val="0"/>
              </a:spcBef>
              <a:buFontTx/>
              <a:buNone/>
            </a:pPr>
            <a:r>
              <a:rPr lang="zh-CN" altLang="en-US" sz="1600" dirty="0">
                <a:solidFill>
                  <a:srgbClr val="003366"/>
                </a:solidFill>
                <a:latin typeface="+mn-ea"/>
                <a:ea typeface="+mn-ea"/>
              </a:rPr>
              <a:t>获批全国首批创新创业</a:t>
            </a:r>
            <a:r>
              <a:rPr lang="en-US" altLang="zh-CN" sz="1600" dirty="0">
                <a:solidFill>
                  <a:srgbClr val="003366"/>
                </a:solidFill>
                <a:latin typeface="+mn-ea"/>
                <a:ea typeface="+mn-ea"/>
              </a:rPr>
              <a:t>50</a:t>
            </a:r>
            <a:r>
              <a:rPr lang="zh-CN" altLang="en-US" sz="1600" dirty="0">
                <a:solidFill>
                  <a:srgbClr val="003366"/>
                </a:solidFill>
                <a:latin typeface="+mn-ea"/>
                <a:ea typeface="+mn-ea"/>
              </a:rPr>
              <a:t>强高校</a:t>
            </a:r>
          </a:p>
        </p:txBody>
      </p:sp>
      <p:sp>
        <p:nvSpPr>
          <p:cNvPr id="99" name="文本框 90">
            <a:extLst>
              <a:ext uri="{FF2B5EF4-FFF2-40B4-BE49-F238E27FC236}">
                <a16:creationId xmlns:a16="http://schemas.microsoft.com/office/drawing/2014/main" id="{157C3C1C-0421-4385-B082-49663A2B04D6}"/>
              </a:ext>
            </a:extLst>
          </p:cNvPr>
          <p:cNvSpPr txBox="1"/>
          <p:nvPr/>
        </p:nvSpPr>
        <p:spPr>
          <a:xfrm>
            <a:off x="8705870" y="1942834"/>
            <a:ext cx="2000885" cy="8617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11200">
              <a:spcBef>
                <a:spcPct val="0"/>
              </a:spcBef>
            </a:pPr>
            <a:r>
              <a:rPr lang="en-US" altLang="zh-CN" b="1" dirty="0">
                <a:solidFill>
                  <a:srgbClr val="003366"/>
                </a:solidFill>
                <a:latin typeface="+mn-ea"/>
              </a:rPr>
              <a:t>2017</a:t>
            </a:r>
          </a:p>
          <a:p>
            <a:pPr marL="0" lvl="0" indent="0" algn="l" defTabSz="711200">
              <a:spcBef>
                <a:spcPct val="0"/>
              </a:spcBef>
              <a:buFontTx/>
              <a:buNone/>
            </a:pPr>
            <a:r>
              <a:rPr lang="zh-CN" altLang="en-US" sz="1600" dirty="0">
                <a:solidFill>
                  <a:srgbClr val="003366"/>
                </a:solidFill>
                <a:latin typeface="+mn-ea"/>
                <a:ea typeface="+mn-ea"/>
              </a:rPr>
              <a:t>获批</a:t>
            </a:r>
            <a:r>
              <a:rPr lang="en-US" altLang="zh-CN" sz="1600" dirty="0">
                <a:solidFill>
                  <a:srgbClr val="003366"/>
                </a:solidFill>
                <a:latin typeface="+mn-ea"/>
                <a:ea typeface="+mn-ea"/>
              </a:rPr>
              <a:t>3</a:t>
            </a:r>
            <a:r>
              <a:rPr lang="zh-CN" altLang="en-US" sz="1600" dirty="0">
                <a:solidFill>
                  <a:srgbClr val="003366"/>
                </a:solidFill>
                <a:latin typeface="+mn-ea"/>
                <a:ea typeface="+mn-ea"/>
              </a:rPr>
              <a:t>个重庆市一流学科</a:t>
            </a:r>
          </a:p>
        </p:txBody>
      </p:sp>
      <p:sp>
        <p:nvSpPr>
          <p:cNvPr id="100" name="文本框 90">
            <a:extLst>
              <a:ext uri="{FF2B5EF4-FFF2-40B4-BE49-F238E27FC236}">
                <a16:creationId xmlns:a16="http://schemas.microsoft.com/office/drawing/2014/main" id="{45315AF7-B9D8-48A9-BFFE-A76524789CAB}"/>
              </a:ext>
            </a:extLst>
          </p:cNvPr>
          <p:cNvSpPr txBox="1"/>
          <p:nvPr/>
        </p:nvSpPr>
        <p:spPr>
          <a:xfrm>
            <a:off x="10205397" y="4323290"/>
            <a:ext cx="2000885" cy="61555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11200">
              <a:spcBef>
                <a:spcPct val="0"/>
              </a:spcBef>
            </a:pPr>
            <a:r>
              <a:rPr lang="en-US" altLang="zh-CN" b="1" dirty="0">
                <a:solidFill>
                  <a:srgbClr val="003366"/>
                </a:solidFill>
                <a:latin typeface="+mn-ea"/>
              </a:rPr>
              <a:t>2018</a:t>
            </a:r>
          </a:p>
          <a:p>
            <a:pPr marL="0" lvl="0" indent="0" algn="l" defTabSz="711200">
              <a:spcBef>
                <a:spcPct val="0"/>
              </a:spcBef>
              <a:buFontTx/>
              <a:buNone/>
            </a:pPr>
            <a:r>
              <a:rPr lang="zh-CN" altLang="en-US" sz="1600" dirty="0">
                <a:solidFill>
                  <a:srgbClr val="003366"/>
                </a:solidFill>
                <a:latin typeface="+mn-ea"/>
                <a:ea typeface="+mn-ea"/>
              </a:rPr>
              <a:t>新增</a:t>
            </a:r>
            <a:r>
              <a:rPr lang="en-US" altLang="zh-CN" sz="1600" dirty="0">
                <a:solidFill>
                  <a:srgbClr val="003366"/>
                </a:solidFill>
                <a:latin typeface="+mn-ea"/>
                <a:ea typeface="+mn-ea"/>
              </a:rPr>
              <a:t>6</a:t>
            </a:r>
            <a:r>
              <a:rPr lang="zh-CN" altLang="en-US" sz="1600" dirty="0">
                <a:solidFill>
                  <a:srgbClr val="003366"/>
                </a:solidFill>
                <a:latin typeface="+mn-ea"/>
                <a:ea typeface="+mn-ea"/>
              </a:rPr>
              <a:t>个学位授权点</a:t>
            </a:r>
          </a:p>
        </p:txBody>
      </p:sp>
    </p:spTree>
    <p:extLst>
      <p:ext uri="{BB962C8B-B14F-4D97-AF65-F5344CB8AC3E}">
        <p14:creationId xmlns:p14="http://schemas.microsoft.com/office/powerpoint/2010/main" val="395492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E846F38-4150-46E5-8417-F342190166BD}"/>
              </a:ext>
            </a:extLst>
          </p:cNvPr>
          <p:cNvSpPr txBox="1"/>
          <p:nvPr/>
        </p:nvSpPr>
        <p:spPr>
          <a:xfrm>
            <a:off x="1178559" y="325120"/>
            <a:ext cx="3536315" cy="523220"/>
          </a:xfrm>
          <a:prstGeom prst="rect">
            <a:avLst/>
          </a:prstGeom>
          <a:noFill/>
        </p:spPr>
        <p:txBody>
          <a:bodyPr wrap="square" rtlCol="0">
            <a:spAutoFit/>
          </a:bodyPr>
          <a:lstStyle/>
          <a:p>
            <a:r>
              <a:rPr lang="zh-CN" altLang="en-US" sz="2800" dirty="0"/>
              <a:t>学科整体建设情况</a:t>
            </a:r>
            <a:endParaRPr lang="en-US" altLang="zh-CN" sz="2800" dirty="0"/>
          </a:p>
        </p:txBody>
      </p:sp>
      <p:cxnSp>
        <p:nvCxnSpPr>
          <p:cNvPr id="6" name="直接连接符 5">
            <a:extLst>
              <a:ext uri="{FF2B5EF4-FFF2-40B4-BE49-F238E27FC236}">
                <a16:creationId xmlns:a16="http://schemas.microsoft.com/office/drawing/2014/main" id="{72D2600B-7C6B-4906-8CF8-40684FF12BC1}"/>
              </a:ext>
            </a:extLst>
          </p:cNvPr>
          <p:cNvCxnSpPr>
            <a:cxnSpLocks/>
          </p:cNvCxnSpPr>
          <p:nvPr/>
        </p:nvCxnSpPr>
        <p:spPr>
          <a:xfrm flipV="1">
            <a:off x="5872597" y="1571073"/>
            <a:ext cx="0" cy="4143268"/>
          </a:xfrm>
          <a:prstGeom prst="line">
            <a:avLst/>
          </a:prstGeom>
          <a:ln w="57150">
            <a:gradFill>
              <a:gsLst>
                <a:gs pos="0">
                  <a:schemeClr val="accent1">
                    <a:lumMod val="5000"/>
                    <a:lumOff val="95000"/>
                  </a:schemeClr>
                </a:gs>
                <a:gs pos="30000">
                  <a:schemeClr val="accent5">
                    <a:lumMod val="50000"/>
                  </a:schemeClr>
                </a:gs>
                <a:gs pos="57000">
                  <a:srgbClr val="B3BECE"/>
                </a:gs>
                <a:gs pos="80000">
                  <a:schemeClr val="accent5">
                    <a:lumMod val="50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26E5BB84-17C3-4ED0-9710-6F9C3041AAB9}"/>
              </a:ext>
            </a:extLst>
          </p:cNvPr>
          <p:cNvSpPr txBox="1"/>
          <p:nvPr/>
        </p:nvSpPr>
        <p:spPr>
          <a:xfrm>
            <a:off x="6267450" y="1523622"/>
            <a:ext cx="4486265" cy="3796745"/>
          </a:xfrm>
          <a:prstGeom prst="rect">
            <a:avLst/>
          </a:prstGeom>
          <a:noFill/>
        </p:spPr>
        <p:txBody>
          <a:bodyPr wrap="square">
            <a:spAutoFit/>
          </a:bodyPr>
          <a:lstStyle/>
          <a:p>
            <a:pPr indent="504000" algn="just">
              <a:lnSpc>
                <a:spcPct val="170000"/>
              </a:lnSpc>
            </a:pPr>
            <a:r>
              <a:rPr lang="en-US" altLang="zh-CN" sz="1800" kern="100" dirty="0">
                <a:effectLst/>
                <a:latin typeface="+mn-ea"/>
                <a:cs typeface="Times New Roman" panose="02020603050405020304" pitchFamily="18" charset="0"/>
              </a:rPr>
              <a:t>“</a:t>
            </a:r>
            <a:r>
              <a:rPr lang="zh-CN" altLang="zh-CN" sz="1800" kern="100" dirty="0">
                <a:effectLst/>
                <a:latin typeface="+mn-ea"/>
                <a:cs typeface="Times New Roman" panose="02020603050405020304" pitchFamily="18" charset="0"/>
              </a:rPr>
              <a:t>十三五</a:t>
            </a:r>
            <a:r>
              <a:rPr lang="en-US" altLang="zh-CN" sz="1800" kern="100" dirty="0">
                <a:effectLst/>
                <a:latin typeface="+mn-ea"/>
                <a:cs typeface="Times New Roman" panose="02020603050405020304" pitchFamily="18" charset="0"/>
              </a:rPr>
              <a:t>”</a:t>
            </a:r>
            <a:r>
              <a:rPr lang="zh-CN" altLang="zh-CN" sz="1800" kern="100" dirty="0">
                <a:effectLst/>
                <a:latin typeface="+mn-ea"/>
                <a:cs typeface="Times New Roman" panose="02020603050405020304" pitchFamily="18" charset="0"/>
              </a:rPr>
              <a:t>期间获批</a:t>
            </a:r>
            <a:r>
              <a:rPr lang="en-US" altLang="zh-CN" b="1" kern="100" dirty="0">
                <a:solidFill>
                  <a:schemeClr val="accent1">
                    <a:lumMod val="50000"/>
                  </a:schemeClr>
                </a:solidFill>
                <a:latin typeface="+mn-ea"/>
                <a:cs typeface="Times New Roman" panose="02020603050405020304" pitchFamily="18" charset="0"/>
              </a:rPr>
              <a:t>“</a:t>
            </a:r>
            <a:r>
              <a:rPr lang="zh-CN" altLang="zh-CN" b="1" kern="100" dirty="0">
                <a:solidFill>
                  <a:schemeClr val="accent1">
                    <a:lumMod val="50000"/>
                  </a:schemeClr>
                </a:solidFill>
                <a:latin typeface="+mn-ea"/>
                <a:cs typeface="Times New Roman" panose="02020603050405020304" pitchFamily="18" charset="0"/>
              </a:rPr>
              <a:t>省部共建山区桥梁及隧道工程国家重点实验室</a:t>
            </a:r>
            <a:r>
              <a:rPr lang="en-US" altLang="zh-CN" b="1" kern="100" dirty="0">
                <a:solidFill>
                  <a:schemeClr val="accent1">
                    <a:lumMod val="50000"/>
                  </a:schemeClr>
                </a:solidFill>
                <a:latin typeface="+mn-ea"/>
                <a:cs typeface="Times New Roman" panose="02020603050405020304" pitchFamily="18" charset="0"/>
              </a:rPr>
              <a:t>”</a:t>
            </a:r>
            <a:r>
              <a:rPr lang="zh-CN" altLang="zh-CN" sz="1800" kern="100" dirty="0">
                <a:solidFill>
                  <a:schemeClr val="accent1">
                    <a:lumMod val="50000"/>
                  </a:schemeClr>
                </a:solidFill>
                <a:effectLst/>
                <a:latin typeface="+mn-ea"/>
                <a:cs typeface="Times New Roman" panose="02020603050405020304" pitchFamily="18" charset="0"/>
              </a:rPr>
              <a:t>、</a:t>
            </a:r>
            <a:r>
              <a:rPr lang="en-US" altLang="zh-CN" b="1" kern="100" dirty="0">
                <a:solidFill>
                  <a:schemeClr val="accent1">
                    <a:lumMod val="50000"/>
                  </a:schemeClr>
                </a:solidFill>
                <a:latin typeface="+mn-ea"/>
                <a:cs typeface="Times New Roman" panose="02020603050405020304" pitchFamily="18" charset="0"/>
              </a:rPr>
              <a:t>“</a:t>
            </a:r>
            <a:r>
              <a:rPr lang="zh-CN" altLang="zh-CN" b="1" kern="100" dirty="0">
                <a:solidFill>
                  <a:schemeClr val="accent1">
                    <a:lumMod val="50000"/>
                  </a:schemeClr>
                </a:solidFill>
                <a:latin typeface="+mn-ea"/>
                <a:cs typeface="Times New Roman" panose="02020603050405020304" pitchFamily="18" charset="0"/>
              </a:rPr>
              <a:t>长江航运工程与智能航道技术教育部首批省部共建协同创新中心</a:t>
            </a:r>
            <a:r>
              <a:rPr lang="en-US" altLang="zh-CN" b="1" kern="100" dirty="0">
                <a:solidFill>
                  <a:schemeClr val="accent1">
                    <a:lumMod val="50000"/>
                  </a:schemeClr>
                </a:solidFill>
                <a:latin typeface="+mn-ea"/>
                <a:cs typeface="Times New Roman" panose="02020603050405020304" pitchFamily="18" charset="0"/>
              </a:rPr>
              <a:t>”</a:t>
            </a:r>
            <a:r>
              <a:rPr lang="zh-CN" altLang="zh-CN" sz="1800" kern="100" dirty="0">
                <a:effectLst/>
                <a:latin typeface="+mn-ea"/>
                <a:cs typeface="Times New Roman" panose="02020603050405020304" pitchFamily="18" charset="0"/>
              </a:rPr>
              <a:t>，</a:t>
            </a:r>
            <a:r>
              <a:rPr lang="en-US" altLang="zh-CN" b="1" kern="100" dirty="0">
                <a:solidFill>
                  <a:schemeClr val="accent1">
                    <a:lumMod val="50000"/>
                  </a:schemeClr>
                </a:solidFill>
                <a:latin typeface="+mn-ea"/>
                <a:cs typeface="Times New Roman" panose="02020603050405020304" pitchFamily="18" charset="0"/>
              </a:rPr>
              <a:t>“</a:t>
            </a:r>
            <a:r>
              <a:rPr lang="zh-CN" altLang="zh-CN" b="1" kern="100" dirty="0">
                <a:solidFill>
                  <a:schemeClr val="accent1">
                    <a:lumMod val="50000"/>
                  </a:schemeClr>
                </a:solidFill>
                <a:latin typeface="+mn-ea"/>
                <a:cs typeface="Times New Roman" panose="02020603050405020304" pitchFamily="18" charset="0"/>
              </a:rPr>
              <a:t>公路桥梁检测新技术研发与应用</a:t>
            </a:r>
            <a:r>
              <a:rPr lang="en-US" altLang="zh-CN" b="1" kern="100" dirty="0">
                <a:solidFill>
                  <a:schemeClr val="accent1">
                    <a:lumMod val="50000"/>
                  </a:schemeClr>
                </a:solidFill>
                <a:latin typeface="+mn-ea"/>
                <a:cs typeface="Times New Roman" panose="02020603050405020304" pitchFamily="18" charset="0"/>
              </a:rPr>
              <a:t>”</a:t>
            </a:r>
            <a:r>
              <a:rPr lang="zh-CN" altLang="zh-CN" sz="1800" kern="100" dirty="0">
                <a:effectLst/>
                <a:latin typeface="+mn-ea"/>
                <a:cs typeface="Times New Roman" panose="02020603050405020304" pitchFamily="18" charset="0"/>
              </a:rPr>
              <a:t>项目获得</a:t>
            </a:r>
            <a:r>
              <a:rPr lang="zh-CN" altLang="zh-CN" b="1" kern="100" dirty="0">
                <a:solidFill>
                  <a:schemeClr val="accent1">
                    <a:lumMod val="50000"/>
                  </a:schemeClr>
                </a:solidFill>
                <a:latin typeface="+mn-ea"/>
                <a:cs typeface="Times New Roman" panose="02020603050405020304" pitchFamily="18" charset="0"/>
              </a:rPr>
              <a:t>国家科学技术进步奖二等奖</a:t>
            </a:r>
            <a:r>
              <a:rPr lang="zh-CN" altLang="zh-CN" sz="1800" kern="100" dirty="0">
                <a:effectLst/>
                <a:latin typeface="+mn-ea"/>
                <a:cs typeface="Times New Roman" panose="02020603050405020304" pitchFamily="18" charset="0"/>
              </a:rPr>
              <a:t>，</a:t>
            </a:r>
            <a:r>
              <a:rPr lang="en-US" altLang="zh-CN" sz="1800" kern="100" dirty="0">
                <a:effectLst/>
                <a:latin typeface="+mn-ea"/>
                <a:cs typeface="Times New Roman" panose="02020603050405020304" pitchFamily="18" charset="0"/>
              </a:rPr>
              <a:t>“</a:t>
            </a:r>
            <a:r>
              <a:rPr lang="zh-CN" altLang="zh-CN" b="1" kern="100" dirty="0">
                <a:solidFill>
                  <a:schemeClr val="accent1">
                    <a:lumMod val="50000"/>
                  </a:schemeClr>
                </a:solidFill>
                <a:latin typeface="+mn-ea"/>
                <a:cs typeface="Times New Roman" panose="02020603050405020304" pitchFamily="18" charset="0"/>
              </a:rPr>
              <a:t>工程学</a:t>
            </a:r>
            <a:r>
              <a:rPr lang="en-US" altLang="zh-CN" b="1" kern="100" dirty="0">
                <a:solidFill>
                  <a:schemeClr val="accent1">
                    <a:lumMod val="50000"/>
                  </a:schemeClr>
                </a:solidFill>
                <a:latin typeface="+mn-ea"/>
                <a:cs typeface="Times New Roman" panose="02020603050405020304" pitchFamily="18" charset="0"/>
              </a:rPr>
              <a:t>”</a:t>
            </a:r>
            <a:r>
              <a:rPr lang="zh-CN" altLang="zh-CN" b="1" kern="100" dirty="0">
                <a:solidFill>
                  <a:schemeClr val="accent1">
                    <a:lumMod val="50000"/>
                  </a:schemeClr>
                </a:solidFill>
                <a:latin typeface="+mn-ea"/>
                <a:cs typeface="Times New Roman" panose="02020603050405020304" pitchFamily="18" charset="0"/>
              </a:rPr>
              <a:t>进入</a:t>
            </a:r>
            <a:r>
              <a:rPr lang="en-US" altLang="zh-CN" b="1" kern="100" dirty="0">
                <a:solidFill>
                  <a:schemeClr val="accent1">
                    <a:lumMod val="50000"/>
                  </a:schemeClr>
                </a:solidFill>
                <a:latin typeface="+mn-ea"/>
                <a:cs typeface="Times New Roman" panose="02020603050405020304" pitchFamily="18" charset="0"/>
              </a:rPr>
              <a:t>ESI</a:t>
            </a:r>
            <a:r>
              <a:rPr lang="zh-CN" altLang="zh-CN" b="1" kern="100" dirty="0">
                <a:solidFill>
                  <a:schemeClr val="accent1">
                    <a:lumMod val="50000"/>
                  </a:schemeClr>
                </a:solidFill>
                <a:latin typeface="+mn-ea"/>
                <a:cs typeface="Times New Roman" panose="02020603050405020304" pitchFamily="18" charset="0"/>
              </a:rPr>
              <a:t>前</a:t>
            </a:r>
            <a:r>
              <a:rPr lang="en-US" altLang="zh-CN" b="1" kern="100" dirty="0">
                <a:solidFill>
                  <a:schemeClr val="accent1">
                    <a:lumMod val="50000"/>
                  </a:schemeClr>
                </a:solidFill>
                <a:latin typeface="+mn-ea"/>
                <a:cs typeface="Times New Roman" panose="02020603050405020304" pitchFamily="18" charset="0"/>
              </a:rPr>
              <a:t>1%</a:t>
            </a:r>
            <a:r>
              <a:rPr lang="zh-CN" altLang="zh-CN" b="1" kern="100" dirty="0">
                <a:solidFill>
                  <a:schemeClr val="accent1">
                    <a:lumMod val="50000"/>
                  </a:schemeClr>
                </a:solidFill>
                <a:latin typeface="+mn-ea"/>
                <a:cs typeface="Times New Roman" panose="02020603050405020304" pitchFamily="18" charset="0"/>
              </a:rPr>
              <a:t>学科</a:t>
            </a:r>
            <a:r>
              <a:rPr lang="zh-CN" altLang="zh-CN" sz="1800" kern="100" dirty="0">
                <a:effectLst/>
                <a:latin typeface="+mn-ea"/>
                <a:cs typeface="Times New Roman" panose="02020603050405020304" pitchFamily="18" charset="0"/>
              </a:rPr>
              <a:t>等标志性学科成果，彰显了重庆交通大学学科建设取得了丰硕成果。</a:t>
            </a:r>
          </a:p>
        </p:txBody>
      </p:sp>
      <p:sp>
        <p:nvSpPr>
          <p:cNvPr id="3" name="文本框 2">
            <a:extLst>
              <a:ext uri="{FF2B5EF4-FFF2-40B4-BE49-F238E27FC236}">
                <a16:creationId xmlns:a16="http://schemas.microsoft.com/office/drawing/2014/main" id="{87C387A2-2DC3-481D-91B4-6056558023F3}"/>
              </a:ext>
            </a:extLst>
          </p:cNvPr>
          <p:cNvSpPr txBox="1"/>
          <p:nvPr/>
        </p:nvSpPr>
        <p:spPr>
          <a:xfrm>
            <a:off x="1178559" y="1467024"/>
            <a:ext cx="4391023" cy="4247317"/>
          </a:xfrm>
          <a:prstGeom prst="rect">
            <a:avLst/>
          </a:prstGeom>
          <a:noFill/>
        </p:spPr>
        <p:txBody>
          <a:bodyPr wrap="square" rtlCol="0">
            <a:spAutoFit/>
          </a:bodyPr>
          <a:lstStyle/>
          <a:p>
            <a:pPr marL="285750" lvl="0" indent="-285750" algn="l" defTabSz="914400" rtl="0" eaLnBrk="1" latinLnBrk="0" hangingPunct="1">
              <a:lnSpc>
                <a:spcPct val="200000"/>
              </a:lnSpc>
              <a:buFont typeface="Wingdings" panose="05000000000000000000" pitchFamily="2" charset="2"/>
              <a:buChar char="l"/>
            </a:pPr>
            <a:r>
              <a:rPr lang="en-US" altLang="zh-CN" b="1" kern="100" dirty="0">
                <a:solidFill>
                  <a:schemeClr val="accent1">
                    <a:lumMod val="50000"/>
                  </a:schemeClr>
                </a:solidFill>
                <a:latin typeface="+mn-ea"/>
                <a:cs typeface="Times New Roman" panose="02020603050405020304" pitchFamily="18" charset="0"/>
                <a:sym typeface="Gill Sans" charset="0"/>
              </a:rPr>
              <a:t>4</a:t>
            </a:r>
            <a:r>
              <a:rPr lang="zh-CN" altLang="en-US" b="1" kern="100" dirty="0">
                <a:solidFill>
                  <a:schemeClr val="accent1">
                    <a:lumMod val="50000"/>
                  </a:schemeClr>
                </a:solidFill>
                <a:latin typeface="+mn-ea"/>
                <a:cs typeface="Times New Roman" panose="02020603050405020304" pitchFamily="18" charset="0"/>
                <a:sym typeface="Gill Sans" charset="0"/>
              </a:rPr>
              <a:t>个一级学科博士点；</a:t>
            </a:r>
            <a:endParaRPr lang="en-US" altLang="zh-CN" b="1" kern="100" dirty="0">
              <a:solidFill>
                <a:schemeClr val="accent1">
                  <a:lumMod val="50000"/>
                </a:schemeClr>
              </a:solidFill>
              <a:latin typeface="+mn-ea"/>
              <a:cs typeface="Times New Roman" panose="02020603050405020304" pitchFamily="18" charset="0"/>
              <a:sym typeface="Gill Sans" charset="0"/>
            </a:endParaRPr>
          </a:p>
          <a:p>
            <a:pPr marL="285750" lvl="0" indent="-285750" algn="l" defTabSz="914400" rtl="0" eaLnBrk="1" latinLnBrk="0" hangingPunct="1">
              <a:lnSpc>
                <a:spcPct val="200000"/>
              </a:lnSpc>
              <a:buFont typeface="Wingdings" panose="05000000000000000000" pitchFamily="2" charset="2"/>
              <a:buChar char="l"/>
            </a:pPr>
            <a:r>
              <a:rPr lang="en-US" altLang="zh-CN" b="1" kern="100" dirty="0">
                <a:solidFill>
                  <a:schemeClr val="accent1">
                    <a:lumMod val="50000"/>
                  </a:schemeClr>
                </a:solidFill>
                <a:latin typeface="+mn-ea"/>
                <a:cs typeface="Times New Roman" panose="02020603050405020304" pitchFamily="18" charset="0"/>
              </a:rPr>
              <a:t>18</a:t>
            </a:r>
            <a:r>
              <a:rPr lang="zh-CN" altLang="en-US" b="1" kern="100" dirty="0">
                <a:solidFill>
                  <a:schemeClr val="accent1">
                    <a:lumMod val="50000"/>
                  </a:schemeClr>
                </a:solidFill>
                <a:latin typeface="+mn-ea"/>
                <a:cs typeface="Times New Roman" panose="02020603050405020304" pitchFamily="18" charset="0"/>
              </a:rPr>
              <a:t>个一级学科硕士点</a:t>
            </a:r>
            <a:endParaRPr lang="en-US" altLang="zh-CN" b="1" kern="100" dirty="0">
              <a:solidFill>
                <a:schemeClr val="accent1">
                  <a:lumMod val="50000"/>
                </a:schemeClr>
              </a:solidFill>
              <a:latin typeface="+mn-ea"/>
              <a:cs typeface="Times New Roman" panose="02020603050405020304" pitchFamily="18" charset="0"/>
            </a:endParaRPr>
          </a:p>
          <a:p>
            <a:pPr marL="285750" lvl="0" indent="-285750" rtl="0">
              <a:lnSpc>
                <a:spcPct val="200000"/>
              </a:lnSpc>
              <a:buFont typeface="Wingdings" panose="05000000000000000000" pitchFamily="2" charset="2"/>
              <a:buChar char="l"/>
            </a:pPr>
            <a:r>
              <a:rPr lang="en-US" altLang="zh-CN" b="1" kern="100" dirty="0">
                <a:solidFill>
                  <a:schemeClr val="accent1">
                    <a:lumMod val="50000"/>
                  </a:schemeClr>
                </a:solidFill>
                <a:latin typeface="+mn-ea"/>
                <a:cs typeface="Times New Roman" panose="02020603050405020304" pitchFamily="18" charset="0"/>
              </a:rPr>
              <a:t>13</a:t>
            </a:r>
            <a:r>
              <a:rPr lang="zh-CN" altLang="en-US" b="1" kern="100" dirty="0">
                <a:solidFill>
                  <a:schemeClr val="accent1">
                    <a:lumMod val="50000"/>
                  </a:schemeClr>
                </a:solidFill>
                <a:latin typeface="+mn-ea"/>
                <a:cs typeface="Times New Roman" panose="02020603050405020304" pitchFamily="18" charset="0"/>
              </a:rPr>
              <a:t>个专业学位类别；</a:t>
            </a:r>
            <a:endParaRPr lang="en-US" altLang="zh-CN" b="1" kern="100" dirty="0">
              <a:solidFill>
                <a:schemeClr val="accent1">
                  <a:lumMod val="50000"/>
                </a:schemeClr>
              </a:solidFill>
              <a:latin typeface="+mn-ea"/>
              <a:cs typeface="Times New Roman" panose="02020603050405020304" pitchFamily="18" charset="0"/>
            </a:endParaRPr>
          </a:p>
          <a:p>
            <a:pPr marL="285750" lvl="0" indent="-285750" rtl="0">
              <a:lnSpc>
                <a:spcPct val="200000"/>
              </a:lnSpc>
              <a:buFont typeface="Wingdings" panose="05000000000000000000" pitchFamily="2" charset="2"/>
              <a:buChar char="l"/>
            </a:pPr>
            <a:r>
              <a:rPr lang="en-US" altLang="zh-CN" b="1" kern="100" dirty="0">
                <a:solidFill>
                  <a:schemeClr val="accent1">
                    <a:lumMod val="50000"/>
                  </a:schemeClr>
                </a:solidFill>
                <a:latin typeface="+mn-ea"/>
                <a:cs typeface="Times New Roman" panose="02020603050405020304" pitchFamily="18" charset="0"/>
              </a:rPr>
              <a:t>7</a:t>
            </a:r>
            <a:r>
              <a:rPr lang="zh-CN" altLang="zh-CN" b="1" kern="100" dirty="0">
                <a:solidFill>
                  <a:schemeClr val="accent1">
                    <a:lumMod val="50000"/>
                  </a:schemeClr>
                </a:solidFill>
                <a:latin typeface="+mn-ea"/>
                <a:cs typeface="Times New Roman" panose="02020603050405020304" pitchFamily="18" charset="0"/>
              </a:rPr>
              <a:t>个学科门类</a:t>
            </a:r>
            <a:r>
              <a:rPr lang="zh-CN" altLang="en-US" b="1" kern="100" dirty="0">
                <a:solidFill>
                  <a:schemeClr val="accent1">
                    <a:lumMod val="50000"/>
                  </a:schemeClr>
                </a:solidFill>
                <a:latin typeface="+mn-ea"/>
                <a:cs typeface="Times New Roman" panose="02020603050405020304" pitchFamily="18" charset="0"/>
              </a:rPr>
              <a:t>；</a:t>
            </a:r>
            <a:endParaRPr lang="en-US" altLang="zh-CN" b="1" kern="100" dirty="0">
              <a:solidFill>
                <a:schemeClr val="accent1">
                  <a:lumMod val="50000"/>
                </a:schemeClr>
              </a:solidFill>
              <a:latin typeface="+mn-ea"/>
              <a:cs typeface="Times New Roman" panose="02020603050405020304" pitchFamily="18" charset="0"/>
            </a:endParaRPr>
          </a:p>
          <a:p>
            <a:pPr marL="285750" lvl="0" indent="-285750">
              <a:lnSpc>
                <a:spcPct val="200000"/>
              </a:lnSpc>
              <a:buFont typeface="Wingdings" panose="05000000000000000000" pitchFamily="2" charset="2"/>
              <a:buChar char="l"/>
            </a:pPr>
            <a:r>
              <a:rPr lang="en-US" altLang="en-US" b="1" kern="100" dirty="0">
                <a:solidFill>
                  <a:schemeClr val="accent1">
                    <a:lumMod val="50000"/>
                  </a:schemeClr>
                </a:solidFill>
                <a:latin typeface="+mn-ea"/>
                <a:cs typeface="Times New Roman" panose="02020603050405020304" pitchFamily="18" charset="0"/>
              </a:rPr>
              <a:t>108</a:t>
            </a:r>
            <a:r>
              <a:rPr lang="zh-CN" altLang="en-US" b="1" kern="100" dirty="0">
                <a:solidFill>
                  <a:schemeClr val="accent1">
                    <a:lumMod val="50000"/>
                  </a:schemeClr>
                </a:solidFill>
                <a:latin typeface="+mn-ea"/>
                <a:cs typeface="Times New Roman" panose="02020603050405020304" pitchFamily="18" charset="0"/>
              </a:rPr>
              <a:t>名博士生导师、</a:t>
            </a:r>
            <a:r>
              <a:rPr lang="en-US" altLang="en-US" b="1" kern="100" dirty="0">
                <a:solidFill>
                  <a:schemeClr val="accent1">
                    <a:lumMod val="50000"/>
                  </a:schemeClr>
                </a:solidFill>
                <a:latin typeface="+mn-ea"/>
                <a:cs typeface="Times New Roman" panose="02020603050405020304" pitchFamily="18" charset="0"/>
              </a:rPr>
              <a:t>786</a:t>
            </a:r>
            <a:r>
              <a:rPr lang="zh-CN" altLang="en-US" b="1" kern="100" dirty="0">
                <a:solidFill>
                  <a:schemeClr val="accent1">
                    <a:lumMod val="50000"/>
                  </a:schemeClr>
                </a:solidFill>
                <a:latin typeface="+mn-ea"/>
                <a:cs typeface="Times New Roman" panose="02020603050405020304" pitchFamily="18" charset="0"/>
              </a:rPr>
              <a:t>名硕士生导师</a:t>
            </a:r>
          </a:p>
          <a:p>
            <a:pPr marL="285750" lvl="0" indent="-285750">
              <a:lnSpc>
                <a:spcPct val="200000"/>
              </a:lnSpc>
              <a:buFont typeface="Wingdings" panose="05000000000000000000" pitchFamily="2" charset="2"/>
              <a:buChar char="l"/>
            </a:pPr>
            <a:r>
              <a:rPr lang="zh-CN" altLang="zh-CN" b="1" kern="100" dirty="0">
                <a:solidFill>
                  <a:schemeClr val="accent1">
                    <a:lumMod val="50000"/>
                  </a:schemeClr>
                </a:solidFill>
                <a:latin typeface="+mn-ea"/>
                <a:cs typeface="Times New Roman" panose="02020603050405020304" pitchFamily="18" charset="0"/>
              </a:rPr>
              <a:t>在校研究生人数突破</a:t>
            </a:r>
            <a:r>
              <a:rPr lang="en-US" altLang="zh-CN" b="1" kern="100" dirty="0">
                <a:solidFill>
                  <a:schemeClr val="accent1">
                    <a:lumMod val="50000"/>
                  </a:schemeClr>
                </a:solidFill>
                <a:latin typeface="+mn-ea"/>
                <a:cs typeface="Times New Roman" panose="02020603050405020304" pitchFamily="18" charset="0"/>
              </a:rPr>
              <a:t>6000</a:t>
            </a:r>
            <a:r>
              <a:rPr lang="zh-CN" altLang="zh-CN" b="1" kern="100" dirty="0">
                <a:solidFill>
                  <a:schemeClr val="accent1">
                    <a:lumMod val="50000"/>
                  </a:schemeClr>
                </a:solidFill>
                <a:latin typeface="+mn-ea"/>
                <a:cs typeface="Times New Roman" panose="02020603050405020304" pitchFamily="18" charset="0"/>
              </a:rPr>
              <a:t>人</a:t>
            </a:r>
            <a:endParaRPr lang="zh-CN" altLang="en-US" b="1" kern="100" dirty="0">
              <a:solidFill>
                <a:schemeClr val="accent1">
                  <a:lumMod val="50000"/>
                </a:schemeClr>
              </a:solidFill>
              <a:latin typeface="+mn-ea"/>
              <a:cs typeface="Times New Roman" panose="02020603050405020304" pitchFamily="18" charset="0"/>
            </a:endParaRPr>
          </a:p>
          <a:p>
            <a:pPr marL="285750" lvl="0" indent="-285750">
              <a:lnSpc>
                <a:spcPct val="200000"/>
              </a:lnSpc>
              <a:buFont typeface="Wingdings" panose="05000000000000000000" pitchFamily="2" charset="2"/>
              <a:buChar char="l"/>
            </a:pPr>
            <a:r>
              <a:rPr lang="zh-CN" altLang="zh-CN" b="1" kern="100" dirty="0">
                <a:solidFill>
                  <a:schemeClr val="accent1">
                    <a:lumMod val="50000"/>
                  </a:schemeClr>
                </a:solidFill>
                <a:latin typeface="+mn-ea"/>
                <a:cs typeface="Times New Roman" panose="02020603050405020304" pitchFamily="18" charset="0"/>
              </a:rPr>
              <a:t>建设各级别学科平台</a:t>
            </a:r>
            <a:r>
              <a:rPr lang="en-US" altLang="zh-CN" b="1" kern="100" dirty="0">
                <a:solidFill>
                  <a:schemeClr val="accent1">
                    <a:lumMod val="50000"/>
                  </a:schemeClr>
                </a:solidFill>
                <a:latin typeface="+mn-ea"/>
                <a:cs typeface="Times New Roman" panose="02020603050405020304" pitchFamily="18" charset="0"/>
              </a:rPr>
              <a:t>200</a:t>
            </a:r>
            <a:r>
              <a:rPr lang="zh-CN" altLang="zh-CN" b="1" kern="100" dirty="0">
                <a:solidFill>
                  <a:schemeClr val="accent1">
                    <a:lumMod val="50000"/>
                  </a:schemeClr>
                </a:solidFill>
                <a:latin typeface="+mn-ea"/>
                <a:cs typeface="Times New Roman" panose="02020603050405020304" pitchFamily="18" charset="0"/>
              </a:rPr>
              <a:t>余个</a:t>
            </a:r>
            <a:endParaRPr lang="zh-CN" altLang="en-US" b="1" kern="100" dirty="0">
              <a:solidFill>
                <a:schemeClr val="accent1">
                  <a:lumMod val="50000"/>
                </a:schemeClr>
              </a:solidFill>
              <a:latin typeface="+mn-ea"/>
              <a:cs typeface="Times New Roman" panose="02020603050405020304" pitchFamily="18" charset="0"/>
            </a:endParaRPr>
          </a:p>
          <a:p>
            <a:endParaRPr lang="zh-CN" altLang="en-US" dirty="0"/>
          </a:p>
        </p:txBody>
      </p:sp>
      <p:sp>
        <p:nvSpPr>
          <p:cNvPr id="9" name="矩形 8">
            <a:extLst>
              <a:ext uri="{FF2B5EF4-FFF2-40B4-BE49-F238E27FC236}">
                <a16:creationId xmlns:a16="http://schemas.microsoft.com/office/drawing/2014/main" id="{32A6AEB9-C25B-4656-9005-3440ACD5033F}"/>
              </a:ext>
            </a:extLst>
          </p:cNvPr>
          <p:cNvSpPr/>
          <p:nvPr/>
        </p:nvSpPr>
        <p:spPr>
          <a:xfrm>
            <a:off x="0" y="6134101"/>
            <a:ext cx="12192000" cy="723900"/>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6463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19D720C-872A-4884-88C7-841234F491CC}"/>
              </a:ext>
            </a:extLst>
          </p:cNvPr>
          <p:cNvSpPr txBox="1"/>
          <p:nvPr/>
        </p:nvSpPr>
        <p:spPr>
          <a:xfrm>
            <a:off x="1178560" y="325120"/>
            <a:ext cx="2316480" cy="523220"/>
          </a:xfrm>
          <a:prstGeom prst="rect">
            <a:avLst/>
          </a:prstGeom>
          <a:noFill/>
        </p:spPr>
        <p:txBody>
          <a:bodyPr wrap="square" rtlCol="0">
            <a:spAutoFit/>
          </a:bodyPr>
          <a:lstStyle/>
          <a:p>
            <a:r>
              <a:rPr lang="zh-CN" altLang="en-US" sz="2800" dirty="0"/>
              <a:t>建设举措</a:t>
            </a:r>
            <a:endParaRPr lang="en-US" altLang="zh-CN" sz="2800" dirty="0"/>
          </a:p>
        </p:txBody>
      </p:sp>
      <p:sp>
        <p:nvSpPr>
          <p:cNvPr id="6" name="文本框 5">
            <a:extLst>
              <a:ext uri="{FF2B5EF4-FFF2-40B4-BE49-F238E27FC236}">
                <a16:creationId xmlns:a16="http://schemas.microsoft.com/office/drawing/2014/main" id="{87B49193-3970-4BEB-A09F-2BFB6F143334}"/>
              </a:ext>
            </a:extLst>
          </p:cNvPr>
          <p:cNvSpPr txBox="1"/>
          <p:nvPr/>
        </p:nvSpPr>
        <p:spPr>
          <a:xfrm>
            <a:off x="1178559" y="1229410"/>
            <a:ext cx="8660765" cy="400110"/>
          </a:xfrm>
          <a:prstGeom prst="rect">
            <a:avLst/>
          </a:prstGeom>
          <a:noFill/>
        </p:spPr>
        <p:txBody>
          <a:bodyPr wrap="square">
            <a:spAutoFit/>
          </a:bodyPr>
          <a:lstStyle/>
          <a:p>
            <a:r>
              <a:rPr lang="zh-CN" altLang="en-US" sz="2000" b="1" dirty="0"/>
              <a:t>一、以学科建设为龙头，坚持机制体制改革创新，全面推动学科高速发展</a:t>
            </a:r>
          </a:p>
        </p:txBody>
      </p:sp>
      <p:sp>
        <p:nvSpPr>
          <p:cNvPr id="8" name="文本框 7">
            <a:extLst>
              <a:ext uri="{FF2B5EF4-FFF2-40B4-BE49-F238E27FC236}">
                <a16:creationId xmlns:a16="http://schemas.microsoft.com/office/drawing/2014/main" id="{66B76811-C415-40C9-A38F-DC4981D0CE98}"/>
              </a:ext>
            </a:extLst>
          </p:cNvPr>
          <p:cNvSpPr txBox="1"/>
          <p:nvPr/>
        </p:nvSpPr>
        <p:spPr>
          <a:xfrm>
            <a:off x="1312009" y="1875837"/>
            <a:ext cx="9791700" cy="1934697"/>
          </a:xfrm>
          <a:prstGeom prst="rect">
            <a:avLst/>
          </a:prstGeom>
          <a:noFill/>
        </p:spPr>
        <p:txBody>
          <a:bodyPr wrap="square">
            <a:spAutoFit/>
          </a:bodyPr>
          <a:lstStyle/>
          <a:p>
            <a:pPr marL="285750" indent="-285750">
              <a:lnSpc>
                <a:spcPct val="130000"/>
              </a:lnSpc>
              <a:buFont typeface="Arial" panose="020B0604020202020204" pitchFamily="34" charset="0"/>
              <a:buChar char="•"/>
            </a:pPr>
            <a:r>
              <a:rPr lang="zh-CN" altLang="en-US" b="1" dirty="0"/>
              <a:t>建设一流大学和一流学科，首先要进行体制与机制的结构创新，才能充分发挥组织的能动性，发挥学科的为龙头带动作用。</a:t>
            </a:r>
            <a:endParaRPr lang="en-US" altLang="zh-CN" b="1" dirty="0"/>
          </a:p>
          <a:p>
            <a:pPr indent="457200">
              <a:lnSpc>
                <a:spcPct val="130000"/>
              </a:lnSpc>
              <a:spcBef>
                <a:spcPts val="600"/>
              </a:spcBef>
            </a:pPr>
            <a:r>
              <a:rPr lang="zh-CN" altLang="en-US" dirty="0"/>
              <a:t>重庆交通大学</a:t>
            </a:r>
            <a:r>
              <a:rPr lang="zh-CN" altLang="en-US" b="1" dirty="0">
                <a:solidFill>
                  <a:srgbClr val="0F2D64"/>
                </a:solidFill>
              </a:rPr>
              <a:t>以国家重大战略和地方经济建设需求为导向</a:t>
            </a:r>
            <a:r>
              <a:rPr lang="zh-CN" altLang="en-US" dirty="0"/>
              <a:t>，以培养具有创新、创业能力和实践能力的高层次创新人才为根本，大力推进土木工程、水利工程和交通运输工程等三个重庆市一流学科的建设，做强土木、水利、交通运输、管理等传统优势学科。</a:t>
            </a:r>
            <a:endParaRPr lang="en-US" altLang="zh-CN" dirty="0"/>
          </a:p>
        </p:txBody>
      </p:sp>
      <p:sp>
        <p:nvSpPr>
          <p:cNvPr id="7" name="文本框 6">
            <a:extLst>
              <a:ext uri="{FF2B5EF4-FFF2-40B4-BE49-F238E27FC236}">
                <a16:creationId xmlns:a16="http://schemas.microsoft.com/office/drawing/2014/main" id="{88A24E73-386A-49B3-BE9D-65BE783D5565}"/>
              </a:ext>
            </a:extLst>
          </p:cNvPr>
          <p:cNvSpPr txBox="1"/>
          <p:nvPr/>
        </p:nvSpPr>
        <p:spPr>
          <a:xfrm>
            <a:off x="1312009" y="3943139"/>
            <a:ext cx="10543388" cy="2731838"/>
          </a:xfrm>
          <a:prstGeom prst="rect">
            <a:avLst/>
          </a:prstGeom>
          <a:noFill/>
        </p:spPr>
        <p:txBody>
          <a:bodyPr wrap="square">
            <a:spAutoFit/>
          </a:bodyPr>
          <a:lstStyle/>
          <a:p>
            <a:pPr marL="285750" indent="-285750">
              <a:lnSpc>
                <a:spcPct val="130000"/>
              </a:lnSpc>
              <a:spcBef>
                <a:spcPts val="600"/>
              </a:spcBef>
              <a:buFont typeface="Arial" panose="020B0604020202020204" pitchFamily="34" charset="0"/>
              <a:buChar char="•"/>
            </a:pPr>
            <a:r>
              <a:rPr lang="zh-CN" altLang="en-US" b="1" dirty="0"/>
              <a:t>推动学科交叉，是推动学科建设体制机制创新的重要突破口。</a:t>
            </a:r>
            <a:endParaRPr lang="en-US" altLang="zh-CN" b="1" dirty="0"/>
          </a:p>
          <a:p>
            <a:pPr indent="457200">
              <a:lnSpc>
                <a:spcPct val="130000"/>
              </a:lnSpc>
              <a:spcBef>
                <a:spcPts val="600"/>
              </a:spcBef>
            </a:pPr>
            <a:r>
              <a:rPr lang="zh-CN" altLang="en-US" dirty="0"/>
              <a:t>重庆交通大学以</a:t>
            </a:r>
            <a:r>
              <a:rPr lang="zh-CN" altLang="en-US" b="1" dirty="0">
                <a:solidFill>
                  <a:srgbClr val="0F2D64"/>
                </a:solidFill>
              </a:rPr>
              <a:t>智慧城市学院、智慧城市学科群</a:t>
            </a:r>
            <a:r>
              <a:rPr lang="zh-CN" altLang="en-US" dirty="0"/>
              <a:t>和</a:t>
            </a:r>
            <a:r>
              <a:rPr lang="zh-CN" altLang="en-US" b="1" dirty="0">
                <a:solidFill>
                  <a:srgbClr val="0F2D64"/>
                </a:solidFill>
              </a:rPr>
              <a:t>智能交通学科群建设</a:t>
            </a:r>
            <a:r>
              <a:rPr lang="zh-CN" altLang="en-US" dirty="0"/>
              <a:t>为契机，加快培育聚焦国家重大战略、面向社会需求、符合学校总体布局、具有发展潜力和特色的</a:t>
            </a:r>
            <a:r>
              <a:rPr lang="zh-CN" altLang="en-US" b="1" dirty="0">
                <a:solidFill>
                  <a:srgbClr val="0F2D64"/>
                </a:solidFill>
              </a:rPr>
              <a:t>交叉学科</a:t>
            </a:r>
            <a:r>
              <a:rPr lang="zh-CN" altLang="en-US" dirty="0"/>
              <a:t>，优化学科资源配置机制，推动资源配置向“智能</a:t>
            </a:r>
            <a:r>
              <a:rPr lang="en-US" altLang="zh-CN" dirty="0"/>
              <a:t>+”</a:t>
            </a:r>
            <a:r>
              <a:rPr lang="zh-CN" altLang="en-US" dirty="0"/>
              <a:t>、“生态</a:t>
            </a:r>
            <a:r>
              <a:rPr lang="en-US" altLang="zh-CN" dirty="0"/>
              <a:t>+”</a:t>
            </a:r>
            <a:r>
              <a:rPr lang="zh-CN" altLang="en-US" dirty="0"/>
              <a:t>学科交叉领域适当倾斜。</a:t>
            </a:r>
            <a:endParaRPr lang="en-US" altLang="zh-CN" dirty="0"/>
          </a:p>
          <a:p>
            <a:pPr indent="457200">
              <a:lnSpc>
                <a:spcPct val="130000"/>
              </a:lnSpc>
              <a:spcBef>
                <a:spcPts val="600"/>
              </a:spcBef>
            </a:pPr>
            <a:r>
              <a:rPr lang="zh-CN" altLang="en-US" dirty="0"/>
              <a:t>推动</a:t>
            </a:r>
            <a:r>
              <a:rPr lang="zh-CN" altLang="en-US" b="1" dirty="0">
                <a:solidFill>
                  <a:srgbClr val="0F2D64"/>
                </a:solidFill>
              </a:rPr>
              <a:t>跨学院多学科交叉融合</a:t>
            </a:r>
            <a:r>
              <a:rPr lang="zh-CN" altLang="en-US" dirty="0"/>
              <a:t>，在人工智能、智慧城市、智能交通、智能建造、智能制造、智慧物流、绿色生态等领域精心培育，打造一批有特色、有优势、有潜力的新兴交叉学科，逐步形成新的学科增长点。</a:t>
            </a:r>
          </a:p>
        </p:txBody>
      </p:sp>
    </p:spTree>
    <p:extLst>
      <p:ext uri="{BB962C8B-B14F-4D97-AF65-F5344CB8AC3E}">
        <p14:creationId xmlns:p14="http://schemas.microsoft.com/office/powerpoint/2010/main" val="28021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19D720C-872A-4884-88C7-841234F491CC}"/>
              </a:ext>
            </a:extLst>
          </p:cNvPr>
          <p:cNvSpPr txBox="1"/>
          <p:nvPr/>
        </p:nvSpPr>
        <p:spPr>
          <a:xfrm>
            <a:off x="1178560" y="325120"/>
            <a:ext cx="2316480" cy="523220"/>
          </a:xfrm>
          <a:prstGeom prst="rect">
            <a:avLst/>
          </a:prstGeom>
          <a:noFill/>
        </p:spPr>
        <p:txBody>
          <a:bodyPr wrap="square" rtlCol="0">
            <a:spAutoFit/>
          </a:bodyPr>
          <a:lstStyle/>
          <a:p>
            <a:r>
              <a:rPr lang="zh-CN" altLang="en-US" sz="2800" dirty="0"/>
              <a:t>主要建设举措</a:t>
            </a:r>
            <a:endParaRPr lang="en-US" altLang="zh-CN" sz="2800" dirty="0"/>
          </a:p>
        </p:txBody>
      </p:sp>
      <p:sp>
        <p:nvSpPr>
          <p:cNvPr id="6" name="文本框 5">
            <a:extLst>
              <a:ext uri="{FF2B5EF4-FFF2-40B4-BE49-F238E27FC236}">
                <a16:creationId xmlns:a16="http://schemas.microsoft.com/office/drawing/2014/main" id="{87B49193-3970-4BEB-A09F-2BFB6F143334}"/>
              </a:ext>
            </a:extLst>
          </p:cNvPr>
          <p:cNvSpPr txBox="1"/>
          <p:nvPr/>
        </p:nvSpPr>
        <p:spPr>
          <a:xfrm>
            <a:off x="1178560" y="1229410"/>
            <a:ext cx="10232390" cy="400110"/>
          </a:xfrm>
          <a:prstGeom prst="rect">
            <a:avLst/>
          </a:prstGeom>
          <a:noFill/>
        </p:spPr>
        <p:txBody>
          <a:bodyPr wrap="square">
            <a:spAutoFit/>
          </a:bodyPr>
          <a:lstStyle/>
          <a:p>
            <a:r>
              <a:rPr lang="zh-CN" altLang="en-US" sz="2000" b="1" dirty="0"/>
              <a:t>二、以人才培养为核心，完善多层次多维度培养模式，拔尖创新人才培养取得显著成效</a:t>
            </a:r>
          </a:p>
        </p:txBody>
      </p:sp>
      <p:sp>
        <p:nvSpPr>
          <p:cNvPr id="7" name="文本框 6">
            <a:extLst>
              <a:ext uri="{FF2B5EF4-FFF2-40B4-BE49-F238E27FC236}">
                <a16:creationId xmlns:a16="http://schemas.microsoft.com/office/drawing/2014/main" id="{AB5031EC-4592-4612-BDB8-5BB047C075D4}"/>
              </a:ext>
            </a:extLst>
          </p:cNvPr>
          <p:cNvSpPr txBox="1"/>
          <p:nvPr/>
        </p:nvSpPr>
        <p:spPr>
          <a:xfrm>
            <a:off x="845960" y="6218323"/>
            <a:ext cx="10695010" cy="417358"/>
          </a:xfrm>
          <a:prstGeom prst="rect">
            <a:avLst/>
          </a:prstGeom>
          <a:solidFill>
            <a:srgbClr val="203864"/>
          </a:solidFill>
        </p:spPr>
        <p:txBody>
          <a:bodyPr wrap="square">
            <a:spAutoFit/>
          </a:bodyPr>
          <a:lstStyle/>
          <a:p>
            <a:pPr indent="457200" algn="ctr">
              <a:lnSpc>
                <a:spcPct val="130000"/>
              </a:lnSpc>
            </a:pPr>
            <a:r>
              <a:rPr lang="zh-CN" altLang="en-US" b="1" dirty="0">
                <a:solidFill>
                  <a:schemeClr val="bg1"/>
                </a:solidFill>
              </a:rPr>
              <a:t>一流本科教育是建设一流大学和一流学科的重要基础和基本特征。</a:t>
            </a:r>
            <a:endParaRPr lang="en-US" altLang="zh-CN" b="1" dirty="0">
              <a:solidFill>
                <a:schemeClr val="bg1"/>
              </a:solidFill>
            </a:endParaRPr>
          </a:p>
        </p:txBody>
      </p:sp>
      <p:sp>
        <p:nvSpPr>
          <p:cNvPr id="5" name="AutoShape 11">
            <a:extLst>
              <a:ext uri="{FF2B5EF4-FFF2-40B4-BE49-F238E27FC236}">
                <a16:creationId xmlns:a16="http://schemas.microsoft.com/office/drawing/2014/main" id="{D402BA9E-7519-4CA2-86A6-39A499459AEF}"/>
              </a:ext>
            </a:extLst>
          </p:cNvPr>
          <p:cNvSpPr>
            <a:spLocks noChangeArrowheads="1"/>
          </p:cNvSpPr>
          <p:nvPr/>
        </p:nvSpPr>
        <p:spPr bwMode="auto">
          <a:xfrm rot="16200000" flipV="1">
            <a:off x="1543312" y="5429817"/>
            <a:ext cx="651933" cy="742951"/>
          </a:xfrm>
          <a:prstGeom prst="chevron">
            <a:avLst>
              <a:gd name="adj" fmla="val 52514"/>
            </a:avLst>
          </a:prstGeom>
          <a:gradFill flip="none" rotWithShape="1">
            <a:gsLst>
              <a:gs pos="4000">
                <a:srgbClr val="44546A"/>
              </a:gs>
              <a:gs pos="71000">
                <a:srgbClr val="353F4E">
                  <a:tint val="44500"/>
                  <a:satMod val="160000"/>
                </a:srgbClr>
              </a:gs>
              <a:gs pos="100000">
                <a:srgbClr val="353F4E">
                  <a:tint val="23500"/>
                  <a:satMod val="160000"/>
                </a:srgbClr>
              </a:gs>
            </a:gsLst>
            <a:path path="circle">
              <a:fillToRect l="50000" t="50000" r="50000" b="50000"/>
            </a:path>
            <a:tileRect/>
          </a:gradFill>
          <a:ln w="19050">
            <a:noFill/>
          </a:ln>
          <a:effectLst/>
        </p:spPr>
        <p:txBody>
          <a:bodyPr wrap="none" anchor="ctr"/>
          <a:lstStyle/>
          <a:p>
            <a:pPr defTabSz="1219140" fontAlgn="base">
              <a:spcBef>
                <a:spcPct val="0"/>
              </a:spcBef>
              <a:spcAft>
                <a:spcPct val="0"/>
              </a:spcAft>
              <a:defRPr/>
            </a:pPr>
            <a:endParaRPr lang="zh-CN" altLang="en-US" sz="3733" kern="0">
              <a:solidFill>
                <a:srgbClr val="3F3F3F"/>
              </a:solidFill>
              <a:latin typeface="Arial" pitchFamily="34" charset="0"/>
              <a:ea typeface="微软雅黑"/>
              <a:cs typeface="+mn-ea"/>
            </a:endParaRPr>
          </a:p>
        </p:txBody>
      </p:sp>
      <p:sp>
        <p:nvSpPr>
          <p:cNvPr id="8" name="AutoShape 11">
            <a:extLst>
              <a:ext uri="{FF2B5EF4-FFF2-40B4-BE49-F238E27FC236}">
                <a16:creationId xmlns:a16="http://schemas.microsoft.com/office/drawing/2014/main" id="{B50ABAFD-8D41-45A4-9BBE-7DB59843FFE8}"/>
              </a:ext>
            </a:extLst>
          </p:cNvPr>
          <p:cNvSpPr>
            <a:spLocks noChangeArrowheads="1"/>
          </p:cNvSpPr>
          <p:nvPr/>
        </p:nvSpPr>
        <p:spPr bwMode="auto">
          <a:xfrm rot="16200000" flipV="1">
            <a:off x="4409759" y="5429818"/>
            <a:ext cx="651933" cy="742951"/>
          </a:xfrm>
          <a:prstGeom prst="chevron">
            <a:avLst>
              <a:gd name="adj" fmla="val 52514"/>
            </a:avLst>
          </a:prstGeom>
          <a:gradFill flip="none" rotWithShape="1">
            <a:gsLst>
              <a:gs pos="4000">
                <a:srgbClr val="44546A"/>
              </a:gs>
              <a:gs pos="71000">
                <a:srgbClr val="353F4E">
                  <a:tint val="44500"/>
                  <a:satMod val="160000"/>
                </a:srgbClr>
              </a:gs>
              <a:gs pos="100000">
                <a:srgbClr val="353F4E">
                  <a:tint val="23500"/>
                  <a:satMod val="160000"/>
                </a:srgbClr>
              </a:gs>
            </a:gsLst>
            <a:path path="circle">
              <a:fillToRect l="50000" t="50000" r="50000" b="50000"/>
            </a:path>
            <a:tileRect/>
          </a:gradFill>
          <a:ln w="19050">
            <a:noFill/>
          </a:ln>
          <a:effectLst/>
        </p:spPr>
        <p:txBody>
          <a:bodyPr wrap="none" anchor="ctr"/>
          <a:lstStyle/>
          <a:p>
            <a:pPr defTabSz="1219140" fontAlgn="base">
              <a:spcBef>
                <a:spcPct val="0"/>
              </a:spcBef>
              <a:spcAft>
                <a:spcPct val="0"/>
              </a:spcAft>
              <a:defRPr/>
            </a:pPr>
            <a:endParaRPr lang="zh-CN" altLang="en-US" sz="3733" kern="0">
              <a:solidFill>
                <a:srgbClr val="3F3F3F"/>
              </a:solidFill>
              <a:latin typeface="Arial" pitchFamily="34" charset="0"/>
              <a:ea typeface="微软雅黑"/>
              <a:cs typeface="+mn-ea"/>
            </a:endParaRPr>
          </a:p>
        </p:txBody>
      </p:sp>
      <p:sp>
        <p:nvSpPr>
          <p:cNvPr id="9" name="AutoShape 11">
            <a:extLst>
              <a:ext uri="{FF2B5EF4-FFF2-40B4-BE49-F238E27FC236}">
                <a16:creationId xmlns:a16="http://schemas.microsoft.com/office/drawing/2014/main" id="{0A5A694B-92B6-4ADB-A3E5-2E2457998FAD}"/>
              </a:ext>
            </a:extLst>
          </p:cNvPr>
          <p:cNvSpPr>
            <a:spLocks noChangeArrowheads="1"/>
          </p:cNvSpPr>
          <p:nvPr/>
        </p:nvSpPr>
        <p:spPr bwMode="auto">
          <a:xfrm rot="16200000" flipV="1">
            <a:off x="7276206" y="5436734"/>
            <a:ext cx="651933" cy="742951"/>
          </a:xfrm>
          <a:prstGeom prst="chevron">
            <a:avLst>
              <a:gd name="adj" fmla="val 52514"/>
            </a:avLst>
          </a:prstGeom>
          <a:gradFill flip="none" rotWithShape="1">
            <a:gsLst>
              <a:gs pos="4000">
                <a:srgbClr val="44546A"/>
              </a:gs>
              <a:gs pos="71000">
                <a:srgbClr val="353F4E">
                  <a:tint val="44500"/>
                  <a:satMod val="160000"/>
                </a:srgbClr>
              </a:gs>
              <a:gs pos="100000">
                <a:srgbClr val="353F4E">
                  <a:tint val="23500"/>
                  <a:satMod val="160000"/>
                </a:srgbClr>
              </a:gs>
            </a:gsLst>
            <a:path path="circle">
              <a:fillToRect l="50000" t="50000" r="50000" b="50000"/>
            </a:path>
            <a:tileRect/>
          </a:gradFill>
          <a:ln w="19050">
            <a:noFill/>
          </a:ln>
          <a:effectLst/>
        </p:spPr>
        <p:txBody>
          <a:bodyPr wrap="none" anchor="ctr"/>
          <a:lstStyle/>
          <a:p>
            <a:pPr defTabSz="1219140" fontAlgn="base">
              <a:spcBef>
                <a:spcPct val="0"/>
              </a:spcBef>
              <a:spcAft>
                <a:spcPct val="0"/>
              </a:spcAft>
              <a:defRPr/>
            </a:pPr>
            <a:endParaRPr lang="zh-CN" altLang="en-US" sz="3733" kern="0">
              <a:solidFill>
                <a:srgbClr val="3F3F3F"/>
              </a:solidFill>
              <a:latin typeface="Arial" pitchFamily="34" charset="0"/>
              <a:ea typeface="微软雅黑"/>
              <a:cs typeface="+mn-ea"/>
            </a:endParaRPr>
          </a:p>
        </p:txBody>
      </p:sp>
      <p:sp>
        <p:nvSpPr>
          <p:cNvPr id="10" name="AutoShape 11">
            <a:extLst>
              <a:ext uri="{FF2B5EF4-FFF2-40B4-BE49-F238E27FC236}">
                <a16:creationId xmlns:a16="http://schemas.microsoft.com/office/drawing/2014/main" id="{E27FF510-C9B3-4E8B-A5DF-B6A405AB7AB3}"/>
              </a:ext>
            </a:extLst>
          </p:cNvPr>
          <p:cNvSpPr>
            <a:spLocks noChangeArrowheads="1"/>
          </p:cNvSpPr>
          <p:nvPr/>
        </p:nvSpPr>
        <p:spPr bwMode="auto">
          <a:xfrm rot="16200000" flipV="1">
            <a:off x="10074311" y="5429816"/>
            <a:ext cx="651933" cy="742951"/>
          </a:xfrm>
          <a:prstGeom prst="chevron">
            <a:avLst>
              <a:gd name="adj" fmla="val 52514"/>
            </a:avLst>
          </a:prstGeom>
          <a:gradFill flip="none" rotWithShape="1">
            <a:gsLst>
              <a:gs pos="4000">
                <a:srgbClr val="44546A"/>
              </a:gs>
              <a:gs pos="71000">
                <a:srgbClr val="353F4E">
                  <a:tint val="44500"/>
                  <a:satMod val="160000"/>
                </a:srgbClr>
              </a:gs>
              <a:gs pos="100000">
                <a:srgbClr val="353F4E">
                  <a:tint val="23500"/>
                  <a:satMod val="160000"/>
                </a:srgbClr>
              </a:gs>
            </a:gsLst>
            <a:path path="circle">
              <a:fillToRect l="50000" t="50000" r="50000" b="50000"/>
            </a:path>
            <a:tileRect/>
          </a:gradFill>
          <a:ln w="19050">
            <a:noFill/>
          </a:ln>
          <a:effectLst/>
        </p:spPr>
        <p:txBody>
          <a:bodyPr wrap="none" anchor="ctr"/>
          <a:lstStyle/>
          <a:p>
            <a:pPr defTabSz="1219140" fontAlgn="base">
              <a:spcBef>
                <a:spcPct val="0"/>
              </a:spcBef>
              <a:spcAft>
                <a:spcPct val="0"/>
              </a:spcAft>
              <a:defRPr/>
            </a:pPr>
            <a:endParaRPr lang="zh-CN" altLang="en-US" sz="3733" kern="0">
              <a:solidFill>
                <a:srgbClr val="3F3F3F"/>
              </a:solidFill>
              <a:latin typeface="Arial" pitchFamily="34" charset="0"/>
              <a:ea typeface="微软雅黑"/>
              <a:cs typeface="+mn-ea"/>
            </a:endParaRPr>
          </a:p>
        </p:txBody>
      </p:sp>
      <p:grpSp>
        <p:nvGrpSpPr>
          <p:cNvPr id="25" name="组合 24">
            <a:extLst>
              <a:ext uri="{FF2B5EF4-FFF2-40B4-BE49-F238E27FC236}">
                <a16:creationId xmlns:a16="http://schemas.microsoft.com/office/drawing/2014/main" id="{AB9B9AA6-681D-4446-9FEB-ED6076F3B621}"/>
              </a:ext>
            </a:extLst>
          </p:cNvPr>
          <p:cNvGrpSpPr/>
          <p:nvPr/>
        </p:nvGrpSpPr>
        <p:grpSpPr>
          <a:xfrm>
            <a:off x="3495040" y="1901923"/>
            <a:ext cx="2484000" cy="3492000"/>
            <a:chOff x="3345336" y="3185970"/>
            <a:chExt cx="2474913" cy="3520950"/>
          </a:xfrm>
        </p:grpSpPr>
        <p:sp>
          <p:nvSpPr>
            <p:cNvPr id="24" name="矩形 23">
              <a:extLst>
                <a:ext uri="{FF2B5EF4-FFF2-40B4-BE49-F238E27FC236}">
                  <a16:creationId xmlns:a16="http://schemas.microsoft.com/office/drawing/2014/main" id="{D9BB1804-9264-4BE5-A922-01DC70777630}"/>
                </a:ext>
              </a:extLst>
            </p:cNvPr>
            <p:cNvSpPr/>
            <p:nvPr/>
          </p:nvSpPr>
          <p:spPr bwMode="auto">
            <a:xfrm>
              <a:off x="3345336" y="3185970"/>
              <a:ext cx="2474913" cy="3520950"/>
            </a:xfrm>
            <a:prstGeom prst="rect">
              <a:avLst/>
            </a:prstGeom>
            <a:solidFill>
              <a:srgbClr val="D9D9D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Font typeface="Arial" panose="020B0604020202020204" pitchFamily="34" charset="0"/>
                <a:buNone/>
                <a:defRPr/>
              </a:pPr>
              <a:endParaRPr lang="zh-CN" altLang="en-US" b="1"/>
            </a:p>
          </p:txBody>
        </p:sp>
        <p:sp>
          <p:nvSpPr>
            <p:cNvPr id="12" name="文本框 11">
              <a:extLst>
                <a:ext uri="{FF2B5EF4-FFF2-40B4-BE49-F238E27FC236}">
                  <a16:creationId xmlns:a16="http://schemas.microsoft.com/office/drawing/2014/main" id="{2D1314F1-E216-4520-A014-8019C7CD6BF5}"/>
                </a:ext>
              </a:extLst>
            </p:cNvPr>
            <p:cNvSpPr txBox="1"/>
            <p:nvPr/>
          </p:nvSpPr>
          <p:spPr>
            <a:xfrm>
              <a:off x="3465470" y="3217920"/>
              <a:ext cx="2232024" cy="2301784"/>
            </a:xfrm>
            <a:prstGeom prst="rect">
              <a:avLst/>
            </a:prstGeom>
            <a:noFill/>
          </p:spPr>
          <p:txBody>
            <a:bodyPr wrap="square">
              <a:spAutoFit/>
            </a:bodyPr>
            <a:lstStyle/>
            <a:p>
              <a:pPr indent="457200">
                <a:lnSpc>
                  <a:spcPct val="130000"/>
                </a:lnSpc>
              </a:pPr>
              <a:r>
                <a:rPr lang="zh-CN" altLang="en-US" sz="1600" dirty="0"/>
                <a:t>建立健全</a:t>
              </a:r>
              <a:r>
                <a:rPr lang="zh-CN" altLang="en-US" sz="1600" b="1" dirty="0">
                  <a:solidFill>
                    <a:srgbClr val="1C3D6A"/>
                  </a:solidFill>
                </a:rPr>
                <a:t>专业动态调整机制</a:t>
              </a:r>
              <a:r>
                <a:rPr lang="zh-CN" altLang="en-US" sz="1600" dirty="0"/>
                <a:t>，</a:t>
              </a:r>
              <a:r>
                <a:rPr lang="zh-CN" altLang="en-US" sz="1600" b="1" dirty="0">
                  <a:solidFill>
                    <a:srgbClr val="1C3D6A"/>
                  </a:solidFill>
                </a:rPr>
                <a:t>停招</a:t>
              </a:r>
              <a:r>
                <a:rPr lang="en-US" altLang="zh-CN" sz="1600" b="1" dirty="0">
                  <a:solidFill>
                    <a:srgbClr val="1C3D6A"/>
                  </a:solidFill>
                </a:rPr>
                <a:t>5</a:t>
              </a:r>
              <a:r>
                <a:rPr lang="zh-CN" altLang="en-US" sz="1600" b="1" dirty="0">
                  <a:solidFill>
                    <a:srgbClr val="1C3D6A"/>
                  </a:solidFill>
                </a:rPr>
                <a:t>门本科专业，新增</a:t>
              </a:r>
              <a:r>
                <a:rPr lang="en-US" altLang="zh-CN" sz="1600" b="1" dirty="0">
                  <a:solidFill>
                    <a:srgbClr val="1C3D6A"/>
                  </a:solidFill>
                </a:rPr>
                <a:t>5</a:t>
              </a:r>
              <a:r>
                <a:rPr lang="zh-CN" altLang="en-US" sz="1600" b="1" dirty="0">
                  <a:solidFill>
                    <a:srgbClr val="1C3D6A"/>
                  </a:solidFill>
                </a:rPr>
                <a:t>门新工科专业；</a:t>
              </a:r>
              <a:r>
                <a:rPr lang="zh-CN" altLang="en-US" sz="1600" dirty="0"/>
                <a:t>对接行业、产业和地方发展需求，完善校企合作、校所协同培养机制。</a:t>
              </a:r>
              <a:endParaRPr lang="en-US" altLang="zh-CN" sz="1600" dirty="0"/>
            </a:p>
          </p:txBody>
        </p:sp>
      </p:grpSp>
      <p:grpSp>
        <p:nvGrpSpPr>
          <p:cNvPr id="28" name="组合 27">
            <a:extLst>
              <a:ext uri="{FF2B5EF4-FFF2-40B4-BE49-F238E27FC236}">
                <a16:creationId xmlns:a16="http://schemas.microsoft.com/office/drawing/2014/main" id="{6C0972D8-99A6-43C8-9AA8-3D67AF9DEF7F}"/>
              </a:ext>
            </a:extLst>
          </p:cNvPr>
          <p:cNvGrpSpPr/>
          <p:nvPr/>
        </p:nvGrpSpPr>
        <p:grpSpPr>
          <a:xfrm>
            <a:off x="6299973" y="1868778"/>
            <a:ext cx="2548458" cy="3551542"/>
            <a:chOff x="6066785" y="3155378"/>
            <a:chExt cx="2548458" cy="3551542"/>
          </a:xfrm>
        </p:grpSpPr>
        <p:sp>
          <p:nvSpPr>
            <p:cNvPr id="26" name="矩形 25">
              <a:extLst>
                <a:ext uri="{FF2B5EF4-FFF2-40B4-BE49-F238E27FC236}">
                  <a16:creationId xmlns:a16="http://schemas.microsoft.com/office/drawing/2014/main" id="{630CE05C-1D88-4F5B-BC0B-B2D853A75481}"/>
                </a:ext>
              </a:extLst>
            </p:cNvPr>
            <p:cNvSpPr/>
            <p:nvPr/>
          </p:nvSpPr>
          <p:spPr bwMode="auto">
            <a:xfrm>
              <a:off x="6066785" y="3185970"/>
              <a:ext cx="2474913" cy="3520950"/>
            </a:xfrm>
            <a:prstGeom prst="rect">
              <a:avLst/>
            </a:prstGeom>
            <a:solidFill>
              <a:srgbClr val="D9D9D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Font typeface="Arial" panose="020B0604020202020204" pitchFamily="34" charset="0"/>
                <a:buNone/>
                <a:defRPr/>
              </a:pPr>
              <a:endParaRPr lang="zh-CN" altLang="en-US" b="1"/>
            </a:p>
          </p:txBody>
        </p:sp>
        <p:sp>
          <p:nvSpPr>
            <p:cNvPr id="14" name="文本框 13">
              <a:extLst>
                <a:ext uri="{FF2B5EF4-FFF2-40B4-BE49-F238E27FC236}">
                  <a16:creationId xmlns:a16="http://schemas.microsoft.com/office/drawing/2014/main" id="{7CB89967-41A8-4920-A0AA-066158ADF42E}"/>
                </a:ext>
              </a:extLst>
            </p:cNvPr>
            <p:cNvSpPr txBox="1"/>
            <p:nvPr/>
          </p:nvSpPr>
          <p:spPr>
            <a:xfrm>
              <a:off x="6131243" y="3155378"/>
              <a:ext cx="2484000" cy="3492000"/>
            </a:xfrm>
            <a:prstGeom prst="rect">
              <a:avLst/>
            </a:prstGeom>
            <a:noFill/>
          </p:spPr>
          <p:txBody>
            <a:bodyPr wrap="square">
              <a:spAutoFit/>
            </a:bodyPr>
            <a:lstStyle/>
            <a:p>
              <a:pPr indent="457200">
                <a:lnSpc>
                  <a:spcPct val="130000"/>
                </a:lnSpc>
              </a:pPr>
              <a:r>
                <a:rPr lang="zh-CN" altLang="en-US" sz="1600" dirty="0"/>
                <a:t>建成校外实践基地</a:t>
              </a:r>
              <a:r>
                <a:rPr lang="en-US" altLang="zh-CN" sz="1600" b="1" dirty="0">
                  <a:solidFill>
                    <a:srgbClr val="1C3D6A"/>
                  </a:solidFill>
                </a:rPr>
                <a:t>448</a:t>
              </a:r>
              <a:r>
                <a:rPr lang="zh-CN" altLang="en-US" sz="1600" b="1" dirty="0">
                  <a:solidFill>
                    <a:srgbClr val="1C3D6A"/>
                  </a:solidFill>
                </a:rPr>
                <a:t>个</a:t>
              </a:r>
              <a:r>
                <a:rPr lang="zh-CN" altLang="en-US" sz="1600" dirty="0"/>
                <a:t>，产学研合作基地</a:t>
              </a:r>
              <a:r>
                <a:rPr lang="en-US" altLang="zh-CN" sz="1600" b="1" dirty="0">
                  <a:solidFill>
                    <a:srgbClr val="1C3D6A"/>
                  </a:solidFill>
                </a:rPr>
                <a:t>60</a:t>
              </a:r>
              <a:r>
                <a:rPr lang="zh-CN" altLang="en-US" sz="1600" b="1" dirty="0">
                  <a:solidFill>
                    <a:srgbClr val="1C3D6A"/>
                  </a:solidFill>
                </a:rPr>
                <a:t>个</a:t>
              </a:r>
              <a:r>
                <a:rPr lang="zh-CN" altLang="en-US" sz="1600" dirty="0"/>
                <a:t>、人才联合培养基地</a:t>
              </a:r>
              <a:r>
                <a:rPr lang="en-US" altLang="zh-CN" sz="1600" b="1" dirty="0">
                  <a:solidFill>
                    <a:srgbClr val="1C3D6A"/>
                  </a:solidFill>
                </a:rPr>
                <a:t>20</a:t>
              </a:r>
              <a:r>
                <a:rPr lang="zh-CN" altLang="en-US" sz="1600" b="1" dirty="0">
                  <a:solidFill>
                    <a:srgbClr val="1C3D6A"/>
                  </a:solidFill>
                </a:rPr>
                <a:t>个</a:t>
              </a:r>
              <a:r>
                <a:rPr lang="zh-CN" altLang="en-US" sz="1600" dirty="0"/>
                <a:t>，省部级研究生联合培养基地</a:t>
              </a:r>
              <a:r>
                <a:rPr lang="en-US" altLang="zh-CN" sz="1600" b="1" dirty="0">
                  <a:solidFill>
                    <a:srgbClr val="1C3D6A"/>
                  </a:solidFill>
                </a:rPr>
                <a:t>15</a:t>
              </a:r>
              <a:r>
                <a:rPr lang="zh-CN" altLang="en-US" sz="1600" b="1" dirty="0">
                  <a:solidFill>
                    <a:srgbClr val="1C3D6A"/>
                  </a:solidFill>
                </a:rPr>
                <a:t>个</a:t>
              </a:r>
              <a:r>
                <a:rPr lang="zh-CN" altLang="en-US" sz="1600" dirty="0"/>
                <a:t>，国家级大学生工程实践教育中心</a:t>
              </a:r>
              <a:r>
                <a:rPr lang="en-US" altLang="zh-CN" sz="1600" b="1" dirty="0">
                  <a:solidFill>
                    <a:srgbClr val="1C3D6A"/>
                  </a:solidFill>
                </a:rPr>
                <a:t>2</a:t>
              </a:r>
              <a:r>
                <a:rPr lang="zh-CN" altLang="en-US" sz="1600" b="1" dirty="0">
                  <a:solidFill>
                    <a:srgbClr val="1C3D6A"/>
                  </a:solidFill>
                </a:rPr>
                <a:t>个</a:t>
              </a:r>
              <a:r>
                <a:rPr lang="zh-CN" altLang="en-US" sz="1600" dirty="0"/>
                <a:t>和市级工程实践教育中心</a:t>
              </a:r>
              <a:r>
                <a:rPr lang="en-US" altLang="zh-CN" sz="1600" b="1" dirty="0">
                  <a:solidFill>
                    <a:srgbClr val="1C3D6A"/>
                  </a:solidFill>
                </a:rPr>
                <a:t>2</a:t>
              </a:r>
              <a:r>
                <a:rPr lang="zh-CN" altLang="en-US" sz="1600" b="1" dirty="0">
                  <a:solidFill>
                    <a:srgbClr val="1C3D6A"/>
                  </a:solidFill>
                </a:rPr>
                <a:t>个</a:t>
              </a:r>
              <a:r>
                <a:rPr lang="zh-CN" altLang="en-US" sz="1600" dirty="0"/>
                <a:t>；与中交、中铁、中建、中铁建、中科曙光等合作，开设各类</a:t>
              </a:r>
              <a:r>
                <a:rPr lang="zh-CN" altLang="en-US" sz="1600" b="1" dirty="0">
                  <a:solidFill>
                    <a:srgbClr val="1C3D6A"/>
                  </a:solidFill>
                </a:rPr>
                <a:t>实验班</a:t>
              </a:r>
              <a:r>
                <a:rPr lang="en-US" altLang="zh-CN" sz="1600" b="1" dirty="0">
                  <a:solidFill>
                    <a:srgbClr val="1C3D6A"/>
                  </a:solidFill>
                </a:rPr>
                <a:t>26</a:t>
              </a:r>
              <a:r>
                <a:rPr lang="zh-CN" altLang="en-US" sz="1600" b="1" dirty="0">
                  <a:solidFill>
                    <a:srgbClr val="1C3D6A"/>
                  </a:solidFill>
                </a:rPr>
                <a:t>个</a:t>
              </a:r>
            </a:p>
          </p:txBody>
        </p:sp>
      </p:grpSp>
      <p:grpSp>
        <p:nvGrpSpPr>
          <p:cNvPr id="29" name="组合 28">
            <a:extLst>
              <a:ext uri="{FF2B5EF4-FFF2-40B4-BE49-F238E27FC236}">
                <a16:creationId xmlns:a16="http://schemas.microsoft.com/office/drawing/2014/main" id="{C4972DDE-2D2F-49B5-9E11-19E925ED1AE7}"/>
              </a:ext>
            </a:extLst>
          </p:cNvPr>
          <p:cNvGrpSpPr/>
          <p:nvPr/>
        </p:nvGrpSpPr>
        <p:grpSpPr>
          <a:xfrm>
            <a:off x="9156735" y="1899370"/>
            <a:ext cx="2480915" cy="3492000"/>
            <a:chOff x="9093200" y="2987975"/>
            <a:chExt cx="2552700" cy="3520950"/>
          </a:xfrm>
        </p:grpSpPr>
        <p:sp>
          <p:nvSpPr>
            <p:cNvPr id="27" name="矩形 26">
              <a:extLst>
                <a:ext uri="{FF2B5EF4-FFF2-40B4-BE49-F238E27FC236}">
                  <a16:creationId xmlns:a16="http://schemas.microsoft.com/office/drawing/2014/main" id="{1A5239C4-0407-42B7-88F0-574D01C606B1}"/>
                </a:ext>
              </a:extLst>
            </p:cNvPr>
            <p:cNvSpPr/>
            <p:nvPr/>
          </p:nvSpPr>
          <p:spPr bwMode="auto">
            <a:xfrm>
              <a:off x="9093200" y="2987975"/>
              <a:ext cx="2474913" cy="3520950"/>
            </a:xfrm>
            <a:prstGeom prst="rect">
              <a:avLst/>
            </a:prstGeom>
            <a:solidFill>
              <a:srgbClr val="D9D9D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Font typeface="Arial" panose="020B0604020202020204" pitchFamily="34" charset="0"/>
                <a:buNone/>
                <a:defRPr/>
              </a:pPr>
              <a:endParaRPr lang="zh-CN" altLang="en-US" b="1"/>
            </a:p>
          </p:txBody>
        </p:sp>
        <p:sp>
          <p:nvSpPr>
            <p:cNvPr id="16" name="文本框 15">
              <a:extLst>
                <a:ext uri="{FF2B5EF4-FFF2-40B4-BE49-F238E27FC236}">
                  <a16:creationId xmlns:a16="http://schemas.microsoft.com/office/drawing/2014/main" id="{0F3685CE-90DE-4409-BFA4-2C19BA8E0481}"/>
                </a:ext>
              </a:extLst>
            </p:cNvPr>
            <p:cNvSpPr txBox="1"/>
            <p:nvPr/>
          </p:nvSpPr>
          <p:spPr>
            <a:xfrm>
              <a:off x="9093200" y="3067350"/>
              <a:ext cx="2552700" cy="3262047"/>
            </a:xfrm>
            <a:prstGeom prst="rect">
              <a:avLst/>
            </a:prstGeom>
            <a:noFill/>
          </p:spPr>
          <p:txBody>
            <a:bodyPr wrap="square">
              <a:spAutoFit/>
            </a:bodyPr>
            <a:lstStyle/>
            <a:p>
              <a:pPr indent="457200">
                <a:lnSpc>
                  <a:spcPct val="130000"/>
                </a:lnSpc>
              </a:pPr>
              <a:r>
                <a:rPr lang="zh-CN" altLang="en-US" sz="1600" b="1" dirty="0">
                  <a:solidFill>
                    <a:srgbClr val="1C3D6A"/>
                  </a:solidFill>
                </a:rPr>
                <a:t>校企联合培养</a:t>
              </a:r>
              <a:r>
                <a:rPr lang="zh-CN" altLang="en-US" sz="1600" dirty="0"/>
                <a:t>急缺国际化、复合型、创新型“交通</a:t>
              </a:r>
              <a:r>
                <a:rPr lang="en-US" altLang="zh-CN" sz="1600" dirty="0"/>
                <a:t>+”</a:t>
              </a:r>
              <a:r>
                <a:rPr lang="zh-CN" altLang="en-US" sz="1600" dirty="0"/>
                <a:t>人才，</a:t>
              </a:r>
              <a:r>
                <a:rPr lang="zh-CN" altLang="en-US" sz="1600" b="1" dirty="0">
                  <a:solidFill>
                    <a:srgbClr val="1C3D6A"/>
                  </a:solidFill>
                </a:rPr>
                <a:t>“交通</a:t>
              </a:r>
              <a:r>
                <a:rPr lang="en-US" altLang="zh-CN" sz="1600" b="1" dirty="0">
                  <a:solidFill>
                    <a:srgbClr val="1C3D6A"/>
                  </a:solidFill>
                </a:rPr>
                <a:t>+</a:t>
              </a:r>
              <a:r>
                <a:rPr lang="zh-CN" altLang="en-US" sz="1600" b="1" dirty="0">
                  <a:solidFill>
                    <a:srgbClr val="1C3D6A"/>
                  </a:solidFill>
                </a:rPr>
                <a:t>艺术”实验班</a:t>
              </a:r>
              <a:r>
                <a:rPr lang="zh-CN" altLang="en-US" sz="1600" dirty="0"/>
                <a:t>入选全国首批</a:t>
              </a:r>
              <a:r>
                <a:rPr lang="zh-CN" altLang="en-US" sz="1600" b="1" dirty="0">
                  <a:solidFill>
                    <a:srgbClr val="1C3D6A"/>
                  </a:solidFill>
                </a:rPr>
                <a:t>“校企合作</a:t>
              </a:r>
              <a:r>
                <a:rPr lang="en-US" altLang="zh-CN" sz="1600" b="1" dirty="0">
                  <a:solidFill>
                    <a:srgbClr val="1C3D6A"/>
                  </a:solidFill>
                </a:rPr>
                <a:t>·</a:t>
              </a:r>
              <a:r>
                <a:rPr lang="zh-CN" altLang="en-US" sz="1600" b="1" dirty="0">
                  <a:solidFill>
                    <a:srgbClr val="1C3D6A"/>
                  </a:solidFill>
                </a:rPr>
                <a:t>双百计划”</a:t>
              </a:r>
              <a:r>
                <a:rPr lang="zh-CN" altLang="en-US" sz="1600" dirty="0"/>
                <a:t>典型案例；学校获</a:t>
              </a:r>
              <a:r>
                <a:rPr lang="zh-CN" altLang="en-US" sz="1600" b="1" dirty="0">
                  <a:solidFill>
                    <a:srgbClr val="1C3D6A"/>
                  </a:solidFill>
                </a:rPr>
                <a:t>“中国产学研合作促进奖”</a:t>
              </a:r>
              <a:r>
                <a:rPr lang="zh-CN" altLang="en-US" sz="1600" dirty="0"/>
                <a:t> ，并作为唯一高校入选</a:t>
              </a:r>
              <a:r>
                <a:rPr lang="zh-CN" altLang="en-US" sz="1600" b="1" dirty="0">
                  <a:solidFill>
                    <a:srgbClr val="1C3D6A"/>
                  </a:solidFill>
                </a:rPr>
                <a:t>“</a:t>
              </a:r>
              <a:r>
                <a:rPr lang="en-US" altLang="zh-CN" sz="1600" b="1" dirty="0">
                  <a:solidFill>
                    <a:srgbClr val="1C3D6A"/>
                  </a:solidFill>
                </a:rPr>
                <a:t>2019</a:t>
              </a:r>
              <a:r>
                <a:rPr lang="zh-CN" altLang="en-US" sz="1600" b="1" dirty="0">
                  <a:solidFill>
                    <a:srgbClr val="1C3D6A"/>
                  </a:solidFill>
                </a:rPr>
                <a:t>年中国产学研合作十大好案例”。</a:t>
              </a:r>
            </a:p>
          </p:txBody>
        </p:sp>
      </p:grpSp>
      <p:grpSp>
        <p:nvGrpSpPr>
          <p:cNvPr id="17" name="组合 5">
            <a:extLst>
              <a:ext uri="{FF2B5EF4-FFF2-40B4-BE49-F238E27FC236}">
                <a16:creationId xmlns:a16="http://schemas.microsoft.com/office/drawing/2014/main" id="{0DEF2BCC-596B-487B-A508-D1408AC116A6}"/>
              </a:ext>
            </a:extLst>
          </p:cNvPr>
          <p:cNvGrpSpPr>
            <a:grpSpLocks/>
          </p:cNvGrpSpPr>
          <p:nvPr/>
        </p:nvGrpSpPr>
        <p:grpSpPr bwMode="auto">
          <a:xfrm>
            <a:off x="462004" y="1906095"/>
            <a:ext cx="2814547" cy="3492000"/>
            <a:chOff x="367363" y="3653252"/>
            <a:chExt cx="2936320" cy="3654377"/>
          </a:xfrm>
        </p:grpSpPr>
        <p:sp>
          <p:nvSpPr>
            <p:cNvPr id="20" name="矩形 19">
              <a:extLst>
                <a:ext uri="{FF2B5EF4-FFF2-40B4-BE49-F238E27FC236}">
                  <a16:creationId xmlns:a16="http://schemas.microsoft.com/office/drawing/2014/main" id="{D43DBFAD-6E68-4B32-99FB-32A965B7A01B}"/>
                </a:ext>
              </a:extLst>
            </p:cNvPr>
            <p:cNvSpPr/>
            <p:nvPr/>
          </p:nvSpPr>
          <p:spPr bwMode="auto">
            <a:xfrm>
              <a:off x="404622" y="3653252"/>
              <a:ext cx="2718101" cy="3654377"/>
            </a:xfrm>
            <a:prstGeom prst="rect">
              <a:avLst/>
            </a:prstGeom>
            <a:solidFill>
              <a:srgbClr val="D9D9D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Font typeface="Arial" panose="020B0604020202020204" pitchFamily="34" charset="0"/>
                <a:buNone/>
                <a:defRPr/>
              </a:pPr>
              <a:endParaRPr lang="zh-CN" altLang="en-US" b="1"/>
            </a:p>
          </p:txBody>
        </p:sp>
        <p:sp>
          <p:nvSpPr>
            <p:cNvPr id="19" name="TextBox 19">
              <a:extLst>
                <a:ext uri="{FF2B5EF4-FFF2-40B4-BE49-F238E27FC236}">
                  <a16:creationId xmlns:a16="http://schemas.microsoft.com/office/drawing/2014/main" id="{D19E740D-33E2-4C9C-8546-DD8D159722E6}"/>
                </a:ext>
              </a:extLst>
            </p:cNvPr>
            <p:cNvSpPr txBox="1"/>
            <p:nvPr/>
          </p:nvSpPr>
          <p:spPr bwMode="auto">
            <a:xfrm>
              <a:off x="367363" y="3682046"/>
              <a:ext cx="2936320" cy="3529682"/>
            </a:xfrm>
            <a:prstGeom prst="rect">
              <a:avLst/>
            </a:prstGeom>
            <a:noFill/>
            <a:ln>
              <a:noFill/>
            </a:ln>
            <a:effectLst/>
          </p:spPr>
          <p:txBody>
            <a:bodyPr wrap="square">
              <a:spAutoFit/>
            </a:bodyPr>
            <a:lstStyle/>
            <a:p>
              <a:pPr indent="457200" eaLnBrk="1" fontAlgn="auto" hangingPunct="1">
                <a:lnSpc>
                  <a:spcPct val="150000"/>
                </a:lnSpc>
                <a:spcBef>
                  <a:spcPts val="0"/>
                </a:spcBef>
                <a:spcAft>
                  <a:spcPts val="0"/>
                </a:spcAft>
                <a:defRPr/>
              </a:pPr>
              <a:r>
                <a:rPr lang="zh-CN" altLang="en-US" sz="1600" kern="0" dirty="0">
                  <a:solidFill>
                    <a:schemeClr val="tx2">
                      <a:lumMod val="50000"/>
                    </a:schemeClr>
                  </a:solidFill>
                  <a:latin typeface="微软雅黑" panose="020B0503020204020204" pitchFamily="34" charset="-122"/>
                  <a:ea typeface="微软雅黑" panose="020B0503020204020204" pitchFamily="34" charset="-122"/>
                </a:rPr>
                <a:t>以入选重庆市</a:t>
              </a:r>
              <a:r>
                <a:rPr lang="zh-CN" altLang="en-US" sz="1600" b="1" kern="0" dirty="0">
                  <a:solidFill>
                    <a:srgbClr val="1C3D6A"/>
                  </a:solidFill>
                  <a:latin typeface="微软雅黑" panose="020B0503020204020204" pitchFamily="34" charset="-122"/>
                  <a:ea typeface="微软雅黑" panose="020B0503020204020204" pitchFamily="34" charset="-122"/>
                </a:rPr>
                <a:t>“三全育人”综合改革试点高校</a:t>
              </a:r>
              <a:r>
                <a:rPr lang="zh-CN" altLang="en-US" sz="1600" kern="0" dirty="0">
                  <a:solidFill>
                    <a:schemeClr val="tx2">
                      <a:lumMod val="50000"/>
                    </a:schemeClr>
                  </a:solidFill>
                  <a:latin typeface="微软雅黑" panose="020B0503020204020204" pitchFamily="34" charset="-122"/>
                  <a:ea typeface="微软雅黑" panose="020B0503020204020204" pitchFamily="34" charset="-122"/>
                </a:rPr>
                <a:t>为契机，把“三全育人”的理念融入教育教学全过程，大力实施“思想引领工程、协同育人工程、文化铸魂工程、阵地夯实工程、队伍建设工程、固本强基工程”等“六大工程”。</a:t>
              </a:r>
            </a:p>
          </p:txBody>
        </p:sp>
      </p:grpSp>
    </p:spTree>
    <p:extLst>
      <p:ext uri="{BB962C8B-B14F-4D97-AF65-F5344CB8AC3E}">
        <p14:creationId xmlns:p14="http://schemas.microsoft.com/office/powerpoint/2010/main" val="239274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流程图: 接点 40">
            <a:extLst>
              <a:ext uri="{FF2B5EF4-FFF2-40B4-BE49-F238E27FC236}">
                <a16:creationId xmlns:a16="http://schemas.microsoft.com/office/drawing/2014/main" id="{F2A18BF2-4AC0-4CC4-B817-20739F30B1BF}"/>
              </a:ext>
            </a:extLst>
          </p:cNvPr>
          <p:cNvSpPr/>
          <p:nvPr/>
        </p:nvSpPr>
        <p:spPr>
          <a:xfrm>
            <a:off x="-578384" y="2010590"/>
            <a:ext cx="4680000" cy="4680000"/>
          </a:xfrm>
          <a:prstGeom prst="flowChartConnec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E19D720C-872A-4884-88C7-841234F491CC}"/>
              </a:ext>
            </a:extLst>
          </p:cNvPr>
          <p:cNvSpPr txBox="1"/>
          <p:nvPr/>
        </p:nvSpPr>
        <p:spPr>
          <a:xfrm>
            <a:off x="1178560" y="325120"/>
            <a:ext cx="2316480" cy="523220"/>
          </a:xfrm>
          <a:prstGeom prst="rect">
            <a:avLst/>
          </a:prstGeom>
          <a:noFill/>
        </p:spPr>
        <p:txBody>
          <a:bodyPr wrap="square" rtlCol="0">
            <a:spAutoFit/>
          </a:bodyPr>
          <a:lstStyle/>
          <a:p>
            <a:r>
              <a:rPr lang="zh-CN" altLang="en-US" sz="2800" dirty="0"/>
              <a:t>主要建设举措</a:t>
            </a:r>
            <a:endParaRPr lang="en-US" altLang="zh-CN" sz="2800" dirty="0"/>
          </a:p>
        </p:txBody>
      </p:sp>
      <p:sp>
        <p:nvSpPr>
          <p:cNvPr id="6" name="文本框 5">
            <a:extLst>
              <a:ext uri="{FF2B5EF4-FFF2-40B4-BE49-F238E27FC236}">
                <a16:creationId xmlns:a16="http://schemas.microsoft.com/office/drawing/2014/main" id="{87B49193-3970-4BEB-A09F-2BFB6F143334}"/>
              </a:ext>
            </a:extLst>
          </p:cNvPr>
          <p:cNvSpPr txBox="1"/>
          <p:nvPr/>
        </p:nvSpPr>
        <p:spPr>
          <a:xfrm>
            <a:off x="1178560" y="1229410"/>
            <a:ext cx="7772400" cy="400110"/>
          </a:xfrm>
          <a:prstGeom prst="rect">
            <a:avLst/>
          </a:prstGeom>
          <a:noFill/>
        </p:spPr>
        <p:txBody>
          <a:bodyPr wrap="square">
            <a:spAutoFit/>
          </a:bodyPr>
          <a:lstStyle/>
          <a:p>
            <a:r>
              <a:rPr lang="zh-CN" altLang="en-US" sz="2000" b="1" dirty="0"/>
              <a:t>三、以师资队伍建设为抓手，内培外引，全面提高师资队伍质量</a:t>
            </a:r>
          </a:p>
        </p:txBody>
      </p:sp>
      <p:sp>
        <p:nvSpPr>
          <p:cNvPr id="7" name="文本框 6">
            <a:extLst>
              <a:ext uri="{FF2B5EF4-FFF2-40B4-BE49-F238E27FC236}">
                <a16:creationId xmlns:a16="http://schemas.microsoft.com/office/drawing/2014/main" id="{2D66588C-B83A-4E2D-9BFC-80672736BB6A}"/>
              </a:ext>
            </a:extLst>
          </p:cNvPr>
          <p:cNvSpPr txBox="1"/>
          <p:nvPr/>
        </p:nvSpPr>
        <p:spPr>
          <a:xfrm>
            <a:off x="702930" y="3085674"/>
            <a:ext cx="2431731" cy="2536400"/>
          </a:xfrm>
          <a:prstGeom prst="rect">
            <a:avLst/>
          </a:prstGeom>
          <a:noFill/>
        </p:spPr>
        <p:txBody>
          <a:bodyPr wrap="square">
            <a:spAutoFit/>
          </a:bodyPr>
          <a:lstStyle/>
          <a:p>
            <a:pPr indent="457200">
              <a:lnSpc>
                <a:spcPct val="150000"/>
              </a:lnSpc>
            </a:pPr>
            <a:r>
              <a:rPr lang="zh-CN" altLang="en-US" b="1" dirty="0">
                <a:solidFill>
                  <a:srgbClr val="1C3D6A"/>
                </a:solidFill>
              </a:rPr>
              <a:t>一流学科建设</a:t>
            </a:r>
            <a:r>
              <a:rPr lang="zh-CN" altLang="en-US" dirty="0"/>
              <a:t>是“双一流”建设的核心内容，一流学科建设的基础是拥有一支</a:t>
            </a:r>
            <a:r>
              <a:rPr lang="zh-CN" altLang="en-US" b="1" dirty="0">
                <a:solidFill>
                  <a:srgbClr val="1C3D6A"/>
                </a:solidFill>
              </a:rPr>
              <a:t>教学科研水平高的师资队伍</a:t>
            </a:r>
            <a:endParaRPr lang="en-US" altLang="zh-CN" dirty="0"/>
          </a:p>
        </p:txBody>
      </p:sp>
      <p:grpSp>
        <p:nvGrpSpPr>
          <p:cNvPr id="27" name="组合 26">
            <a:extLst>
              <a:ext uri="{FF2B5EF4-FFF2-40B4-BE49-F238E27FC236}">
                <a16:creationId xmlns:a16="http://schemas.microsoft.com/office/drawing/2014/main" id="{B4CEC620-0B71-4A83-9EE3-EA269DDA91C9}"/>
              </a:ext>
            </a:extLst>
          </p:cNvPr>
          <p:cNvGrpSpPr/>
          <p:nvPr/>
        </p:nvGrpSpPr>
        <p:grpSpPr>
          <a:xfrm>
            <a:off x="3428733" y="1831918"/>
            <a:ext cx="8325536" cy="1513765"/>
            <a:chOff x="5064760" y="4639377"/>
            <a:chExt cx="6466305" cy="1680333"/>
          </a:xfrm>
          <a:solidFill>
            <a:schemeClr val="bg1"/>
          </a:solidFill>
        </p:grpSpPr>
        <p:sp>
          <p:nvSpPr>
            <p:cNvPr id="24" name="圆角矩形 71">
              <a:extLst>
                <a:ext uri="{FF2B5EF4-FFF2-40B4-BE49-F238E27FC236}">
                  <a16:creationId xmlns:a16="http://schemas.microsoft.com/office/drawing/2014/main" id="{821CE065-9B38-4437-B545-58DA0AB4DB60}"/>
                </a:ext>
              </a:extLst>
            </p:cNvPr>
            <p:cNvSpPr/>
            <p:nvPr/>
          </p:nvSpPr>
          <p:spPr bwMode="auto">
            <a:xfrm>
              <a:off x="5064760" y="4639377"/>
              <a:ext cx="6466305" cy="1680333"/>
            </a:xfrm>
            <a:prstGeom prst="roundRect">
              <a:avLst/>
            </a:prstGeom>
            <a:grpFill/>
            <a:ln w="28575" cap="flat" cmpd="sng" algn="ctr">
              <a:solidFill>
                <a:schemeClr val="accent1">
                  <a:lumMod val="75000"/>
                </a:schemeClr>
              </a:solidFill>
              <a:prstDash val="sysDash"/>
              <a:round/>
              <a:headEnd type="none" w="med" len="med"/>
              <a:tailEnd type="none" w="med" len="med"/>
            </a:ln>
            <a:effectLst/>
          </p:spPr>
          <p:txBody>
            <a:bodyPr/>
            <a:lstStyle/>
            <a:p>
              <a:pPr>
                <a:defRPr/>
              </a:pPr>
              <a:endParaRPr lang="zh-CN" altLang="en-US" kern="0">
                <a:solidFill>
                  <a:srgbClr val="002060"/>
                </a:solidFill>
                <a:ea typeface="+mn-ea"/>
              </a:endParaRPr>
            </a:p>
          </p:txBody>
        </p:sp>
        <p:sp>
          <p:nvSpPr>
            <p:cNvPr id="25" name="文本框 24">
              <a:extLst>
                <a:ext uri="{FF2B5EF4-FFF2-40B4-BE49-F238E27FC236}">
                  <a16:creationId xmlns:a16="http://schemas.microsoft.com/office/drawing/2014/main" id="{127A96A9-FEC4-41CB-8492-AEAE57CC03FC}"/>
                </a:ext>
              </a:extLst>
            </p:cNvPr>
            <p:cNvSpPr txBox="1"/>
            <p:nvPr/>
          </p:nvSpPr>
          <p:spPr>
            <a:xfrm>
              <a:off x="5249110" y="4715050"/>
              <a:ext cx="6198084" cy="1431840"/>
            </a:xfrm>
            <a:prstGeom prst="rect">
              <a:avLst/>
            </a:prstGeom>
            <a:grpFill/>
          </p:spPr>
          <p:txBody>
            <a:bodyPr wrap="square">
              <a:spAutoFit/>
            </a:bodyPr>
            <a:lstStyle/>
            <a:p>
              <a:pPr indent="457200">
                <a:lnSpc>
                  <a:spcPct val="150000"/>
                </a:lnSpc>
              </a:pPr>
              <a:r>
                <a:rPr lang="zh-CN" altLang="en-US" dirty="0"/>
                <a:t>重庆交通大学从制度上将</a:t>
              </a:r>
              <a:r>
                <a:rPr lang="zh-CN" altLang="en-US" b="1" dirty="0">
                  <a:solidFill>
                    <a:srgbClr val="1C3D6A"/>
                  </a:solidFill>
                </a:rPr>
                <a:t>师德师风</a:t>
              </a:r>
              <a:r>
                <a:rPr lang="zh-CN" altLang="en-US" dirty="0"/>
                <a:t>第一标准落实到教师引进、职称晋升、年度和聘期考核、人才和荣誉称号推评等全环节；党委领导、部门和学院各负其责、教师全员参与，形成全校一盘棋的师德师风建设合力。</a:t>
              </a:r>
              <a:endParaRPr lang="en-US" altLang="zh-CN" dirty="0"/>
            </a:p>
          </p:txBody>
        </p:sp>
      </p:grpSp>
      <p:grpSp>
        <p:nvGrpSpPr>
          <p:cNvPr id="31" name="组合 30">
            <a:extLst>
              <a:ext uri="{FF2B5EF4-FFF2-40B4-BE49-F238E27FC236}">
                <a16:creationId xmlns:a16="http://schemas.microsoft.com/office/drawing/2014/main" id="{EA63BF9B-D221-462F-8D26-3E4F1D1C3D5A}"/>
              </a:ext>
            </a:extLst>
          </p:cNvPr>
          <p:cNvGrpSpPr/>
          <p:nvPr/>
        </p:nvGrpSpPr>
        <p:grpSpPr>
          <a:xfrm>
            <a:off x="3428733" y="3596162"/>
            <a:ext cx="8325536" cy="1513765"/>
            <a:chOff x="5547493" y="4677126"/>
            <a:chExt cx="6466305" cy="1952858"/>
          </a:xfrm>
          <a:solidFill>
            <a:schemeClr val="bg1"/>
          </a:solidFill>
        </p:grpSpPr>
        <p:sp>
          <p:nvSpPr>
            <p:cNvPr id="28" name="圆角矩形 71">
              <a:extLst>
                <a:ext uri="{FF2B5EF4-FFF2-40B4-BE49-F238E27FC236}">
                  <a16:creationId xmlns:a16="http://schemas.microsoft.com/office/drawing/2014/main" id="{405685B0-95CC-419D-9BF6-DD1B2F15A1FA}"/>
                </a:ext>
              </a:extLst>
            </p:cNvPr>
            <p:cNvSpPr/>
            <p:nvPr/>
          </p:nvSpPr>
          <p:spPr bwMode="auto">
            <a:xfrm>
              <a:off x="5547493" y="4677126"/>
              <a:ext cx="6466305" cy="1952858"/>
            </a:xfrm>
            <a:prstGeom prst="roundRect">
              <a:avLst/>
            </a:prstGeom>
            <a:grpFill/>
            <a:ln w="28575" cap="flat" cmpd="sng" algn="ctr">
              <a:solidFill>
                <a:schemeClr val="accent1">
                  <a:lumMod val="75000"/>
                </a:schemeClr>
              </a:solidFill>
              <a:prstDash val="sysDash"/>
              <a:round/>
              <a:headEnd type="none" w="med" len="med"/>
              <a:tailEnd type="none" w="med" len="med"/>
            </a:ln>
            <a:effectLst/>
          </p:spPr>
          <p:txBody>
            <a:bodyPr/>
            <a:lstStyle/>
            <a:p>
              <a:pPr>
                <a:defRPr/>
              </a:pPr>
              <a:endParaRPr lang="zh-CN" altLang="en-US" kern="0" dirty="0">
                <a:solidFill>
                  <a:srgbClr val="002060"/>
                </a:solidFill>
                <a:ea typeface="+mn-ea"/>
              </a:endParaRPr>
            </a:p>
          </p:txBody>
        </p:sp>
        <p:sp>
          <p:nvSpPr>
            <p:cNvPr id="26" name="文本框 25">
              <a:extLst>
                <a:ext uri="{FF2B5EF4-FFF2-40B4-BE49-F238E27FC236}">
                  <a16:creationId xmlns:a16="http://schemas.microsoft.com/office/drawing/2014/main" id="{58D7298A-88A6-4820-A334-79231F070E26}"/>
                </a:ext>
              </a:extLst>
            </p:cNvPr>
            <p:cNvSpPr txBox="1"/>
            <p:nvPr/>
          </p:nvSpPr>
          <p:spPr>
            <a:xfrm>
              <a:off x="5731843" y="4800852"/>
              <a:ext cx="6198084" cy="1705403"/>
            </a:xfrm>
            <a:prstGeom prst="rect">
              <a:avLst/>
            </a:prstGeom>
            <a:grpFill/>
          </p:spPr>
          <p:txBody>
            <a:bodyPr wrap="square">
              <a:spAutoFit/>
            </a:bodyPr>
            <a:lstStyle/>
            <a:p>
              <a:pPr indent="457200">
                <a:lnSpc>
                  <a:spcPct val="150000"/>
                </a:lnSpc>
              </a:pPr>
              <a:r>
                <a:rPr lang="zh-CN" altLang="en-US" dirty="0"/>
                <a:t>通过加大</a:t>
              </a:r>
              <a:r>
                <a:rPr lang="zh-CN" altLang="en-US" b="1" dirty="0">
                  <a:solidFill>
                    <a:srgbClr val="1C3D6A"/>
                  </a:solidFill>
                </a:rPr>
                <a:t>经费投入、修订人才引进政策、加强宣传</a:t>
              </a:r>
              <a:r>
                <a:rPr lang="zh-CN" altLang="en-US" dirty="0"/>
                <a:t>实现精准引才；实行不同学科专业分类管理机制、下放人才引进自主权，实行人才引进三个“三分之一”制度，人才引进质量和数量实现“双提升”。</a:t>
              </a:r>
              <a:endParaRPr lang="en-US" altLang="zh-CN" dirty="0"/>
            </a:p>
          </p:txBody>
        </p:sp>
      </p:grpSp>
      <p:grpSp>
        <p:nvGrpSpPr>
          <p:cNvPr id="32" name="组合 31">
            <a:extLst>
              <a:ext uri="{FF2B5EF4-FFF2-40B4-BE49-F238E27FC236}">
                <a16:creationId xmlns:a16="http://schemas.microsoft.com/office/drawing/2014/main" id="{464993C3-7725-423F-91E8-C0356D8B5125}"/>
              </a:ext>
            </a:extLst>
          </p:cNvPr>
          <p:cNvGrpSpPr/>
          <p:nvPr/>
        </p:nvGrpSpPr>
        <p:grpSpPr>
          <a:xfrm>
            <a:off x="3428733" y="5428168"/>
            <a:ext cx="8325537" cy="1104712"/>
            <a:chOff x="6934239" y="5599750"/>
            <a:chExt cx="6466305" cy="1591961"/>
          </a:xfrm>
          <a:solidFill>
            <a:schemeClr val="bg1"/>
          </a:solidFill>
        </p:grpSpPr>
        <p:sp>
          <p:nvSpPr>
            <p:cNvPr id="33" name="圆角矩形 71">
              <a:extLst>
                <a:ext uri="{FF2B5EF4-FFF2-40B4-BE49-F238E27FC236}">
                  <a16:creationId xmlns:a16="http://schemas.microsoft.com/office/drawing/2014/main" id="{A9052191-30CC-4111-9E5B-5CCD7D23A608}"/>
                </a:ext>
              </a:extLst>
            </p:cNvPr>
            <p:cNvSpPr/>
            <p:nvPr/>
          </p:nvSpPr>
          <p:spPr bwMode="auto">
            <a:xfrm>
              <a:off x="6934239" y="5599750"/>
              <a:ext cx="6466305" cy="1591961"/>
            </a:xfrm>
            <a:prstGeom prst="roundRect">
              <a:avLst/>
            </a:prstGeom>
            <a:grpFill/>
            <a:ln w="28575" cap="flat" cmpd="sng" algn="ctr">
              <a:solidFill>
                <a:schemeClr val="accent1">
                  <a:lumMod val="75000"/>
                </a:schemeClr>
              </a:solidFill>
              <a:prstDash val="sysDash"/>
              <a:round/>
              <a:headEnd type="none" w="med" len="med"/>
              <a:tailEnd type="none" w="med" len="med"/>
            </a:ln>
            <a:effectLst/>
          </p:spPr>
          <p:txBody>
            <a:bodyPr/>
            <a:lstStyle/>
            <a:p>
              <a:pPr>
                <a:defRPr/>
              </a:pPr>
              <a:endParaRPr lang="zh-CN" altLang="en-US" kern="0">
                <a:solidFill>
                  <a:srgbClr val="002060"/>
                </a:solidFill>
                <a:ea typeface="+mn-ea"/>
              </a:endParaRPr>
            </a:p>
          </p:txBody>
        </p:sp>
        <p:sp>
          <p:nvSpPr>
            <p:cNvPr id="34" name="文本框 33">
              <a:extLst>
                <a:ext uri="{FF2B5EF4-FFF2-40B4-BE49-F238E27FC236}">
                  <a16:creationId xmlns:a16="http://schemas.microsoft.com/office/drawing/2014/main" id="{F8CE1881-6B8A-4C72-BBE0-2A3DF4884F4B}"/>
                </a:ext>
              </a:extLst>
            </p:cNvPr>
            <p:cNvSpPr txBox="1"/>
            <p:nvPr/>
          </p:nvSpPr>
          <p:spPr>
            <a:xfrm>
              <a:off x="7111568" y="5667951"/>
              <a:ext cx="6111647" cy="1289905"/>
            </a:xfrm>
            <a:prstGeom prst="rect">
              <a:avLst/>
            </a:prstGeom>
            <a:grpFill/>
          </p:spPr>
          <p:txBody>
            <a:bodyPr wrap="square">
              <a:spAutoFit/>
            </a:bodyPr>
            <a:lstStyle/>
            <a:p>
              <a:pPr indent="457200" algn="r">
                <a:lnSpc>
                  <a:spcPct val="150000"/>
                </a:lnSpc>
              </a:pPr>
              <a:r>
                <a:rPr lang="zh-CN" altLang="en-US" dirty="0"/>
                <a:t>全校全职引进</a:t>
              </a:r>
              <a:r>
                <a:rPr lang="zh-CN" altLang="en-US" b="1" dirty="0">
                  <a:solidFill>
                    <a:srgbClr val="1C3D6A"/>
                  </a:solidFill>
                </a:rPr>
                <a:t>博士及以上人才近</a:t>
              </a:r>
              <a:r>
                <a:rPr lang="en-US" altLang="zh-CN" b="1" dirty="0">
                  <a:solidFill>
                    <a:srgbClr val="1C3D6A"/>
                  </a:solidFill>
                </a:rPr>
                <a:t>400</a:t>
              </a:r>
              <a:r>
                <a:rPr lang="zh-CN" altLang="en-US" b="1" dirty="0">
                  <a:solidFill>
                    <a:srgbClr val="1C3D6A"/>
                  </a:solidFill>
                </a:rPr>
                <a:t>人</a:t>
              </a:r>
              <a:r>
                <a:rPr lang="zh-CN" altLang="en-US" dirty="0"/>
                <a:t>，另外</a:t>
              </a:r>
              <a:r>
                <a:rPr lang="zh-CN" altLang="en-US" b="1" dirty="0">
                  <a:solidFill>
                    <a:srgbClr val="1C3D6A"/>
                  </a:solidFill>
                </a:rPr>
                <a:t>柔性引进</a:t>
              </a:r>
              <a:r>
                <a:rPr lang="en-US" altLang="zh-CN" b="1" dirty="0">
                  <a:solidFill>
                    <a:srgbClr val="1C3D6A"/>
                  </a:solidFill>
                </a:rPr>
                <a:t>30</a:t>
              </a:r>
              <a:r>
                <a:rPr lang="zh-CN" altLang="en-US" b="1" dirty="0">
                  <a:solidFill>
                    <a:srgbClr val="1C3D6A"/>
                  </a:solidFill>
                </a:rPr>
                <a:t>余名顶级专家、新增近</a:t>
              </a:r>
              <a:r>
                <a:rPr lang="en-US" altLang="zh-CN" b="1" dirty="0">
                  <a:solidFill>
                    <a:srgbClr val="1C3D6A"/>
                  </a:solidFill>
                </a:rPr>
                <a:t>200</a:t>
              </a:r>
              <a:r>
                <a:rPr lang="zh-CN" altLang="en-US" b="1" dirty="0">
                  <a:solidFill>
                    <a:srgbClr val="1C3D6A"/>
                  </a:solidFill>
                </a:rPr>
                <a:t>名国家及省部级人才，</a:t>
              </a:r>
              <a:r>
                <a:rPr lang="zh-CN" altLang="en-US" dirty="0"/>
                <a:t>对学科专业发展发挥了引领和支撑作用。</a:t>
              </a:r>
            </a:p>
          </p:txBody>
        </p:sp>
      </p:grpSp>
    </p:spTree>
    <p:extLst>
      <p:ext uri="{BB962C8B-B14F-4D97-AF65-F5344CB8AC3E}">
        <p14:creationId xmlns:p14="http://schemas.microsoft.com/office/powerpoint/2010/main" val="41650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3043FBF-3B17-425D-B1D1-D98A27EBCB18}"/>
              </a:ext>
            </a:extLst>
          </p:cNvPr>
          <p:cNvSpPr/>
          <p:nvPr/>
        </p:nvSpPr>
        <p:spPr>
          <a:xfrm>
            <a:off x="423514" y="2942974"/>
            <a:ext cx="3729276" cy="3365661"/>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E19D720C-872A-4884-88C7-841234F491CC}"/>
              </a:ext>
            </a:extLst>
          </p:cNvPr>
          <p:cNvSpPr txBox="1"/>
          <p:nvPr/>
        </p:nvSpPr>
        <p:spPr>
          <a:xfrm>
            <a:off x="1178560" y="325120"/>
            <a:ext cx="2316480" cy="523220"/>
          </a:xfrm>
          <a:prstGeom prst="rect">
            <a:avLst/>
          </a:prstGeom>
          <a:noFill/>
        </p:spPr>
        <p:txBody>
          <a:bodyPr wrap="square" rtlCol="0">
            <a:spAutoFit/>
          </a:bodyPr>
          <a:lstStyle/>
          <a:p>
            <a:r>
              <a:rPr lang="zh-CN" altLang="en-US" sz="2800" dirty="0"/>
              <a:t>主要建设举措</a:t>
            </a:r>
            <a:endParaRPr lang="en-US" altLang="zh-CN" sz="2800" dirty="0"/>
          </a:p>
        </p:txBody>
      </p:sp>
      <p:sp>
        <p:nvSpPr>
          <p:cNvPr id="6" name="文本框 5">
            <a:extLst>
              <a:ext uri="{FF2B5EF4-FFF2-40B4-BE49-F238E27FC236}">
                <a16:creationId xmlns:a16="http://schemas.microsoft.com/office/drawing/2014/main" id="{87B49193-3970-4BEB-A09F-2BFB6F143334}"/>
              </a:ext>
            </a:extLst>
          </p:cNvPr>
          <p:cNvSpPr txBox="1"/>
          <p:nvPr/>
        </p:nvSpPr>
        <p:spPr>
          <a:xfrm>
            <a:off x="1178559" y="1229410"/>
            <a:ext cx="9594215" cy="400110"/>
          </a:xfrm>
          <a:prstGeom prst="rect">
            <a:avLst/>
          </a:prstGeom>
          <a:noFill/>
        </p:spPr>
        <p:txBody>
          <a:bodyPr wrap="square">
            <a:spAutoFit/>
          </a:bodyPr>
          <a:lstStyle/>
          <a:p>
            <a:r>
              <a:rPr lang="zh-CN" altLang="en-US" sz="2000" b="1" dirty="0"/>
              <a:t>四、以科技创新为引领，全力实施创新驱动发展战略，平台建设、社会服务有突破</a:t>
            </a:r>
          </a:p>
        </p:txBody>
      </p:sp>
      <p:sp>
        <p:nvSpPr>
          <p:cNvPr id="4" name="文本框 3">
            <a:extLst>
              <a:ext uri="{FF2B5EF4-FFF2-40B4-BE49-F238E27FC236}">
                <a16:creationId xmlns:a16="http://schemas.microsoft.com/office/drawing/2014/main" id="{39233C36-60A8-47C9-A92F-486113A376D8}"/>
              </a:ext>
            </a:extLst>
          </p:cNvPr>
          <p:cNvSpPr txBox="1"/>
          <p:nvPr/>
        </p:nvSpPr>
        <p:spPr>
          <a:xfrm>
            <a:off x="1079816" y="1808459"/>
            <a:ext cx="9791700" cy="777457"/>
          </a:xfrm>
          <a:prstGeom prst="rect">
            <a:avLst/>
          </a:prstGeom>
          <a:noFill/>
        </p:spPr>
        <p:txBody>
          <a:bodyPr wrap="square">
            <a:spAutoFit/>
          </a:bodyPr>
          <a:lstStyle/>
          <a:p>
            <a:pPr indent="457200">
              <a:lnSpc>
                <a:spcPct val="130000"/>
              </a:lnSpc>
            </a:pPr>
            <a:r>
              <a:rPr lang="zh-CN" altLang="en-US" b="1" dirty="0"/>
              <a:t>新兴科技革命和产业变革的特征要求学科建设必须注重学科知识的交叉，依托国家、省重点实验室、工程科技创新中心等多平台融合，为人才培养打好基础，引领社会服务。</a:t>
            </a:r>
            <a:endParaRPr lang="en-US" altLang="zh-CN" b="1" dirty="0"/>
          </a:p>
        </p:txBody>
      </p:sp>
      <p:sp>
        <p:nvSpPr>
          <p:cNvPr id="8" name="文本框 7">
            <a:extLst>
              <a:ext uri="{FF2B5EF4-FFF2-40B4-BE49-F238E27FC236}">
                <a16:creationId xmlns:a16="http://schemas.microsoft.com/office/drawing/2014/main" id="{494B327E-FCC2-48F9-9136-EB9E0D8440E1}"/>
              </a:ext>
            </a:extLst>
          </p:cNvPr>
          <p:cNvSpPr txBox="1"/>
          <p:nvPr/>
        </p:nvSpPr>
        <p:spPr>
          <a:xfrm>
            <a:off x="4185809" y="2787350"/>
            <a:ext cx="7803054" cy="3521285"/>
          </a:xfrm>
          <a:prstGeom prst="rect">
            <a:avLst/>
          </a:prstGeom>
          <a:noFill/>
        </p:spPr>
        <p:txBody>
          <a:bodyPr wrap="square">
            <a:spAutoFit/>
          </a:bodyPr>
          <a:lstStyle/>
          <a:p>
            <a:pPr marL="285750" indent="-285750">
              <a:lnSpc>
                <a:spcPct val="150000"/>
              </a:lnSpc>
              <a:spcAft>
                <a:spcPts val="600"/>
              </a:spcAft>
              <a:buFont typeface="Arial" panose="020B0604020202020204" pitchFamily="34" charset="0"/>
              <a:buChar char="•"/>
            </a:pPr>
            <a:r>
              <a:rPr lang="zh-CN" altLang="en-US" dirty="0"/>
              <a:t>学校</a:t>
            </a:r>
            <a:r>
              <a:rPr lang="zh-CN" altLang="en-US" b="1" dirty="0">
                <a:solidFill>
                  <a:srgbClr val="1C3D6A"/>
                </a:solidFill>
              </a:rPr>
              <a:t>土木工程、水利工程、交通运输</a:t>
            </a:r>
            <a:r>
              <a:rPr lang="zh-CN" altLang="en-US" dirty="0"/>
              <a:t>三个一流学科和相关重点学科获得</a:t>
            </a:r>
            <a:r>
              <a:rPr lang="en-US" altLang="zh-CN" b="1" dirty="0">
                <a:solidFill>
                  <a:srgbClr val="1C3D6A"/>
                </a:solidFill>
              </a:rPr>
              <a:t>300</a:t>
            </a:r>
            <a:r>
              <a:rPr lang="zh-CN" altLang="en-US" b="1" dirty="0">
                <a:solidFill>
                  <a:srgbClr val="1C3D6A"/>
                </a:solidFill>
              </a:rPr>
              <a:t>余项国家、省部科技奖励</a:t>
            </a:r>
            <a:r>
              <a:rPr lang="zh-CN" altLang="en-US" dirty="0"/>
              <a:t>。</a:t>
            </a:r>
            <a:endParaRPr lang="en-US" altLang="zh-CN" dirty="0"/>
          </a:p>
          <a:p>
            <a:pPr marL="285750" indent="-285750">
              <a:lnSpc>
                <a:spcPct val="150000"/>
              </a:lnSpc>
              <a:spcAft>
                <a:spcPts val="600"/>
              </a:spcAft>
              <a:buFont typeface="Arial" panose="020B0604020202020204" pitchFamily="34" charset="0"/>
              <a:buChar char="•"/>
            </a:pPr>
            <a:r>
              <a:rPr lang="zh-CN" altLang="en-US" b="1" dirty="0">
                <a:solidFill>
                  <a:srgbClr val="1C3D6A"/>
                </a:solidFill>
              </a:rPr>
              <a:t>土木学科</a:t>
            </a:r>
            <a:r>
              <a:rPr lang="zh-CN" altLang="en-US" dirty="0"/>
              <a:t>取得了国家科技进步</a:t>
            </a:r>
            <a:r>
              <a:rPr lang="zh-CN" altLang="en-US" b="1" dirty="0">
                <a:solidFill>
                  <a:srgbClr val="1C3D6A"/>
                </a:solidFill>
              </a:rPr>
              <a:t>一、二等奖共</a:t>
            </a:r>
            <a:r>
              <a:rPr lang="en-US" altLang="zh-CN" b="1" dirty="0">
                <a:solidFill>
                  <a:srgbClr val="1C3D6A"/>
                </a:solidFill>
              </a:rPr>
              <a:t>8</a:t>
            </a:r>
            <a:r>
              <a:rPr lang="zh-CN" altLang="en-US" b="1" dirty="0">
                <a:solidFill>
                  <a:srgbClr val="1C3D6A"/>
                </a:solidFill>
              </a:rPr>
              <a:t>项</a:t>
            </a:r>
            <a:r>
              <a:rPr lang="zh-CN" altLang="en-US" dirty="0"/>
              <a:t>，</a:t>
            </a:r>
            <a:r>
              <a:rPr lang="zh-CN" altLang="en-US" b="1" dirty="0">
                <a:solidFill>
                  <a:srgbClr val="1C3D6A"/>
                </a:solidFill>
              </a:rPr>
              <a:t>省部级科学技术特等奖、一等奖、二等奖</a:t>
            </a:r>
            <a:r>
              <a:rPr lang="en-US" altLang="zh-CN" b="1" dirty="0">
                <a:solidFill>
                  <a:srgbClr val="1C3D6A"/>
                </a:solidFill>
              </a:rPr>
              <a:t>56</a:t>
            </a:r>
            <a:r>
              <a:rPr lang="zh-CN" altLang="en-US" b="1" dirty="0">
                <a:solidFill>
                  <a:srgbClr val="1C3D6A"/>
                </a:solidFill>
              </a:rPr>
              <a:t>项</a:t>
            </a:r>
            <a:r>
              <a:rPr lang="zh-CN" altLang="en-US" dirty="0"/>
              <a:t>，获批“</a:t>
            </a:r>
            <a:r>
              <a:rPr lang="zh-CN" altLang="en-US" b="1" dirty="0">
                <a:solidFill>
                  <a:srgbClr val="1C3D6A"/>
                </a:solidFill>
              </a:rPr>
              <a:t>山区桥梁及隧道工程国家重点实验室” </a:t>
            </a:r>
            <a:endParaRPr lang="en-US" altLang="zh-CN" b="1" dirty="0">
              <a:solidFill>
                <a:srgbClr val="1C3D6A"/>
              </a:solidFill>
            </a:endParaRPr>
          </a:p>
          <a:p>
            <a:pPr marL="285750" indent="-285750">
              <a:lnSpc>
                <a:spcPct val="150000"/>
              </a:lnSpc>
              <a:spcAft>
                <a:spcPts val="600"/>
              </a:spcAft>
              <a:buFont typeface="Arial" panose="020B0604020202020204" pitchFamily="34" charset="0"/>
              <a:buChar char="•"/>
            </a:pPr>
            <a:r>
              <a:rPr lang="zh-CN" altLang="en-US" b="1" dirty="0">
                <a:solidFill>
                  <a:srgbClr val="1C3D6A"/>
                </a:solidFill>
              </a:rPr>
              <a:t>国家内河航道整治工程技术研究中心</a:t>
            </a:r>
            <a:r>
              <a:rPr lang="zh-CN" altLang="en-US" dirty="0"/>
              <a:t>先后协同承担了</a:t>
            </a:r>
            <a:r>
              <a:rPr lang="zh-CN" altLang="en-US" b="1" dirty="0">
                <a:solidFill>
                  <a:srgbClr val="1C3D6A"/>
                </a:solidFill>
              </a:rPr>
              <a:t>国家重点研发计划、国家重大工程化研发任务</a:t>
            </a:r>
            <a:r>
              <a:rPr lang="zh-CN" altLang="en-US" dirty="0"/>
              <a:t>等重大项目</a:t>
            </a:r>
            <a:r>
              <a:rPr lang="en-US" altLang="zh-CN" dirty="0"/>
              <a:t>30</a:t>
            </a:r>
            <a:r>
              <a:rPr lang="zh-CN" altLang="en-US" dirty="0"/>
              <a:t>余项，研发经费超过</a:t>
            </a:r>
            <a:r>
              <a:rPr lang="en-US" altLang="zh-CN" b="1" dirty="0">
                <a:solidFill>
                  <a:srgbClr val="1C3D6A"/>
                </a:solidFill>
              </a:rPr>
              <a:t>2</a:t>
            </a:r>
            <a:r>
              <a:rPr lang="zh-CN" altLang="en-US" b="1" dirty="0">
                <a:solidFill>
                  <a:srgbClr val="1C3D6A"/>
                </a:solidFill>
              </a:rPr>
              <a:t>亿元</a:t>
            </a:r>
            <a:r>
              <a:rPr lang="zh-CN" altLang="en-US" dirty="0"/>
              <a:t>，引进大量高端人才，其核心技术成功应用于长江干线等通航河流</a:t>
            </a:r>
            <a:r>
              <a:rPr lang="en-US" altLang="zh-CN" b="1" dirty="0">
                <a:solidFill>
                  <a:srgbClr val="1C3D6A"/>
                </a:solidFill>
              </a:rPr>
              <a:t>150</a:t>
            </a:r>
            <a:r>
              <a:rPr lang="zh-CN" altLang="en-US" b="1" dirty="0">
                <a:solidFill>
                  <a:srgbClr val="1C3D6A"/>
                </a:solidFill>
              </a:rPr>
              <a:t>个重大工程，市场占有率超过</a:t>
            </a:r>
            <a:r>
              <a:rPr lang="en-US" altLang="zh-CN" b="1" dirty="0">
                <a:solidFill>
                  <a:srgbClr val="1C3D6A"/>
                </a:solidFill>
              </a:rPr>
              <a:t>80%</a:t>
            </a:r>
            <a:r>
              <a:rPr lang="zh-CN" altLang="en-US" b="1" dirty="0">
                <a:solidFill>
                  <a:srgbClr val="1C3D6A"/>
                </a:solidFill>
              </a:rPr>
              <a:t>。</a:t>
            </a:r>
          </a:p>
        </p:txBody>
      </p:sp>
      <p:sp>
        <p:nvSpPr>
          <p:cNvPr id="9" name="文本框 8">
            <a:extLst>
              <a:ext uri="{FF2B5EF4-FFF2-40B4-BE49-F238E27FC236}">
                <a16:creationId xmlns:a16="http://schemas.microsoft.com/office/drawing/2014/main" id="{CB7760E0-9DCB-494B-AA43-0D9929AF5981}"/>
              </a:ext>
            </a:extLst>
          </p:cNvPr>
          <p:cNvSpPr txBox="1"/>
          <p:nvPr/>
        </p:nvSpPr>
        <p:spPr>
          <a:xfrm>
            <a:off x="496372" y="3072043"/>
            <a:ext cx="3623400" cy="2951898"/>
          </a:xfrm>
          <a:prstGeom prst="rect">
            <a:avLst/>
          </a:prstGeom>
          <a:noFill/>
        </p:spPr>
        <p:txBody>
          <a:bodyPr wrap="square">
            <a:spAutoFit/>
          </a:bodyPr>
          <a:lstStyle/>
          <a:p>
            <a:pPr indent="457200">
              <a:lnSpc>
                <a:spcPct val="150000"/>
              </a:lnSpc>
            </a:pPr>
            <a:r>
              <a:rPr lang="zh-CN" altLang="en-US" dirty="0"/>
              <a:t>重庆交通大学成功建设</a:t>
            </a:r>
            <a:r>
              <a:rPr lang="en-US" altLang="zh-CN" b="1" dirty="0">
                <a:solidFill>
                  <a:srgbClr val="1C3D6A"/>
                </a:solidFill>
              </a:rPr>
              <a:t>3</a:t>
            </a:r>
            <a:r>
              <a:rPr lang="zh-CN" altLang="en-US" b="1" dirty="0">
                <a:solidFill>
                  <a:srgbClr val="1C3D6A"/>
                </a:solidFill>
              </a:rPr>
              <a:t>个国家级科技创新平台</a:t>
            </a:r>
            <a:r>
              <a:rPr lang="zh-CN" altLang="en-US" dirty="0"/>
              <a:t>、</a:t>
            </a:r>
            <a:r>
              <a:rPr lang="en-US" altLang="zh-CN" b="1" dirty="0">
                <a:solidFill>
                  <a:srgbClr val="1C3D6A"/>
                </a:solidFill>
              </a:rPr>
              <a:t>1</a:t>
            </a:r>
            <a:r>
              <a:rPr lang="zh-CN" altLang="en-US" b="1" dirty="0">
                <a:solidFill>
                  <a:srgbClr val="1C3D6A"/>
                </a:solidFill>
              </a:rPr>
              <a:t>个教育部协同创新中心</a:t>
            </a:r>
            <a:r>
              <a:rPr lang="zh-CN" altLang="en-US" dirty="0"/>
              <a:t>、</a:t>
            </a:r>
            <a:r>
              <a:rPr lang="en-US" altLang="zh-CN" b="1" dirty="0">
                <a:solidFill>
                  <a:srgbClr val="1C3D6A"/>
                </a:solidFill>
              </a:rPr>
              <a:t>39</a:t>
            </a:r>
            <a:r>
              <a:rPr lang="zh-CN" altLang="en-US" b="1" dirty="0">
                <a:solidFill>
                  <a:srgbClr val="1C3D6A"/>
                </a:solidFill>
              </a:rPr>
              <a:t>个省部级科技创新平台</a:t>
            </a:r>
            <a:r>
              <a:rPr lang="zh-CN" altLang="en-US" dirty="0"/>
              <a:t>和</a:t>
            </a:r>
            <a:r>
              <a:rPr lang="en-US" altLang="zh-CN" b="1" dirty="0">
                <a:solidFill>
                  <a:srgbClr val="1C3D6A"/>
                </a:solidFill>
              </a:rPr>
              <a:t>3</a:t>
            </a:r>
            <a:r>
              <a:rPr lang="zh-CN" altLang="en-US" b="1" dirty="0">
                <a:solidFill>
                  <a:srgbClr val="1C3D6A"/>
                </a:solidFill>
              </a:rPr>
              <a:t>个院士专家工作站</a:t>
            </a:r>
            <a:r>
              <a:rPr lang="zh-CN" altLang="en-US" dirty="0"/>
              <a:t>；</a:t>
            </a:r>
            <a:endParaRPr lang="en-US" altLang="zh-CN" dirty="0"/>
          </a:p>
          <a:p>
            <a:pPr indent="457200">
              <a:lnSpc>
                <a:spcPct val="150000"/>
              </a:lnSpc>
            </a:pPr>
            <a:r>
              <a:rPr lang="zh-CN" altLang="en-US" dirty="0"/>
              <a:t>取得一批国际、国内领先的重大科研成果，建立了</a:t>
            </a:r>
            <a:r>
              <a:rPr lang="zh-CN" altLang="en-US" b="1" dirty="0">
                <a:solidFill>
                  <a:srgbClr val="1C3D6A"/>
                </a:solidFill>
              </a:rPr>
              <a:t>遍及全国的产学研合作及科技成果转化基地</a:t>
            </a:r>
            <a:r>
              <a:rPr lang="zh-CN" altLang="en-US" dirty="0"/>
              <a:t>。</a:t>
            </a:r>
            <a:endParaRPr lang="en-US" altLang="zh-CN" dirty="0"/>
          </a:p>
        </p:txBody>
      </p:sp>
      <p:cxnSp>
        <p:nvCxnSpPr>
          <p:cNvPr id="22" name="直接连接符 21">
            <a:extLst>
              <a:ext uri="{FF2B5EF4-FFF2-40B4-BE49-F238E27FC236}">
                <a16:creationId xmlns:a16="http://schemas.microsoft.com/office/drawing/2014/main" id="{392D7B05-E106-426B-9AC2-9FF9A0E074D0}"/>
              </a:ext>
            </a:extLst>
          </p:cNvPr>
          <p:cNvCxnSpPr>
            <a:cxnSpLocks/>
          </p:cNvCxnSpPr>
          <p:nvPr/>
        </p:nvCxnSpPr>
        <p:spPr>
          <a:xfrm flipV="1">
            <a:off x="4152679" y="2905721"/>
            <a:ext cx="0" cy="3456000"/>
          </a:xfrm>
          <a:prstGeom prst="line">
            <a:avLst/>
          </a:prstGeom>
          <a:ln w="57150">
            <a:gradFill>
              <a:gsLst>
                <a:gs pos="0">
                  <a:schemeClr val="accent1">
                    <a:lumMod val="5000"/>
                    <a:lumOff val="95000"/>
                  </a:schemeClr>
                </a:gs>
                <a:gs pos="30000">
                  <a:schemeClr val="accent5">
                    <a:lumMod val="50000"/>
                  </a:schemeClr>
                </a:gs>
                <a:gs pos="57000">
                  <a:srgbClr val="B3BECE"/>
                </a:gs>
                <a:gs pos="80000">
                  <a:schemeClr val="accent5">
                    <a:lumMod val="50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88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par>
                                <p:cTn id="16" presetID="16" presetClass="entr" presetSubtype="37"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out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19D720C-872A-4884-88C7-841234F491CC}"/>
              </a:ext>
            </a:extLst>
          </p:cNvPr>
          <p:cNvSpPr txBox="1"/>
          <p:nvPr/>
        </p:nvSpPr>
        <p:spPr>
          <a:xfrm>
            <a:off x="1178560" y="325120"/>
            <a:ext cx="2316480" cy="523220"/>
          </a:xfrm>
          <a:prstGeom prst="rect">
            <a:avLst/>
          </a:prstGeom>
          <a:noFill/>
        </p:spPr>
        <p:txBody>
          <a:bodyPr wrap="square" rtlCol="0">
            <a:spAutoFit/>
          </a:bodyPr>
          <a:lstStyle/>
          <a:p>
            <a:r>
              <a:rPr lang="zh-CN" altLang="en-US" sz="2800" dirty="0"/>
              <a:t>主要建设举措</a:t>
            </a:r>
            <a:endParaRPr lang="en-US" altLang="zh-CN" sz="2800" dirty="0"/>
          </a:p>
        </p:txBody>
      </p:sp>
      <p:sp>
        <p:nvSpPr>
          <p:cNvPr id="6" name="文本框 5">
            <a:extLst>
              <a:ext uri="{FF2B5EF4-FFF2-40B4-BE49-F238E27FC236}">
                <a16:creationId xmlns:a16="http://schemas.microsoft.com/office/drawing/2014/main" id="{87B49193-3970-4BEB-A09F-2BFB6F143334}"/>
              </a:ext>
            </a:extLst>
          </p:cNvPr>
          <p:cNvSpPr txBox="1"/>
          <p:nvPr/>
        </p:nvSpPr>
        <p:spPr>
          <a:xfrm>
            <a:off x="1178559" y="1229410"/>
            <a:ext cx="10127616" cy="400110"/>
          </a:xfrm>
          <a:prstGeom prst="rect">
            <a:avLst/>
          </a:prstGeom>
          <a:noFill/>
        </p:spPr>
        <p:txBody>
          <a:bodyPr wrap="square">
            <a:spAutoFit/>
          </a:bodyPr>
          <a:lstStyle/>
          <a:p>
            <a:r>
              <a:rPr lang="zh-CN" altLang="en-US" sz="2000" b="1" dirty="0"/>
              <a:t>五、以教育国际化为突破口，全面布局、积极进取，初步建立全方位宽领域国际交流局面</a:t>
            </a:r>
          </a:p>
        </p:txBody>
      </p:sp>
      <p:sp>
        <p:nvSpPr>
          <p:cNvPr id="7" name="文本框 6">
            <a:extLst>
              <a:ext uri="{FF2B5EF4-FFF2-40B4-BE49-F238E27FC236}">
                <a16:creationId xmlns:a16="http://schemas.microsoft.com/office/drawing/2014/main" id="{E92DF767-B261-440E-A15C-4AF0E8FBCF49}"/>
              </a:ext>
            </a:extLst>
          </p:cNvPr>
          <p:cNvSpPr txBox="1"/>
          <p:nvPr/>
        </p:nvSpPr>
        <p:spPr>
          <a:xfrm>
            <a:off x="1178559" y="1696333"/>
            <a:ext cx="10369418" cy="777457"/>
          </a:xfrm>
          <a:prstGeom prst="rect">
            <a:avLst/>
          </a:prstGeom>
          <a:noFill/>
        </p:spPr>
        <p:txBody>
          <a:bodyPr wrap="square">
            <a:spAutoFit/>
          </a:bodyPr>
          <a:lstStyle/>
          <a:p>
            <a:pPr indent="457200">
              <a:lnSpc>
                <a:spcPct val="130000"/>
              </a:lnSpc>
            </a:pPr>
            <a:r>
              <a:rPr lang="zh-CN" altLang="en-US" b="1" dirty="0">
                <a:solidFill>
                  <a:srgbClr val="1C3D6A"/>
                </a:solidFill>
              </a:rPr>
              <a:t>国际化发展战略是新时代行业特色大学彰显学科特色、提升学科水平、打造</a:t>
            </a:r>
            <a:r>
              <a:rPr lang="en-US" altLang="zh-CN" b="1" dirty="0">
                <a:solidFill>
                  <a:srgbClr val="1C3D6A"/>
                </a:solidFill>
              </a:rPr>
              <a:t>"</a:t>
            </a:r>
            <a:r>
              <a:rPr lang="zh-CN" altLang="en-US" b="1" dirty="0">
                <a:solidFill>
                  <a:srgbClr val="1C3D6A"/>
                </a:solidFill>
              </a:rPr>
              <a:t>中国特色</a:t>
            </a:r>
            <a:r>
              <a:rPr lang="en-US" altLang="zh-CN" b="1" dirty="0">
                <a:solidFill>
                  <a:srgbClr val="1C3D6A"/>
                </a:solidFill>
              </a:rPr>
              <a:t>,</a:t>
            </a:r>
            <a:r>
              <a:rPr lang="zh-CN" altLang="en-US" b="1" dirty="0">
                <a:solidFill>
                  <a:srgbClr val="1C3D6A"/>
                </a:solidFill>
              </a:rPr>
              <a:t>世界一流</a:t>
            </a:r>
            <a:r>
              <a:rPr lang="en-US" altLang="zh-CN" b="1" dirty="0">
                <a:solidFill>
                  <a:srgbClr val="1C3D6A"/>
                </a:solidFill>
              </a:rPr>
              <a:t>"</a:t>
            </a:r>
            <a:r>
              <a:rPr lang="zh-CN" altLang="en-US" b="1" dirty="0">
                <a:solidFill>
                  <a:srgbClr val="1C3D6A"/>
                </a:solidFill>
              </a:rPr>
              <a:t>学术高地的重要路径之一。</a:t>
            </a:r>
            <a:endParaRPr lang="en-US" altLang="zh-CN" b="1" dirty="0">
              <a:solidFill>
                <a:srgbClr val="1C3D6A"/>
              </a:solidFill>
            </a:endParaRPr>
          </a:p>
        </p:txBody>
      </p:sp>
      <p:sp>
        <p:nvSpPr>
          <p:cNvPr id="5" name="矩形 4">
            <a:extLst>
              <a:ext uri="{FF2B5EF4-FFF2-40B4-BE49-F238E27FC236}">
                <a16:creationId xmlns:a16="http://schemas.microsoft.com/office/drawing/2014/main" id="{01947FD3-2DAB-442C-BD04-3CC3785798B0}"/>
              </a:ext>
            </a:extLst>
          </p:cNvPr>
          <p:cNvSpPr/>
          <p:nvPr/>
        </p:nvSpPr>
        <p:spPr>
          <a:xfrm>
            <a:off x="1290872" y="2641379"/>
            <a:ext cx="216000" cy="216000"/>
          </a:xfrm>
          <a:prstGeom prst="rect">
            <a:avLst/>
          </a:prstGeom>
          <a:solidFill>
            <a:srgbClr val="12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id="{6D5FDCAE-AB26-4297-A13C-4244AE511D20}"/>
              </a:ext>
            </a:extLst>
          </p:cNvPr>
          <p:cNvSpPr txBox="1"/>
          <p:nvPr/>
        </p:nvSpPr>
        <p:spPr>
          <a:xfrm>
            <a:off x="1622375" y="5628590"/>
            <a:ext cx="10369418" cy="1137556"/>
          </a:xfrm>
          <a:prstGeom prst="rect">
            <a:avLst/>
          </a:prstGeom>
          <a:noFill/>
        </p:spPr>
        <p:txBody>
          <a:bodyPr wrap="square">
            <a:spAutoFit/>
          </a:bodyPr>
          <a:lstStyle/>
          <a:p>
            <a:pPr>
              <a:lnSpc>
                <a:spcPct val="130000"/>
              </a:lnSpc>
            </a:pPr>
            <a:r>
              <a:rPr lang="zh-CN" altLang="en-US" dirty="0"/>
              <a:t>主持或参与了</a:t>
            </a:r>
            <a:r>
              <a:rPr lang="zh-CN" altLang="en-US" b="1" dirty="0">
                <a:solidFill>
                  <a:srgbClr val="1C3D6A"/>
                </a:solidFill>
              </a:rPr>
              <a:t>渝新欧铁路</a:t>
            </a:r>
            <a:r>
              <a:rPr lang="zh-CN" altLang="en-US" dirty="0"/>
              <a:t>、</a:t>
            </a:r>
            <a:r>
              <a:rPr lang="zh-CN" altLang="en-US" b="1" dirty="0">
                <a:solidFill>
                  <a:srgbClr val="1C3D6A"/>
                </a:solidFill>
              </a:rPr>
              <a:t>渝昆泛亚大通道</a:t>
            </a:r>
            <a:r>
              <a:rPr lang="zh-CN" altLang="en-US" dirty="0"/>
              <a:t>、</a:t>
            </a:r>
            <a:r>
              <a:rPr lang="zh-CN" altLang="en-US" b="1" dirty="0">
                <a:solidFill>
                  <a:srgbClr val="1C3D6A"/>
                </a:solidFill>
              </a:rPr>
              <a:t>重庆</a:t>
            </a:r>
            <a:r>
              <a:rPr lang="en-US" altLang="zh-CN" b="1" dirty="0">
                <a:solidFill>
                  <a:srgbClr val="1C3D6A"/>
                </a:solidFill>
              </a:rPr>
              <a:t>-</a:t>
            </a:r>
            <a:r>
              <a:rPr lang="zh-CN" altLang="en-US" b="1" dirty="0">
                <a:solidFill>
                  <a:srgbClr val="1C3D6A"/>
                </a:solidFill>
              </a:rPr>
              <a:t>东盟国际贸易物流大通道</a:t>
            </a:r>
            <a:r>
              <a:rPr lang="zh-CN" altLang="en-US" dirty="0"/>
              <a:t>、</a:t>
            </a:r>
            <a:r>
              <a:rPr lang="zh-CN" altLang="en-US" b="1" dirty="0">
                <a:solidFill>
                  <a:srgbClr val="1C3D6A"/>
                </a:solidFill>
              </a:rPr>
              <a:t>中蒙俄经贸新通道</a:t>
            </a:r>
            <a:r>
              <a:rPr lang="zh-CN" altLang="en-US" dirty="0"/>
              <a:t>等“一带一路”重大项目，和</a:t>
            </a:r>
            <a:r>
              <a:rPr lang="zh-CN" altLang="en-US" b="1" dirty="0">
                <a:solidFill>
                  <a:srgbClr val="1C3D6A"/>
                </a:solidFill>
              </a:rPr>
              <a:t>中国工程院重大咨询课题“交通强国</a:t>
            </a:r>
            <a:r>
              <a:rPr lang="en-US" altLang="zh-CN" b="1" dirty="0">
                <a:solidFill>
                  <a:srgbClr val="1C3D6A"/>
                </a:solidFill>
              </a:rPr>
              <a:t>—</a:t>
            </a:r>
            <a:r>
              <a:rPr lang="zh-CN" altLang="en-US" b="1" dirty="0">
                <a:solidFill>
                  <a:srgbClr val="1C3D6A"/>
                </a:solidFill>
              </a:rPr>
              <a:t>提高国际影响力研究”</a:t>
            </a:r>
            <a:r>
              <a:rPr lang="zh-CN" altLang="en-US" dirty="0"/>
              <a:t>，为政府部门和交通行业提供智力支撑。</a:t>
            </a:r>
          </a:p>
        </p:txBody>
      </p:sp>
      <p:sp>
        <p:nvSpPr>
          <p:cNvPr id="9" name="文本框 8">
            <a:extLst>
              <a:ext uri="{FF2B5EF4-FFF2-40B4-BE49-F238E27FC236}">
                <a16:creationId xmlns:a16="http://schemas.microsoft.com/office/drawing/2014/main" id="{76B28784-33E1-406B-98CE-11EA5D12784F}"/>
              </a:ext>
            </a:extLst>
          </p:cNvPr>
          <p:cNvSpPr txBox="1"/>
          <p:nvPr/>
        </p:nvSpPr>
        <p:spPr>
          <a:xfrm>
            <a:off x="1689752" y="2515520"/>
            <a:ext cx="8568891" cy="417358"/>
          </a:xfrm>
          <a:prstGeom prst="rect">
            <a:avLst/>
          </a:prstGeom>
          <a:noFill/>
        </p:spPr>
        <p:txBody>
          <a:bodyPr wrap="square">
            <a:spAutoFit/>
          </a:bodyPr>
          <a:lstStyle/>
          <a:p>
            <a:pPr>
              <a:lnSpc>
                <a:spcPct val="130000"/>
              </a:lnSpc>
            </a:pPr>
            <a:r>
              <a:rPr lang="zh-CN" altLang="en-US" dirty="0"/>
              <a:t>成立</a:t>
            </a:r>
            <a:r>
              <a:rPr lang="zh-CN" altLang="en-US" b="1" dirty="0">
                <a:solidFill>
                  <a:srgbClr val="1C3D6A"/>
                </a:solidFill>
              </a:rPr>
              <a:t>贝宁研究中心</a:t>
            </a:r>
            <a:r>
              <a:rPr lang="zh-CN" altLang="en-US" dirty="0"/>
              <a:t>和</a:t>
            </a:r>
            <a:r>
              <a:rPr lang="zh-CN" altLang="en-US" b="1" dirty="0">
                <a:solidFill>
                  <a:srgbClr val="1C3D6A"/>
                </a:solidFill>
              </a:rPr>
              <a:t>欧洲研究中心</a:t>
            </a:r>
            <a:r>
              <a:rPr lang="en-US" altLang="zh-CN" dirty="0"/>
              <a:t>2</a:t>
            </a:r>
            <a:r>
              <a:rPr lang="zh-CN" altLang="en-US" dirty="0"/>
              <a:t>个教育部备案的国别与区域研究中心；</a:t>
            </a:r>
            <a:endParaRPr lang="en-US" altLang="zh-CN" dirty="0"/>
          </a:p>
        </p:txBody>
      </p:sp>
      <p:sp>
        <p:nvSpPr>
          <p:cNvPr id="11" name="文本框 10">
            <a:extLst>
              <a:ext uri="{FF2B5EF4-FFF2-40B4-BE49-F238E27FC236}">
                <a16:creationId xmlns:a16="http://schemas.microsoft.com/office/drawing/2014/main" id="{C1B2272C-3C43-4104-B862-BB6CEC616B75}"/>
              </a:ext>
            </a:extLst>
          </p:cNvPr>
          <p:cNvSpPr txBox="1"/>
          <p:nvPr/>
        </p:nvSpPr>
        <p:spPr>
          <a:xfrm>
            <a:off x="1689752" y="3023023"/>
            <a:ext cx="10369418" cy="777457"/>
          </a:xfrm>
          <a:prstGeom prst="rect">
            <a:avLst/>
          </a:prstGeom>
          <a:noFill/>
        </p:spPr>
        <p:txBody>
          <a:bodyPr wrap="square">
            <a:spAutoFit/>
          </a:bodyPr>
          <a:lstStyle/>
          <a:p>
            <a:pPr>
              <a:lnSpc>
                <a:spcPct val="130000"/>
              </a:lnSpc>
            </a:pPr>
            <a:r>
              <a:rPr lang="zh-CN" altLang="en-US" dirty="0"/>
              <a:t>与</a:t>
            </a:r>
            <a:r>
              <a:rPr lang="en-US" altLang="zh-CN" dirty="0"/>
              <a:t>50</a:t>
            </a:r>
            <a:r>
              <a:rPr lang="zh-CN" altLang="en-US" dirty="0"/>
              <a:t>余所海外高校签署了</a:t>
            </a:r>
            <a:r>
              <a:rPr lang="zh-CN" altLang="en-US" b="1" dirty="0">
                <a:solidFill>
                  <a:srgbClr val="1C3D6A"/>
                </a:solidFill>
              </a:rPr>
              <a:t>校际合作交流协议或备忘录</a:t>
            </a:r>
            <a:r>
              <a:rPr lang="zh-CN" altLang="en-US" dirty="0"/>
              <a:t>，成功获批成为</a:t>
            </a:r>
            <a:r>
              <a:rPr lang="zh-CN" altLang="en-US" b="1" dirty="0">
                <a:solidFill>
                  <a:srgbClr val="1C3D6A"/>
                </a:solidFill>
              </a:rPr>
              <a:t>中国政府奖学金、孔子学院奖学金等国家级外国留学生奖学金</a:t>
            </a:r>
            <a:r>
              <a:rPr lang="zh-CN" altLang="en-US" dirty="0"/>
              <a:t>培养院校；</a:t>
            </a:r>
            <a:endParaRPr lang="en-US" altLang="zh-CN" dirty="0"/>
          </a:p>
        </p:txBody>
      </p:sp>
      <p:sp>
        <p:nvSpPr>
          <p:cNvPr id="13" name="文本框 12">
            <a:extLst>
              <a:ext uri="{FF2B5EF4-FFF2-40B4-BE49-F238E27FC236}">
                <a16:creationId xmlns:a16="http://schemas.microsoft.com/office/drawing/2014/main" id="{0974E67E-FBE8-4478-9BD8-EA732E692D0E}"/>
              </a:ext>
            </a:extLst>
          </p:cNvPr>
          <p:cNvSpPr txBox="1"/>
          <p:nvPr/>
        </p:nvSpPr>
        <p:spPr>
          <a:xfrm>
            <a:off x="1622375" y="3843724"/>
            <a:ext cx="10041104" cy="417358"/>
          </a:xfrm>
          <a:prstGeom prst="rect">
            <a:avLst/>
          </a:prstGeom>
          <a:noFill/>
        </p:spPr>
        <p:txBody>
          <a:bodyPr wrap="square">
            <a:spAutoFit/>
          </a:bodyPr>
          <a:lstStyle/>
          <a:p>
            <a:pPr>
              <a:lnSpc>
                <a:spcPct val="130000"/>
              </a:lnSpc>
            </a:pPr>
            <a:r>
              <a:rPr lang="zh-CN" altLang="en-US" dirty="0"/>
              <a:t>先后获批</a:t>
            </a:r>
            <a:r>
              <a:rPr lang="en-US" altLang="zh-CN" b="1" dirty="0">
                <a:solidFill>
                  <a:srgbClr val="1C3D6A"/>
                </a:solidFill>
              </a:rPr>
              <a:t>52</a:t>
            </a:r>
            <a:r>
              <a:rPr lang="zh-CN" altLang="en-US" b="1" dirty="0">
                <a:solidFill>
                  <a:srgbClr val="1C3D6A"/>
                </a:solidFill>
              </a:rPr>
              <a:t>项“巴渝海外引智”计划</a:t>
            </a:r>
            <a:r>
              <a:rPr lang="zh-CN" altLang="en-US" dirty="0"/>
              <a:t>，累计有</a:t>
            </a:r>
            <a:r>
              <a:rPr lang="en-US" altLang="zh-CN" b="1" dirty="0">
                <a:solidFill>
                  <a:srgbClr val="1C3D6A"/>
                </a:solidFill>
              </a:rPr>
              <a:t>718</a:t>
            </a:r>
            <a:r>
              <a:rPr lang="zh-CN" altLang="en-US" b="1" dirty="0">
                <a:solidFill>
                  <a:srgbClr val="1C3D6A"/>
                </a:solidFill>
              </a:rPr>
              <a:t>人次</a:t>
            </a:r>
            <a:r>
              <a:rPr lang="zh-CN" altLang="en-US" dirty="0"/>
              <a:t>的长短期外国专家来校交流访问；</a:t>
            </a:r>
            <a:endParaRPr lang="en-US" altLang="zh-CN" dirty="0"/>
          </a:p>
        </p:txBody>
      </p:sp>
      <p:sp>
        <p:nvSpPr>
          <p:cNvPr id="15" name="文本框 14">
            <a:extLst>
              <a:ext uri="{FF2B5EF4-FFF2-40B4-BE49-F238E27FC236}">
                <a16:creationId xmlns:a16="http://schemas.microsoft.com/office/drawing/2014/main" id="{62027B4C-7C11-483E-B35F-D8D1E6DAD2BE}"/>
              </a:ext>
            </a:extLst>
          </p:cNvPr>
          <p:cNvSpPr txBox="1"/>
          <p:nvPr/>
        </p:nvSpPr>
        <p:spPr>
          <a:xfrm>
            <a:off x="1635643" y="4349713"/>
            <a:ext cx="10149322" cy="417358"/>
          </a:xfrm>
          <a:prstGeom prst="rect">
            <a:avLst/>
          </a:prstGeom>
          <a:noFill/>
        </p:spPr>
        <p:txBody>
          <a:bodyPr wrap="square">
            <a:spAutoFit/>
          </a:bodyPr>
          <a:lstStyle/>
          <a:p>
            <a:pPr>
              <a:lnSpc>
                <a:spcPct val="130000"/>
              </a:lnSpc>
            </a:pPr>
            <a:r>
              <a:rPr lang="zh-CN" altLang="en-US" dirty="0"/>
              <a:t>加拿大圭尔夫大学</a:t>
            </a:r>
            <a:r>
              <a:rPr lang="zh-CN" altLang="en-US" b="1" dirty="0">
                <a:solidFill>
                  <a:srgbClr val="1C3D6A"/>
                </a:solidFill>
              </a:rPr>
              <a:t>杨先一教授</a:t>
            </a:r>
            <a:r>
              <a:rPr lang="zh-CN" altLang="en-US" dirty="0"/>
              <a:t>入选国家“</a:t>
            </a:r>
            <a:r>
              <a:rPr lang="zh-CN" altLang="en-US" b="1" dirty="0">
                <a:solidFill>
                  <a:srgbClr val="1C3D6A"/>
                </a:solidFill>
              </a:rPr>
              <a:t>千人计划”</a:t>
            </a:r>
            <a:r>
              <a:rPr lang="zh-CN" altLang="en-US" dirty="0"/>
              <a:t>，实现了国家级高端外国专家引进零的突破。</a:t>
            </a:r>
            <a:endParaRPr lang="en-US" altLang="zh-CN" dirty="0"/>
          </a:p>
        </p:txBody>
      </p:sp>
      <p:sp>
        <p:nvSpPr>
          <p:cNvPr id="17" name="文本框 16">
            <a:extLst>
              <a:ext uri="{FF2B5EF4-FFF2-40B4-BE49-F238E27FC236}">
                <a16:creationId xmlns:a16="http://schemas.microsoft.com/office/drawing/2014/main" id="{916FF831-9329-47FD-B38D-5C2D12DF9018}"/>
              </a:ext>
            </a:extLst>
          </p:cNvPr>
          <p:cNvSpPr txBox="1"/>
          <p:nvPr/>
        </p:nvSpPr>
        <p:spPr>
          <a:xfrm>
            <a:off x="1635643" y="4855702"/>
            <a:ext cx="10369418" cy="777457"/>
          </a:xfrm>
          <a:prstGeom prst="rect">
            <a:avLst/>
          </a:prstGeom>
          <a:noFill/>
        </p:spPr>
        <p:txBody>
          <a:bodyPr wrap="square">
            <a:spAutoFit/>
          </a:bodyPr>
          <a:lstStyle/>
          <a:p>
            <a:pPr>
              <a:lnSpc>
                <a:spcPct val="130000"/>
              </a:lnSpc>
            </a:pPr>
            <a:r>
              <a:rPr lang="zh-CN" altLang="en-US" dirty="0"/>
              <a:t>成立 </a:t>
            </a:r>
            <a:r>
              <a:rPr lang="zh-CN" altLang="en-US" b="1" dirty="0">
                <a:solidFill>
                  <a:srgbClr val="1C3D6A"/>
                </a:solidFill>
              </a:rPr>
              <a:t>“一带一路”中波大学联盟</a:t>
            </a:r>
            <a:r>
              <a:rPr lang="zh-CN" altLang="en-US" dirty="0"/>
              <a:t>，加入 </a:t>
            </a:r>
            <a:r>
              <a:rPr lang="zh-CN" altLang="en-US" b="1" dirty="0">
                <a:solidFill>
                  <a:srgbClr val="1C3D6A"/>
                </a:solidFill>
              </a:rPr>
              <a:t>“一带一路”国际交通联盟、中俄交通大学校长联盟、金砖国家交通大学校长联盟</a:t>
            </a:r>
            <a:r>
              <a:rPr lang="zh-CN" altLang="en-US" dirty="0"/>
              <a:t>和</a:t>
            </a:r>
            <a:r>
              <a:rPr lang="zh-CN" altLang="en-US" b="1" dirty="0">
                <a:solidFill>
                  <a:srgbClr val="1C3D6A"/>
                </a:solidFill>
              </a:rPr>
              <a:t>“一带一路”建筑类大学国际联盟</a:t>
            </a:r>
            <a:r>
              <a:rPr lang="zh-CN" altLang="en-US" dirty="0"/>
              <a:t>；</a:t>
            </a:r>
            <a:endParaRPr lang="en-US" altLang="zh-CN" dirty="0"/>
          </a:p>
        </p:txBody>
      </p:sp>
      <p:sp>
        <p:nvSpPr>
          <p:cNvPr id="19" name="矩形 18">
            <a:extLst>
              <a:ext uri="{FF2B5EF4-FFF2-40B4-BE49-F238E27FC236}">
                <a16:creationId xmlns:a16="http://schemas.microsoft.com/office/drawing/2014/main" id="{911C8BB2-C76B-459C-82D0-539764C1189A}"/>
              </a:ext>
            </a:extLst>
          </p:cNvPr>
          <p:cNvSpPr/>
          <p:nvPr/>
        </p:nvSpPr>
        <p:spPr>
          <a:xfrm>
            <a:off x="1290872" y="3161870"/>
            <a:ext cx="216000" cy="216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a:extLst>
              <a:ext uri="{FF2B5EF4-FFF2-40B4-BE49-F238E27FC236}">
                <a16:creationId xmlns:a16="http://schemas.microsoft.com/office/drawing/2014/main" id="{07CACCA7-33EF-4AA6-9767-A24F3A7E6811}"/>
              </a:ext>
            </a:extLst>
          </p:cNvPr>
          <p:cNvSpPr/>
          <p:nvPr/>
        </p:nvSpPr>
        <p:spPr>
          <a:xfrm>
            <a:off x="1290872" y="3944403"/>
            <a:ext cx="216000" cy="216000"/>
          </a:xfrm>
          <a:prstGeom prst="rect">
            <a:avLst/>
          </a:prstGeom>
          <a:solidFill>
            <a:srgbClr val="12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矩形 20">
            <a:extLst>
              <a:ext uri="{FF2B5EF4-FFF2-40B4-BE49-F238E27FC236}">
                <a16:creationId xmlns:a16="http://schemas.microsoft.com/office/drawing/2014/main" id="{90621A26-3FF1-416E-B5E0-B28E1BDC3C2E}"/>
              </a:ext>
            </a:extLst>
          </p:cNvPr>
          <p:cNvSpPr/>
          <p:nvPr/>
        </p:nvSpPr>
        <p:spPr>
          <a:xfrm>
            <a:off x="1290872" y="4450392"/>
            <a:ext cx="216000" cy="216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a:extLst>
              <a:ext uri="{FF2B5EF4-FFF2-40B4-BE49-F238E27FC236}">
                <a16:creationId xmlns:a16="http://schemas.microsoft.com/office/drawing/2014/main" id="{5F3E8259-F8E7-41F8-BDA8-761D6C4078CF}"/>
              </a:ext>
            </a:extLst>
          </p:cNvPr>
          <p:cNvSpPr/>
          <p:nvPr/>
        </p:nvSpPr>
        <p:spPr>
          <a:xfrm>
            <a:off x="1290872" y="4956381"/>
            <a:ext cx="216000" cy="216000"/>
          </a:xfrm>
          <a:prstGeom prst="rect">
            <a:avLst/>
          </a:prstGeom>
          <a:solidFill>
            <a:srgbClr val="12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a:extLst>
              <a:ext uri="{FF2B5EF4-FFF2-40B4-BE49-F238E27FC236}">
                <a16:creationId xmlns:a16="http://schemas.microsoft.com/office/drawing/2014/main" id="{DE0565BA-D6F4-44B9-9584-D0A6767FA681}"/>
              </a:ext>
            </a:extLst>
          </p:cNvPr>
          <p:cNvSpPr/>
          <p:nvPr/>
        </p:nvSpPr>
        <p:spPr>
          <a:xfrm>
            <a:off x="1290872" y="5756540"/>
            <a:ext cx="216000" cy="216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38953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randombar(horizontal)">
                                      <p:cBhvr>
                                        <p:cTn id="52" dur="500"/>
                                        <p:tgtEl>
                                          <p:spTgt spid="23"/>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8" grpId="0"/>
      <p:bldP spid="9" grpId="0"/>
      <p:bldP spid="11" grpId="0"/>
      <p:bldP spid="13" grpId="0"/>
      <p:bldP spid="15" grpId="0"/>
      <p:bldP spid="17" grpId="0"/>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TotalTime>
  <Words>1732</Words>
  <Application>Microsoft Office PowerPoint</Application>
  <PresentationFormat>宽屏</PresentationFormat>
  <Paragraphs>92</Paragraphs>
  <Slides>12</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12</vt:i4>
      </vt:variant>
    </vt:vector>
  </HeadingPairs>
  <TitlesOfParts>
    <vt:vector size="18" baseType="lpstr">
      <vt:lpstr>等线</vt:lpstr>
      <vt:lpstr>华文新魏</vt:lpstr>
      <vt:lpstr>微软雅黑</vt:lpstr>
      <vt:lpstr>Arial</vt:lpstr>
      <vt:lpstr>Wingdings</vt:lpstr>
      <vt:lpstr>Office 主题​​</vt:lpstr>
      <vt:lpstr>“双一流”背景下 地方行业高校学科建设经验浅谈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 斯然</dc:creator>
  <cp:lastModifiedBy>GE Xian-long</cp:lastModifiedBy>
  <cp:revision>112</cp:revision>
  <dcterms:created xsi:type="dcterms:W3CDTF">2021-11-18T12:45:29Z</dcterms:created>
  <dcterms:modified xsi:type="dcterms:W3CDTF">2021-11-21T11:32:10Z</dcterms:modified>
</cp:coreProperties>
</file>