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1" r:id="rId2"/>
    <p:sldId id="337" r:id="rId3"/>
    <p:sldId id="282" r:id="rId4"/>
    <p:sldId id="283" r:id="rId5"/>
    <p:sldId id="258" r:id="rId6"/>
    <p:sldId id="308" r:id="rId7"/>
    <p:sldId id="327" r:id="rId8"/>
    <p:sldId id="326" r:id="rId9"/>
    <p:sldId id="320" r:id="rId10"/>
    <p:sldId id="333" r:id="rId11"/>
    <p:sldId id="336" r:id="rId12"/>
    <p:sldId id="332" r:id="rId13"/>
    <p:sldId id="319" r:id="rId14"/>
    <p:sldId id="328" r:id="rId15"/>
    <p:sldId id="288" r:id="rId16"/>
    <p:sldId id="325" r:id="rId17"/>
    <p:sldId id="309" r:id="rId18"/>
    <p:sldId id="321" r:id="rId19"/>
    <p:sldId id="322" r:id="rId20"/>
    <p:sldId id="284" r:id="rId21"/>
    <p:sldId id="286" r:id="rId22"/>
    <p:sldId id="338" r:id="rId23"/>
    <p:sldId id="339" r:id="rId24"/>
    <p:sldId id="340" r:id="rId25"/>
    <p:sldId id="341" r:id="rId26"/>
    <p:sldId id="323" r:id="rId27"/>
    <p:sldId id="324" r:id="rId28"/>
    <p:sldId id="330" r:id="rId29"/>
    <p:sldId id="331" r:id="rId30"/>
    <p:sldId id="342" r:id="rId31"/>
    <p:sldId id="285" r:id="rId32"/>
    <p:sldId id="289" r:id="rId33"/>
    <p:sldId id="334" r:id="rId34"/>
    <p:sldId id="32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E8736F"/>
    <a:srgbClr val="E1706C"/>
    <a:srgbClr val="333F50"/>
    <a:srgbClr val="CFC8C5"/>
    <a:srgbClr val="E2E4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45"/>
    <p:restoredTop sz="94715"/>
  </p:normalViewPr>
  <p:slideViewPr>
    <p:cSldViewPr snapToGrid="0" snapToObjects="1" showGuides="1">
      <p:cViewPr>
        <p:scale>
          <a:sx n="60" d="100"/>
          <a:sy n="60" d="100"/>
        </p:scale>
        <p:origin x="-105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工作表1!$B$1</c:f>
              <c:strCache>
                <c:ptCount val="1"/>
                <c:pt idx="0">
                  <c:v>本科生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2012届</c:v>
                </c:pt>
                <c:pt idx="1">
                  <c:v>2013届</c:v>
                </c:pt>
                <c:pt idx="2">
                  <c:v>2014届</c:v>
                </c:pt>
                <c:pt idx="3">
                  <c:v>2015届</c:v>
                </c:pt>
                <c:pt idx="4">
                  <c:v>2016届</c:v>
                </c:pt>
              </c:strCache>
            </c:strRef>
          </c:cat>
          <c:val>
            <c:numRef>
              <c:f>工作表1!$B$2:$B$6</c:f>
              <c:numCache>
                <c:formatCode>0.00%</c:formatCode>
                <c:ptCount val="5"/>
                <c:pt idx="0">
                  <c:v>0.62800000000000189</c:v>
                </c:pt>
                <c:pt idx="1">
                  <c:v>0.53700000000000003</c:v>
                </c:pt>
                <c:pt idx="2">
                  <c:v>0.59299999999999997</c:v>
                </c:pt>
                <c:pt idx="3">
                  <c:v>0.56300000000000161</c:v>
                </c:pt>
                <c:pt idx="4">
                  <c:v>0.48700000000000032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研究生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2012届</c:v>
                </c:pt>
                <c:pt idx="1">
                  <c:v>2013届</c:v>
                </c:pt>
                <c:pt idx="2">
                  <c:v>2014届</c:v>
                </c:pt>
                <c:pt idx="3">
                  <c:v>2015届</c:v>
                </c:pt>
                <c:pt idx="4">
                  <c:v>2016届</c:v>
                </c:pt>
              </c:strCache>
            </c:strRef>
          </c:cat>
          <c:val>
            <c:numRef>
              <c:f>工作表1!$C$2:$C$6</c:f>
              <c:numCache>
                <c:formatCode>0.00%</c:formatCode>
                <c:ptCount val="5"/>
                <c:pt idx="0">
                  <c:v>0.67400000000000204</c:v>
                </c:pt>
                <c:pt idx="1">
                  <c:v>0.67900000000000205</c:v>
                </c:pt>
                <c:pt idx="2">
                  <c:v>0.67700000000000204</c:v>
                </c:pt>
                <c:pt idx="3">
                  <c:v>0.65400000000000202</c:v>
                </c:pt>
                <c:pt idx="4">
                  <c:v>0.64500000000000191</c:v>
                </c:pt>
              </c:numCache>
            </c:numRef>
          </c:val>
          <c:smooth val="1"/>
        </c:ser>
        <c:marker val="1"/>
        <c:axId val="205248000"/>
        <c:axId val="205249536"/>
      </c:lineChart>
      <c:catAx>
        <c:axId val="205248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249536"/>
        <c:crosses val="autoZero"/>
        <c:auto val="1"/>
        <c:lblAlgn val="ctr"/>
        <c:lblOffset val="100"/>
      </c:catAx>
      <c:valAx>
        <c:axId val="20524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524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4B6C-BAA1-EA42-8817-DABFDC20202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9C8E-C141-8142-ADF3-DB07AEE5D89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201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99C8E-C141-8142-ADF3-DB07AEE5D893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777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713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775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20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30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020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356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98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346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807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48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D2FB-5041-C341-95DA-6F18DF1F7C39}" type="datetimeFigureOut">
              <a:rPr kumimoji="1" lang="zh-CN" altLang="en-US" smtClean="0"/>
              <a:pPr/>
              <a:t>2017/7/22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A7D7-5BAC-044C-AD86-A7DE20E6C4D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28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53" b="22850"/>
          <a:stretch/>
        </p:blipFill>
        <p:spPr>
          <a:xfrm>
            <a:off x="0" y="0"/>
            <a:ext cx="12192000" cy="40323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99016" y="4296397"/>
            <a:ext cx="8979109" cy="12492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国际视野中的我国大学本科教育</a:t>
            </a:r>
            <a:endParaRPr kumimoji="1"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kumimoji="1"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兼论新工科与应用型人才培养</a:t>
            </a:r>
            <a:endParaRPr kumimoji="1"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3897443"/>
            <a:ext cx="12192000" cy="2398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20208" y="5704760"/>
            <a:ext cx="428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SimSun" charset="-122"/>
              </a:rPr>
              <a:t>报告人：邬大光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0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>
            <a:spLocks/>
          </p:cNvSpPr>
          <p:nvPr/>
        </p:nvSpPr>
        <p:spPr>
          <a:xfrm>
            <a:off x="2465548" y="332918"/>
            <a:ext cx="7298225" cy="6429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日本自然科学诺贝尔奖得主学历统计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137684"/>
              </p:ext>
            </p:extLst>
          </p:nvPr>
        </p:nvGraphicFramePr>
        <p:xfrm>
          <a:off x="1150774" y="999998"/>
          <a:ext cx="9927772" cy="561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891"/>
                <a:gridCol w="1775522"/>
                <a:gridCol w="1483213"/>
                <a:gridCol w="1721390"/>
                <a:gridCol w="2111143"/>
                <a:gridCol w="1894613"/>
              </a:tblGrid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年份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名字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奖项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本科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硕士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DengXian" charset="-122"/>
                          <a:ea typeface="DengXian" charset="-122"/>
                          <a:cs typeface="DengXian" charset="-122"/>
                        </a:rPr>
                        <a:t>博士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  <a:ea typeface="DengXian" charset="-122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1949年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汤川秀树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大阪大学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大阪大学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1965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年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朝永振一朗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玉城嘉七郎研究室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1973年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江崎玲于奈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京都第三高等学校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1981</a:t>
                      </a:r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年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福井谦一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1987年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利根川进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生理学或医学奖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京都大学（复读）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加州大学圣迭戈分校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加州大学圣迭戈分校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2000年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白川英树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东京工业大学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东京工业大学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东京工业大学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2001年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野依良治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2002年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小柴昌俊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罗切斯特大学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2002年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田中耕一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东北大学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无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无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2008年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南部阳一郎（美）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小林诚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益川敏英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2008年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下村脩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2010年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根岸英一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化学奖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宾夕法尼亚大学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宾夕法尼亚大学</a:t>
                      </a:r>
                      <a:endParaRPr lang="zh-CN" alt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铃木章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北海道大学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北海道大学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北海道大学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2012年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山中伸弥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生理学或医学奖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神户大学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大阪市立大学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大阪市立大学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2014年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赤崎勇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京都大学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天野浩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名古屋大学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中村修二（美）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德岛大学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德岛大学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德岛大学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2015年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大村智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生理学或医学奖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山梨大学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东京理科大学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2015年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梶田隆章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物理学奖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埼玉大学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20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2016年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大隅良典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生理学或医学奖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u="none" strike="noStrike" dirty="0">
                          <a:effectLst/>
                          <a:latin typeface="+mn-ea"/>
                          <a:ea typeface="+mn-ea"/>
                          <a:cs typeface="DengXian" charset="-122"/>
                        </a:rPr>
                        <a:t>东京大学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DengXian" charset="-122"/>
                      </a:endParaRPr>
                    </a:p>
                  </a:txBody>
                  <a:tcPr marL="7595" marR="7595" marT="759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65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41085" y="1702676"/>
            <a:ext cx="95098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外国专家普遍认为：中国的一流大学似乎还没有感受和认识到人才培养和教学的压力，即没有深刻体会到人才培养和本科教育的重要性，以及本科教育会给一流大学带来哪些好处？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98902" y="237211"/>
            <a:ext cx="5754145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1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4762" y="2013412"/>
            <a:ext cx="93234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我相信中国研究型大学的科研实力在国际各种排名榜上会持续上升，但中国大学的人才培养和科学研究不同步，我对此表示担忧。。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8903" y="237211"/>
            <a:ext cx="6715842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388726" y="1182414"/>
            <a:ext cx="7550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芝加哥</a:t>
            </a:r>
            <a:r>
              <a: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大学副校长</a:t>
            </a:r>
            <a:r>
              <a:rPr kumimoji="1"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Eric</a:t>
            </a:r>
            <a:r>
              <a: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D. Isaacs </a:t>
            </a:r>
            <a:r>
              <a:rPr kumimoji="1"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kumimoji="1"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4762" y="4044737"/>
            <a:ext cx="95870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当研究型大学的科学研究水平达到一定程度时，人才培养就将成为大学的核心竞争力。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244726" y="2222938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316726" y="4412234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4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22475" y="1226552"/>
            <a:ext cx="562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香港大学前副校长程介明教授：</a:t>
            </a:r>
            <a:endParaRPr kumimoji="1"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5230" y="1982465"/>
            <a:ext cx="10018058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中国一些顶尖大学已经是经费充裕和相对成熟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的大学，但要思考如何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成为 “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卓越”的大学？因为一所成熟大学的做法，其它大学有可能做到，但一所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卓越大学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的做法，其它大学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做不到，只能是效仿。卓越的特征是引领。例如：厦门大学的本科教育和人才培养体系，已经有很多“亮点”，但还缺乏引领，要朝着引领（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Leadership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）的方向努力！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98903" y="237211"/>
            <a:ext cx="64635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078475" y="2222938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连接符 9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30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24180" y="2126390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）课堂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教学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的反差 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24180" y="3556888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）质量保障的反差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4180" y="4272137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）以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学生为中心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的反差 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4180" y="2841639"/>
            <a:ext cx="3793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）通识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教育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的反差 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81275" y="1155045"/>
            <a:ext cx="266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六大反差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98903" y="237211"/>
            <a:ext cx="6069456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4" name="直线连接符 13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524180" y="4987386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）教育公平的反差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24180" y="5702633"/>
            <a:ext cx="3608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）教育技术的反差</a:t>
            </a:r>
            <a:endParaRPr lang="zh-CN" altLang="en-US" sz="28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1277" y="316108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口径不够宽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1926007" y="1257595"/>
            <a:ext cx="2664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主要问题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51277" y="229763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基础不够厚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2251277" y="402452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跨学科程度低</a:t>
            </a:r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2251277" y="48879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国际化程度低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95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91548" y="1229125"/>
            <a:ext cx="2739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</a:rPr>
              <a:t>1.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Si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l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ence</a:t>
            </a:r>
            <a:r>
              <a:rPr lang="zh-CN" altLang="en-US" sz="2600" b="1" dirty="0">
                <a:solidFill>
                  <a:srgbClr val="FF0000"/>
                </a:solidFill>
              </a:rPr>
              <a:t>（无声）</a:t>
            </a:r>
          </a:p>
        </p:txBody>
      </p:sp>
      <p:sp>
        <p:nvSpPr>
          <p:cNvPr id="11" name="矩形 10"/>
          <p:cNvSpPr/>
          <p:nvPr/>
        </p:nvSpPr>
        <p:spPr>
          <a:xfrm>
            <a:off x="1690397" y="2292718"/>
            <a:ext cx="28985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</a:rPr>
              <a:t>2.Answer（回答）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675971" y="3356311"/>
            <a:ext cx="31406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</a:rPr>
              <a:t>3.Dialogue（对话）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675971" y="4419904"/>
            <a:ext cx="28248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</a:rPr>
              <a:t>4.Critical（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批判）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90397" y="5483499"/>
            <a:ext cx="28729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</a:rPr>
              <a:t>5.Debate（争论）</a:t>
            </a:r>
          </a:p>
        </p:txBody>
      </p:sp>
      <p:sp>
        <p:nvSpPr>
          <p:cNvPr id="15" name="矩形 14"/>
          <p:cNvSpPr/>
          <p:nvPr/>
        </p:nvSpPr>
        <p:spPr>
          <a:xfrm>
            <a:off x="1883450" y="1686327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上课只是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老师讲，学生听，就像是在看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电视。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83451" y="2719143"/>
            <a:ext cx="9135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老师提出问题后，学生只是回答“对”或“错”，没有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更多语言。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3451" y="3809553"/>
            <a:ext cx="10262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老师提出问题后，学生可以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与老师进行语言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交流，但主要是对教师的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补充。</a:t>
            </a:r>
            <a:endParaRPr lang="zh-CN" altLang="en-US" sz="2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3450" y="4833945"/>
            <a:ext cx="1022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老师提出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问题后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，学生对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老师观点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不认同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，对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老师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进行质疑。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83450" y="5954553"/>
            <a:ext cx="968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老师对学生的质疑不认同，再次“反击”学生，以至于吵得面红耳赤。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75737" y="2274838"/>
            <a:ext cx="646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五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重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境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</a:rPr>
              <a:t>界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1888146"/>
            <a:ext cx="661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1411" y="4305905"/>
            <a:ext cx="661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98902" y="237211"/>
            <a:ext cx="6605483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78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903" y="237211"/>
            <a:ext cx="6700076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41379" y="1576553"/>
            <a:ext cx="4035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学科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的概念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演变</a:t>
            </a:r>
            <a:endParaRPr kumimoji="1" lang="en-US" altLang="zh-CN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8870" y="2459421"/>
            <a:ext cx="6345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latin typeface="黑体" pitchFamily="49" charset="-122"/>
                <a:ea typeface="黑体" pitchFamily="49" charset="-122"/>
              </a:rPr>
              <a:t>Cross-disciplinary</a:t>
            </a:r>
            <a:r>
              <a:rPr kumimoji="1" lang="zh-CN" altLang="en-US" sz="3200" b="1" dirty="0">
                <a:latin typeface="黑体" pitchFamily="49" charset="-122"/>
                <a:ea typeface="黑体" pitchFamily="49" charset="-122"/>
              </a:rPr>
              <a:t>：交叉</a:t>
            </a: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</a:rPr>
              <a:t>学科</a:t>
            </a:r>
            <a:endParaRPr kumimoji="1"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kumimoji="1" lang="en-US" altLang="zh-CN" sz="3200" b="1" dirty="0" smtClean="0">
                <a:latin typeface="黑体" pitchFamily="49" charset="-122"/>
                <a:ea typeface="黑体" pitchFamily="49" charset="-122"/>
              </a:rPr>
              <a:t>Inter-disciplinary</a:t>
            </a: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</a:rPr>
              <a:t>：跨学科</a:t>
            </a:r>
            <a:endParaRPr kumimoji="1"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kumimoji="1" lang="en-US" altLang="zh-CN" sz="3200" b="1" dirty="0" smtClean="0">
                <a:latin typeface="黑体" pitchFamily="49" charset="-122"/>
                <a:ea typeface="黑体" pitchFamily="49" charset="-122"/>
              </a:rPr>
              <a:t>Multi-disciplinary</a:t>
            </a: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</a:rPr>
              <a:t>：多学科</a:t>
            </a:r>
            <a:endParaRPr kumimoji="1"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kumimoji="1" lang="en-US" altLang="zh-CN" sz="3200" b="1" dirty="0" smtClean="0">
                <a:latin typeface="黑体" pitchFamily="49" charset="-122"/>
                <a:ea typeface="黑体" pitchFamily="49" charset="-122"/>
              </a:rPr>
              <a:t>Trans-disciplinary</a:t>
            </a:r>
            <a:r>
              <a:rPr kumimoji="1" lang="zh-CN" altLang="en-US" sz="3200" b="1" dirty="0" smtClean="0">
                <a:latin typeface="黑体" pitchFamily="49" charset="-122"/>
                <a:ea typeface="黑体" pitchFamily="49" charset="-122"/>
              </a:rPr>
              <a:t>：超学科</a:t>
            </a:r>
            <a:endParaRPr kumimoji="1"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endParaRPr kumimoji="1"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大交通就是跨学科</a:t>
            </a:r>
            <a:endParaRPr lang="zh-CN" altLang="en-US" sz="3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68870" y="4130566"/>
            <a:ext cx="5984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9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902" y="237211"/>
            <a:ext cx="7062683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7457" y="1246265"/>
            <a:ext cx="2646878" cy="5630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4000"/>
              </a:lnSpc>
              <a:spcBef>
                <a:spcPts val="1200"/>
              </a:spcBef>
              <a:buSzPct val="100000"/>
              <a:defRPr/>
            </a:pPr>
            <a:r>
              <a:rPr kumimoji="1"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跨学科的力量</a:t>
            </a:r>
            <a:endParaRPr kumimoji="1" lang="en-US" altLang="zh-CN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7457" y="2127597"/>
            <a:ext cx="10181911" cy="105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spcBef>
                <a:spcPts val="1200"/>
              </a:spcBef>
              <a:buSzPct val="100000"/>
              <a:defRPr/>
            </a:pP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20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世纪</a:t>
            </a: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100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年获得诺贝尔自然科学奖的</a:t>
            </a:r>
            <a:r>
              <a:rPr kumimoji="1"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466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位科学家中，具有学科交叉背景的人数占总获奖人数的</a:t>
            </a:r>
            <a:r>
              <a:rPr kumimoji="1"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41.63%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7457" y="3720143"/>
            <a:ext cx="9733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最后一个</a:t>
            </a: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25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年，交叉学科背景获奖者占总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人数的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49.07</a:t>
            </a:r>
            <a:r>
              <a:rPr kumimoji="1"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%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012807" y="4563766"/>
            <a:ext cx="1017656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spcBef>
                <a:spcPts val="1200"/>
              </a:spcBef>
              <a:buSzPct val="100000"/>
              <a:defRPr/>
            </a:pP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在</a:t>
            </a:r>
            <a:r>
              <a:rPr kumimoji="1" lang="en-US" altLang="zh-CN" sz="2800" b="1" dirty="0">
                <a:latin typeface="黑体" pitchFamily="49" charset="-122"/>
                <a:ea typeface="黑体" pitchFamily="49" charset="-122"/>
              </a:rPr>
              <a:t>2016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年公布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的诺贝尔奖获得者中，基于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跨学科的</a:t>
            </a:r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比例更高</a:t>
            </a:r>
            <a:r>
              <a:rPr kumimoji="1" lang="zh-CN" altLang="en-US" sz="2600" dirty="0"/>
              <a:t>。</a:t>
            </a:r>
            <a:endParaRPr kumimoji="1" lang="en-US" altLang="zh-CN" sz="2600" dirty="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826903" y="2373538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826903" y="3896306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826903" y="4830921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17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903" y="237211"/>
            <a:ext cx="6652780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xmlns="" val="2064274143"/>
              </p:ext>
            </p:extLst>
          </p:nvPr>
        </p:nvGraphicFramePr>
        <p:xfrm>
          <a:off x="1756941" y="1376772"/>
          <a:ext cx="8715440" cy="4104456"/>
        </p:xfrm>
        <a:graphic>
          <a:graphicData uri="http://schemas.openxmlformats.org/drawingml/2006/table">
            <a:tbl>
              <a:tblPr/>
              <a:tblGrid>
                <a:gridCol w="2178860"/>
                <a:gridCol w="2178860"/>
                <a:gridCol w="2178860"/>
                <a:gridCol w="2178860"/>
              </a:tblGrid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时间段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获奖人数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交叉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学科人数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比  例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1901-1925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29.73%</a:t>
                      </a:r>
                      <a:endParaRPr lang="en-US" altLang="zh-CN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1926-1950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42.05%</a:t>
                      </a:r>
                      <a:endParaRPr lang="en-US" altLang="zh-CN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1951-1975 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143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  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39.16%</a:t>
                      </a:r>
                      <a:endParaRPr lang="zh-CN" altLang="en-US" sz="2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1976-2000 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>
                          <a:solidFill>
                            <a:srgbClr val="CC0000"/>
                          </a:solidFill>
                          <a:latin typeface="+mn-ea"/>
                          <a:ea typeface="+mn-ea"/>
                        </a:rPr>
                        <a:t>161 </a:t>
                      </a:r>
                      <a:endParaRPr lang="zh-CN" altLang="en-US" sz="2200" dirty="0">
                        <a:solidFill>
                          <a:srgbClr val="CC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>
                          <a:solidFill>
                            <a:srgbClr val="CC0000"/>
                          </a:solidFill>
                          <a:latin typeface="+mn-ea"/>
                          <a:ea typeface="+mn-ea"/>
                        </a:rPr>
                        <a:t>79 </a:t>
                      </a:r>
                      <a:endParaRPr lang="zh-CN" altLang="en-US" sz="2200" dirty="0">
                        <a:solidFill>
                          <a:srgbClr val="CC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200" dirty="0" smtClean="0">
                          <a:solidFill>
                            <a:srgbClr val="CC0000"/>
                          </a:solidFill>
                          <a:latin typeface="+mn-ea"/>
                          <a:ea typeface="+mn-ea"/>
                        </a:rPr>
                        <a:t>49.07%</a:t>
                      </a:r>
                      <a:endParaRPr lang="zh-CN" altLang="en-US" sz="2200" dirty="0">
                        <a:solidFill>
                          <a:srgbClr val="CC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07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1901-2000 </a:t>
                      </a:r>
                      <a:endParaRPr lang="zh-CN" altLang="en-US" sz="3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466 </a:t>
                      </a:r>
                      <a:endParaRPr lang="zh-CN" altLang="en-US" sz="3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194 </a:t>
                      </a:r>
                      <a:endParaRPr lang="zh-CN" altLang="zh-CN" sz="3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Font typeface="Wingdings" pitchFamily="2" charset="2"/>
                        <a:buChar char="w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41.63%</a:t>
                      </a:r>
                      <a:endParaRPr lang="zh-CN" altLang="zh-CN" sz="32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54509" y="5759401"/>
            <a:ext cx="6882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世纪诺贝尔自然科学奖获奖人数统计表</a:t>
            </a:r>
          </a:p>
        </p:txBody>
      </p:sp>
      <p:cxnSp>
        <p:nvCxnSpPr>
          <p:cNvPr id="10" name="直线连接符 9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80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902" y="237211"/>
            <a:ext cx="6684311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0" name="图表 9"/>
          <p:cNvGraphicFramePr/>
          <p:nvPr>
            <p:extLst/>
          </p:nvPr>
        </p:nvGraphicFramePr>
        <p:xfrm>
          <a:off x="851958" y="963385"/>
          <a:ext cx="10488083" cy="513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10"/>
          <p:cNvSpPr/>
          <p:nvPr/>
        </p:nvSpPr>
        <p:spPr>
          <a:xfrm>
            <a:off x="3156540" y="6110715"/>
            <a:ext cx="7043749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2012-2016</a:t>
            </a: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届厦门大学本科生专业对口率</a:t>
            </a:r>
            <a:endParaRPr kumimoji="1"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线连接符 7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815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"/>
          <a:stretch/>
        </p:blipFill>
        <p:spPr>
          <a:xfrm>
            <a:off x="890030" y="1373305"/>
            <a:ext cx="2893540" cy="18638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77" r="8915"/>
          <a:stretch/>
        </p:blipFill>
        <p:spPr>
          <a:xfrm>
            <a:off x="4649230" y="1373305"/>
            <a:ext cx="2893540" cy="1863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430" y="1373779"/>
            <a:ext cx="2893540" cy="1863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" r="2054" b="4029"/>
          <a:stretch/>
        </p:blipFill>
        <p:spPr>
          <a:xfrm>
            <a:off x="890030" y="4093193"/>
            <a:ext cx="2893540" cy="1863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3" r="2095" b="8986"/>
          <a:stretch/>
        </p:blipFill>
        <p:spPr>
          <a:xfrm>
            <a:off x="4649230" y="4093193"/>
            <a:ext cx="2893540" cy="1863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9" r="5127"/>
          <a:stretch/>
        </p:blipFill>
        <p:spPr>
          <a:xfrm>
            <a:off x="8408430" y="4093193"/>
            <a:ext cx="2893540" cy="18634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40801" y="311476"/>
            <a:ext cx="255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评估现场</a:t>
            </a:r>
            <a:endParaRPr kumimoji="1"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4114206" y="665419"/>
            <a:ext cx="726595" cy="0"/>
          </a:xfrm>
          <a:prstGeom prst="line">
            <a:avLst/>
          </a:prstGeom>
          <a:ln w="25400">
            <a:solidFill>
              <a:srgbClr val="E8736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7337427" y="665419"/>
            <a:ext cx="727200" cy="0"/>
          </a:xfrm>
          <a:prstGeom prst="line">
            <a:avLst/>
          </a:prstGeom>
          <a:ln w="25400">
            <a:solidFill>
              <a:srgbClr val="E8736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 12"/>
          <p:cNvGrpSpPr/>
          <p:nvPr/>
        </p:nvGrpSpPr>
        <p:grpSpPr>
          <a:xfrm>
            <a:off x="1366830" y="3299791"/>
            <a:ext cx="1614909" cy="471293"/>
            <a:chOff x="4982821" y="1047445"/>
            <a:chExt cx="2589297" cy="75565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68" t="6919" r="66432" b="8985"/>
            <a:stretch/>
          </p:blipFill>
          <p:spPr>
            <a:xfrm>
              <a:off x="4982821" y="1047445"/>
              <a:ext cx="755610" cy="755658"/>
            </a:xfrm>
            <a:custGeom>
              <a:avLst/>
              <a:gdLst>
                <a:gd name="connsiteX0" fmla="*/ 0 w 2213121"/>
                <a:gd name="connsiteY0" fmla="*/ 0 h 2103151"/>
                <a:gd name="connsiteX1" fmla="*/ 2213121 w 2213121"/>
                <a:gd name="connsiteY1" fmla="*/ 0 h 2103151"/>
                <a:gd name="connsiteX2" fmla="*/ 2213121 w 2213121"/>
                <a:gd name="connsiteY2" fmla="*/ 2103151 h 2103151"/>
                <a:gd name="connsiteX3" fmla="*/ 0 w 2213121"/>
                <a:gd name="connsiteY3" fmla="*/ 2103151 h 210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3121" h="2103151">
                  <a:moveTo>
                    <a:pt x="0" y="0"/>
                  </a:moveTo>
                  <a:lnTo>
                    <a:pt x="2213121" y="0"/>
                  </a:lnTo>
                  <a:lnTo>
                    <a:pt x="2213121" y="2103151"/>
                  </a:lnTo>
                  <a:lnTo>
                    <a:pt x="0" y="2103151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825" t="10274" r="3401" b="16344"/>
            <a:stretch/>
          </p:blipFill>
          <p:spPr>
            <a:xfrm>
              <a:off x="5821235" y="1070990"/>
              <a:ext cx="1750883" cy="732113"/>
            </a:xfrm>
            <a:custGeom>
              <a:avLst/>
              <a:gdLst>
                <a:gd name="connsiteX0" fmla="*/ 0 w 3922631"/>
                <a:gd name="connsiteY0" fmla="*/ 0 h 2202838"/>
                <a:gd name="connsiteX1" fmla="*/ 3922631 w 3922631"/>
                <a:gd name="connsiteY1" fmla="*/ 0 h 2202838"/>
                <a:gd name="connsiteX2" fmla="*/ 3922631 w 3922631"/>
                <a:gd name="connsiteY2" fmla="*/ 2202838 h 2202838"/>
                <a:gd name="connsiteX3" fmla="*/ 0 w 3922631"/>
                <a:gd name="connsiteY3" fmla="*/ 2202838 h 220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631" h="2202838">
                  <a:moveTo>
                    <a:pt x="0" y="0"/>
                  </a:moveTo>
                  <a:lnTo>
                    <a:pt x="3922631" y="0"/>
                  </a:lnTo>
                  <a:lnTo>
                    <a:pt x="3922631" y="2202838"/>
                  </a:lnTo>
                  <a:lnTo>
                    <a:pt x="0" y="2202838"/>
                  </a:lnTo>
                  <a:close/>
                </a:path>
              </a:pathLst>
            </a:custGeom>
          </p:spPr>
        </p:pic>
      </p:grpSp>
      <p:grpSp>
        <p:nvGrpSpPr>
          <p:cNvPr id="16" name="组 15"/>
          <p:cNvGrpSpPr/>
          <p:nvPr/>
        </p:nvGrpSpPr>
        <p:grpSpPr>
          <a:xfrm>
            <a:off x="5381546" y="3302021"/>
            <a:ext cx="1428907" cy="465484"/>
            <a:chOff x="3509769" y="4738002"/>
            <a:chExt cx="6868240" cy="223741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0300" b="15951"/>
            <a:stretch/>
          </p:blipFill>
          <p:spPr>
            <a:xfrm>
              <a:off x="3509769" y="4738002"/>
              <a:ext cx="1659602" cy="223741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561"/>
            <a:stretch/>
          </p:blipFill>
          <p:spPr>
            <a:xfrm>
              <a:off x="5243513" y="4789493"/>
              <a:ext cx="5134496" cy="2068507"/>
            </a:xfrm>
            <a:prstGeom prst="rect">
              <a:avLst/>
            </a:prstGeom>
          </p:spPr>
        </p:pic>
      </p:grpSp>
      <p:grpSp>
        <p:nvGrpSpPr>
          <p:cNvPr id="19" name="组 18"/>
          <p:cNvGrpSpPr/>
          <p:nvPr/>
        </p:nvGrpSpPr>
        <p:grpSpPr>
          <a:xfrm>
            <a:off x="8700264" y="3299804"/>
            <a:ext cx="2309872" cy="494607"/>
            <a:chOff x="8225940" y="2120934"/>
            <a:chExt cx="3719361" cy="79641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95" t="38066" r="77445" b="38781"/>
            <a:stretch/>
          </p:blipFill>
          <p:spPr>
            <a:xfrm>
              <a:off x="8225940" y="2120934"/>
              <a:ext cx="770830" cy="796418"/>
            </a:xfrm>
            <a:custGeom>
              <a:avLst/>
              <a:gdLst>
                <a:gd name="connsiteX0" fmla="*/ 0 w 1096370"/>
                <a:gd name="connsiteY0" fmla="*/ 0 h 1132764"/>
                <a:gd name="connsiteX1" fmla="*/ 1096370 w 1096370"/>
                <a:gd name="connsiteY1" fmla="*/ 0 h 1132764"/>
                <a:gd name="connsiteX2" fmla="*/ 1096370 w 1096370"/>
                <a:gd name="connsiteY2" fmla="*/ 1132764 h 1132764"/>
                <a:gd name="connsiteX3" fmla="*/ 0 w 1096370"/>
                <a:gd name="connsiteY3" fmla="*/ 1132764 h 11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370" h="1132764">
                  <a:moveTo>
                    <a:pt x="0" y="0"/>
                  </a:moveTo>
                  <a:lnTo>
                    <a:pt x="1096370" y="0"/>
                  </a:lnTo>
                  <a:lnTo>
                    <a:pt x="1096370" y="1132764"/>
                  </a:lnTo>
                  <a:lnTo>
                    <a:pt x="0" y="1132764"/>
                  </a:ln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603" t="38066" r="5875" b="38781"/>
            <a:stretch/>
          </p:blipFill>
          <p:spPr>
            <a:xfrm>
              <a:off x="9097883" y="2184862"/>
              <a:ext cx="2847418" cy="732490"/>
            </a:xfrm>
            <a:custGeom>
              <a:avLst/>
              <a:gdLst>
                <a:gd name="connsiteX0" fmla="*/ 0 w 4403409"/>
                <a:gd name="connsiteY0" fmla="*/ 0 h 1132764"/>
                <a:gd name="connsiteX1" fmla="*/ 4403409 w 4403409"/>
                <a:gd name="connsiteY1" fmla="*/ 0 h 1132764"/>
                <a:gd name="connsiteX2" fmla="*/ 4403409 w 4403409"/>
                <a:gd name="connsiteY2" fmla="*/ 1132764 h 1132764"/>
                <a:gd name="connsiteX3" fmla="*/ 0 w 4403409"/>
                <a:gd name="connsiteY3" fmla="*/ 1132764 h 11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3409" h="1132764">
                  <a:moveTo>
                    <a:pt x="0" y="0"/>
                  </a:moveTo>
                  <a:lnTo>
                    <a:pt x="4403409" y="0"/>
                  </a:lnTo>
                  <a:lnTo>
                    <a:pt x="4403409" y="1132764"/>
                  </a:lnTo>
                  <a:lnTo>
                    <a:pt x="0" y="1132764"/>
                  </a:lnTo>
                  <a:close/>
                </a:path>
              </a:pathLst>
            </a:custGeom>
          </p:spPr>
        </p:pic>
      </p:grpSp>
      <p:grpSp>
        <p:nvGrpSpPr>
          <p:cNvPr id="22" name="组 21"/>
          <p:cNvGrpSpPr/>
          <p:nvPr/>
        </p:nvGrpSpPr>
        <p:grpSpPr>
          <a:xfrm>
            <a:off x="1462865" y="6052680"/>
            <a:ext cx="1518874" cy="452124"/>
            <a:chOff x="1407522" y="2120934"/>
            <a:chExt cx="2627336" cy="78208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64" t="27294" r="60464" b="28334"/>
            <a:stretch/>
          </p:blipFill>
          <p:spPr>
            <a:xfrm>
              <a:off x="1407522" y="2120934"/>
              <a:ext cx="788663" cy="781964"/>
            </a:xfrm>
            <a:custGeom>
              <a:avLst/>
              <a:gdLst>
                <a:gd name="connsiteX0" fmla="*/ 0 w 1542197"/>
                <a:gd name="connsiteY0" fmla="*/ 0 h 1529098"/>
                <a:gd name="connsiteX1" fmla="*/ 1542197 w 1542197"/>
                <a:gd name="connsiteY1" fmla="*/ 0 h 1529098"/>
                <a:gd name="connsiteX2" fmla="*/ 1542197 w 1542197"/>
                <a:gd name="connsiteY2" fmla="*/ 1529098 h 1529098"/>
                <a:gd name="connsiteX3" fmla="*/ 0 w 1542197"/>
                <a:gd name="connsiteY3" fmla="*/ 1529098 h 152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197" h="1529098">
                  <a:moveTo>
                    <a:pt x="0" y="0"/>
                  </a:moveTo>
                  <a:lnTo>
                    <a:pt x="1542197" y="0"/>
                  </a:lnTo>
                  <a:lnTo>
                    <a:pt x="1542197" y="1529098"/>
                  </a:lnTo>
                  <a:lnTo>
                    <a:pt x="0" y="1529098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150" t="34876" r="5588" b="35916"/>
            <a:stretch/>
          </p:blipFill>
          <p:spPr>
            <a:xfrm>
              <a:off x="2280108" y="2170408"/>
              <a:ext cx="1754750" cy="732606"/>
            </a:xfrm>
            <a:custGeom>
              <a:avLst/>
              <a:gdLst>
                <a:gd name="connsiteX0" fmla="*/ 0 w 2410804"/>
                <a:gd name="connsiteY0" fmla="*/ 0 h 1529098"/>
                <a:gd name="connsiteX1" fmla="*/ 2410804 w 2410804"/>
                <a:gd name="connsiteY1" fmla="*/ 0 h 1529098"/>
                <a:gd name="connsiteX2" fmla="*/ 2410804 w 2410804"/>
                <a:gd name="connsiteY2" fmla="*/ 1529098 h 1529098"/>
                <a:gd name="connsiteX3" fmla="*/ 0 w 2410804"/>
                <a:gd name="connsiteY3" fmla="*/ 1529098 h 152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0804" h="1529098">
                  <a:moveTo>
                    <a:pt x="0" y="0"/>
                  </a:moveTo>
                  <a:lnTo>
                    <a:pt x="2410804" y="0"/>
                  </a:lnTo>
                  <a:lnTo>
                    <a:pt x="2410804" y="1529098"/>
                  </a:lnTo>
                  <a:lnTo>
                    <a:pt x="0" y="1529098"/>
                  </a:lnTo>
                  <a:close/>
                </a:path>
              </a:pathLst>
            </a:custGeom>
          </p:spPr>
        </p:pic>
      </p:grpSp>
      <p:grpSp>
        <p:nvGrpSpPr>
          <p:cNvPr id="25" name="组 24"/>
          <p:cNvGrpSpPr/>
          <p:nvPr/>
        </p:nvGrpSpPr>
        <p:grpSpPr>
          <a:xfrm>
            <a:off x="5323239" y="6030301"/>
            <a:ext cx="1585275" cy="463085"/>
            <a:chOff x="4955989" y="2140017"/>
            <a:chExt cx="2564845" cy="74923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15" t="9616" r="6847" b="8213"/>
            <a:stretch/>
          </p:blipFill>
          <p:spPr>
            <a:xfrm>
              <a:off x="5821235" y="2174544"/>
              <a:ext cx="1699599" cy="70992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362" r="24391"/>
            <a:stretch/>
          </p:blipFill>
          <p:spPr>
            <a:xfrm>
              <a:off x="4955989" y="2140017"/>
              <a:ext cx="782442" cy="749233"/>
            </a:xfrm>
            <a:prstGeom prst="rect">
              <a:avLst/>
            </a:prstGeom>
          </p:spPr>
        </p:pic>
      </p:grpSp>
      <p:grpSp>
        <p:nvGrpSpPr>
          <p:cNvPr id="28" name="组 27"/>
          <p:cNvGrpSpPr/>
          <p:nvPr/>
        </p:nvGrpSpPr>
        <p:grpSpPr>
          <a:xfrm>
            <a:off x="9178981" y="6030301"/>
            <a:ext cx="1508812" cy="466481"/>
            <a:chOff x="1427392" y="1020949"/>
            <a:chExt cx="2607466" cy="80615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707" t="6387" r="32754" b="40465"/>
            <a:stretch/>
          </p:blipFill>
          <p:spPr>
            <a:xfrm>
              <a:off x="1427392" y="1020949"/>
              <a:ext cx="796323" cy="806153"/>
            </a:xfrm>
            <a:custGeom>
              <a:avLst/>
              <a:gdLst>
                <a:gd name="connsiteX0" fmla="*/ 0 w 4040372"/>
                <a:gd name="connsiteY0" fmla="*/ 0 h 3189768"/>
                <a:gd name="connsiteX1" fmla="*/ 4040372 w 4040372"/>
                <a:gd name="connsiteY1" fmla="*/ 0 h 3189768"/>
                <a:gd name="connsiteX2" fmla="*/ 4040372 w 4040372"/>
                <a:gd name="connsiteY2" fmla="*/ 3189768 h 3189768"/>
                <a:gd name="connsiteX3" fmla="*/ 0 w 4040372"/>
                <a:gd name="connsiteY3" fmla="*/ 3189768 h 318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372" h="3189768">
                  <a:moveTo>
                    <a:pt x="0" y="0"/>
                  </a:moveTo>
                  <a:lnTo>
                    <a:pt x="4040372" y="0"/>
                  </a:lnTo>
                  <a:lnTo>
                    <a:pt x="4040372" y="3189768"/>
                  </a:lnTo>
                  <a:lnTo>
                    <a:pt x="0" y="3189768"/>
                  </a:lnTo>
                  <a:close/>
                </a:path>
              </a:pathLst>
            </a:cu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144" t="59566" r="19952" b="3968"/>
            <a:stretch/>
          </p:blipFill>
          <p:spPr>
            <a:xfrm>
              <a:off x="2280108" y="1064593"/>
              <a:ext cx="1754750" cy="711213"/>
            </a:xfrm>
            <a:custGeom>
              <a:avLst/>
              <a:gdLst>
                <a:gd name="connsiteX0" fmla="*/ 0 w 5323255"/>
                <a:gd name="connsiteY0" fmla="*/ 0 h 2280631"/>
                <a:gd name="connsiteX1" fmla="*/ 5323255 w 5323255"/>
                <a:gd name="connsiteY1" fmla="*/ 0 h 2280631"/>
                <a:gd name="connsiteX2" fmla="*/ 5323255 w 5323255"/>
                <a:gd name="connsiteY2" fmla="*/ 2280631 h 2280631"/>
                <a:gd name="connsiteX3" fmla="*/ 0 w 5323255"/>
                <a:gd name="connsiteY3" fmla="*/ 2280631 h 228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3255" h="2280631">
                  <a:moveTo>
                    <a:pt x="0" y="0"/>
                  </a:moveTo>
                  <a:lnTo>
                    <a:pt x="5323255" y="0"/>
                  </a:lnTo>
                  <a:lnTo>
                    <a:pt x="5323255" y="2280631"/>
                  </a:lnTo>
                  <a:lnTo>
                    <a:pt x="0" y="228063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xmlns="" val="761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262749" y="2816926"/>
            <a:ext cx="1627323" cy="1302180"/>
          </a:xfrm>
          <a:prstGeom prst="hexagon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5381000" y="2816926"/>
            <a:ext cx="6242732" cy="1226776"/>
            <a:chOff x="2995356" y="668249"/>
            <a:chExt cx="4061851" cy="648000"/>
          </a:xfrm>
        </p:grpSpPr>
        <p:sp>
          <p:nvSpPr>
            <p:cNvPr id="16" name="矩形 15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任意形状 42"/>
          <p:cNvSpPr/>
          <p:nvPr/>
        </p:nvSpPr>
        <p:spPr>
          <a:xfrm>
            <a:off x="0" y="2825223"/>
            <a:ext cx="424543" cy="1218479"/>
          </a:xfrm>
          <a:custGeom>
            <a:avLst/>
            <a:gdLst>
              <a:gd name="connsiteX0" fmla="*/ 0 w 424543"/>
              <a:gd name="connsiteY0" fmla="*/ 0 h 3828742"/>
              <a:gd name="connsiteX1" fmla="*/ 371001 w 424543"/>
              <a:gd name="connsiteY1" fmla="*/ 0 h 3828742"/>
              <a:gd name="connsiteX2" fmla="*/ 424543 w 424543"/>
              <a:gd name="connsiteY2" fmla="*/ 53542 h 3828742"/>
              <a:gd name="connsiteX3" fmla="*/ 424543 w 424543"/>
              <a:gd name="connsiteY3" fmla="*/ 3775200 h 3828742"/>
              <a:gd name="connsiteX4" fmla="*/ 371001 w 424543"/>
              <a:gd name="connsiteY4" fmla="*/ 3828742 h 3828742"/>
              <a:gd name="connsiteX5" fmla="*/ 0 w 424543"/>
              <a:gd name="connsiteY5" fmla="*/ 3828742 h 38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543" h="3828742">
                <a:moveTo>
                  <a:pt x="0" y="0"/>
                </a:moveTo>
                <a:lnTo>
                  <a:pt x="371001" y="0"/>
                </a:lnTo>
                <a:cubicBezTo>
                  <a:pt x="400571" y="0"/>
                  <a:pt x="424543" y="23972"/>
                  <a:pt x="424543" y="53542"/>
                </a:cubicBezTo>
                <a:lnTo>
                  <a:pt x="424543" y="3775200"/>
                </a:lnTo>
                <a:cubicBezTo>
                  <a:pt x="424543" y="3804770"/>
                  <a:pt x="400571" y="3828742"/>
                  <a:pt x="371001" y="3828742"/>
                </a:cubicBezTo>
                <a:lnTo>
                  <a:pt x="0" y="3828742"/>
                </a:lnTo>
                <a:close/>
              </a:path>
            </a:pathLst>
          </a:custGeom>
          <a:solidFill>
            <a:srgbClr val="E17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84648" y="2825223"/>
            <a:ext cx="6039084" cy="120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4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4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19206" y="2871717"/>
            <a:ext cx="1314411" cy="108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 smtClean="0">
                <a:solidFill>
                  <a:schemeClr val="tx2">
                    <a:lumMod val="75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02</a:t>
            </a:r>
            <a:endParaRPr kumimoji="1" lang="zh-CN" altLang="en-US" sz="7200" dirty="0">
              <a:solidFill>
                <a:schemeClr val="tx2">
                  <a:lumMod val="75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7883" y="1497725"/>
            <a:ext cx="9286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在本科教育这个看似简单的问题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上，我国存在三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大惯性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7884" y="3536896"/>
            <a:ext cx="102763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上述惯性，已经被模式化和固化，且已经进入集体无意识状态。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5996" y="2579524"/>
            <a:ext cx="3289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专业教育的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惯性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18704" y="2571825"/>
            <a:ext cx="3436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学科教育的惯性</a:t>
            </a:r>
          </a:p>
        </p:txBody>
      </p:sp>
      <p:sp>
        <p:nvSpPr>
          <p:cNvPr id="11" name="矩形 10"/>
          <p:cNvSpPr/>
          <p:nvPr/>
        </p:nvSpPr>
        <p:spPr>
          <a:xfrm>
            <a:off x="1120393" y="2571825"/>
            <a:ext cx="379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课堂教学的惯性</a:t>
            </a: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048393" y="1641725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976393" y="3836966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2393" y="4716605"/>
            <a:ext cx="102818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产生这些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惯性的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根源：就是前苏联模式，或者说是中国式的苏联模式。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971732" y="5052981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51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2303" y="1182414"/>
            <a:ext cx="5896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对我国人才培养模式的百年反思：</a:t>
            </a:r>
            <a:endParaRPr kumimoji="1" lang="en-US" altLang="zh-CN" sz="2800" b="1" dirty="0" smtClean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02302" y="1921078"/>
            <a:ext cx="8681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——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民国时期：学欧美时期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（校长个人行为）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——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建国后</a:t>
            </a: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17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年：学习照搬前苏联时期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（政府行为）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——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改革开放后：重学欧美时期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（群体行为）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时至今日，我国高校的人才培养还没有走出一条属于自己的道路，更没有建立起自己的自信。</a:t>
            </a:r>
            <a:endParaRPr kumimoji="1" lang="en-US" altLang="zh-CN" sz="2800" b="1" dirty="0" smtClean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4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6392" y="1119352"/>
            <a:ext cx="103238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改革开放以来，我国高等教育进行了若干重大改革，但人才培养模式和教学还没有发生根本性变化，并且在大规模借鉴国外经验的过程中出现了众多</a:t>
            </a: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“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淮南</a:t>
            </a:r>
            <a:r>
              <a:rPr kumimoji="1" lang="zh-CN" altLang="en-US" sz="2800" b="1" dirty="0">
                <a:latin typeface="SimHei" charset="-122"/>
                <a:ea typeface="SimHei" charset="-122"/>
                <a:cs typeface="SimHei" charset="-122"/>
              </a:rPr>
              <a:t>为橘，淮北为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枳</a:t>
            </a:r>
            <a:r>
              <a:rPr kumimoji="1" lang="en-US" altLang="zh-CN" sz="2800" b="1" dirty="0" smtClean="0">
                <a:latin typeface="SimHei" charset="-122"/>
                <a:ea typeface="SimHei" charset="-122"/>
                <a:cs typeface="SimHei" charset="-122"/>
              </a:rPr>
              <a:t>”</a:t>
            </a: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的现象。我们需要反思。例如：</a:t>
            </a:r>
            <a:endParaRPr kumimoji="1" lang="en-US" altLang="zh-CN" sz="2800" b="1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               ——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关于专业教育的反思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               ——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关于</a:t>
            </a:r>
            <a:r>
              <a:rPr kumimoji="1" lang="zh-CN" altLang="en-US" sz="2800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通识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教育的反思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               ——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关于学分制的反思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               ——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关于书院制的反思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7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2303" y="1415845"/>
            <a:ext cx="5896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世界近千年高等教育模式的反思：</a:t>
            </a:r>
            <a:endParaRPr kumimoji="1" lang="en-US" altLang="zh-CN" sz="2800" b="1" dirty="0" smtClean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2303" y="2257748"/>
            <a:ext cx="7758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以英国为代表的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欧洲大陆模式</a:t>
            </a:r>
            <a:endParaRPr kumimoji="1" lang="en-US" altLang="zh-CN" sz="2800" b="1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以美国为代表的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北美模式</a:t>
            </a:r>
            <a:endParaRPr kumimoji="1" lang="en-US" altLang="zh-CN" sz="2800" b="1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SimHei" charset="-122"/>
                <a:ea typeface="SimHei" charset="-122"/>
                <a:cs typeface="SimHei" charset="-122"/>
              </a:rPr>
              <a:t>以前苏联为代表的</a:t>
            </a:r>
            <a:r>
              <a:rPr kumimoji="1" lang="zh-CN" altLang="en-US" sz="2800" b="1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计划模式</a:t>
            </a:r>
            <a:endParaRPr kumimoji="1" lang="en-US" altLang="zh-CN" sz="2800" b="1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2303" y="4392312"/>
            <a:ext cx="8890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改革开放以来，我国高等教育模式包括人才培养模式，都在自觉不自觉地向美国模式靠拢，但在骨子里还是前苏联模式在发挥作用。</a:t>
            </a:r>
            <a:endParaRPr kumimoji="1" lang="en-US" altLang="zh-CN" sz="2800" b="1" dirty="0"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6392" y="1781503"/>
            <a:ext cx="10716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latin typeface="SimHei" charset="-122"/>
                <a:ea typeface="SimHei" charset="-122"/>
                <a:cs typeface="SimHei" charset="-122"/>
              </a:rPr>
              <a:t>当一个国家成为世界经济强国、文化强国时，其高等教育模式、人才培养模式应该具有世界意义和世界影响力，对世界发展具有引领作用，其培养的人才也应具有管理和治理世界的能力。</a:t>
            </a:r>
            <a:endParaRPr kumimoji="1" lang="en-US" altLang="zh-CN" sz="3200" b="1" dirty="0" smtClean="0"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7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0588" y="5716007"/>
            <a:ext cx="7522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个说我没有医学专业可在美国医学院当教授的近百人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个说我在校博士生三年有出国经历的占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80%.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0177" y="973733"/>
            <a:ext cx="477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一个招揽了中国高二最优秀生源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个囊括了中国一半的高考状元。</a:t>
            </a:r>
          </a:p>
        </p:txBody>
      </p:sp>
      <p:sp>
        <p:nvSpPr>
          <p:cNvPr id="4" name="矩形 3"/>
          <p:cNvSpPr/>
          <p:nvPr/>
        </p:nvSpPr>
        <p:spPr>
          <a:xfrm>
            <a:off x="1400177" y="1764731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一个每年招收本科生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1750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个每年招收本科生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3500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1400177" y="2555729"/>
            <a:ext cx="2640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一个是本科学分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160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,</a:t>
            </a: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个是本科学分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120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764" y="3346727"/>
            <a:ext cx="277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一个本科总学时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3200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,</a:t>
            </a: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个本科总学时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2200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0588" y="4140728"/>
            <a:ext cx="276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周换算一学分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周换算一学分</a:t>
            </a:r>
            <a:r>
              <a:rPr lang="zh-CN" altLang="en-US" sz="20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6341697" y="973733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一个强调专业教育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个强调通识教育。</a:t>
            </a:r>
          </a:p>
        </p:txBody>
      </p:sp>
      <p:sp>
        <p:nvSpPr>
          <p:cNvPr id="9" name="矩形 8"/>
          <p:cNvSpPr/>
          <p:nvPr/>
        </p:nvSpPr>
        <p:spPr>
          <a:xfrm>
            <a:off x="6341697" y="176473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一个强调厚基础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个强调跨学科。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41697" y="2550579"/>
            <a:ext cx="2896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一个有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33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个本科专业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个有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118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个本科专业。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341697" y="3346727"/>
            <a:ext cx="4779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一个本科毕业生出国比例占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35%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个本科毕业生出国比例占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40%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341697" y="4140728"/>
            <a:ext cx="535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一个培养的毕业生在美国大学当教授的最多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个培养的毕业生在祖国当治理人才的最多。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430588" y="4930159"/>
            <a:ext cx="8391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一个说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我没有商科可毕业生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在美国商学院当教授有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余人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个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说我本科生</a:t>
            </a:r>
            <a:r>
              <a:rPr lang="zh-CN" altLang="en-US" sz="2000" b="1" dirty="0">
                <a:latin typeface="黑体" pitchFamily="49" charset="-122"/>
                <a:ea typeface="黑体" pitchFamily="49" charset="-122"/>
              </a:rPr>
              <a:t>在校四年有出国经历的占</a:t>
            </a:r>
            <a:r>
              <a:rPr lang="en-US" altLang="zh-CN" sz="2000" b="1" dirty="0">
                <a:latin typeface="黑体" pitchFamily="49" charset="-122"/>
                <a:ea typeface="黑体" pitchFamily="49" charset="-122"/>
              </a:rPr>
              <a:t>60%.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394" y="237211"/>
            <a:ext cx="4335836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</a:t>
            </a:r>
            <a:r>
              <a:rPr kumimoji="1" lang="zh-CN" altLang="en-US" sz="3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的反思</a:t>
            </a:r>
            <a:endParaRPr kumimoji="1" lang="zh-CN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19" name="直线连接符 18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11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1506" y="1686910"/>
            <a:ext cx="5234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大学的使命到底是什么？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231506" y="2774732"/>
            <a:ext cx="6432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如何进行人才培养模式的设计？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1505" y="3988676"/>
            <a:ext cx="7063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如何看待专业、学科、课程的关系？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2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28171" y="1781752"/>
            <a:ext cx="406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如何建立教学文化？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028171" y="2726066"/>
            <a:ext cx="406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如何建立质量文化？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8171" y="3659127"/>
            <a:ext cx="4061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如何建立底线标准？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4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86915" y="1778403"/>
            <a:ext cx="390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本科教育中的常识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77609" y="2731881"/>
            <a:ext cx="390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大学应该奖励什么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77610" y="3517938"/>
            <a:ext cx="390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大学的毕业率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77609" y="4901753"/>
            <a:ext cx="5192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重修、补考、清考与查重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7609" y="4172523"/>
            <a:ext cx="4663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必修与选修的常识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4196288" y="2962805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196288" y="3721099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196288" y="4389546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4196288" y="5106752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76392" y="237211"/>
            <a:ext cx="4597094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4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636238" y="2191421"/>
            <a:ext cx="2868926" cy="2473212"/>
          </a:xfrm>
          <a:prstGeom prst="hexagon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5465426" y="1525133"/>
            <a:ext cx="6155218" cy="648000"/>
            <a:chOff x="2403891" y="668249"/>
            <a:chExt cx="4653316" cy="648000"/>
          </a:xfrm>
        </p:grpSpPr>
        <p:sp>
          <p:nvSpPr>
            <p:cNvPr id="16" name="矩形 15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任意形状 16"/>
            <p:cNvSpPr/>
            <p:nvPr/>
          </p:nvSpPr>
          <p:spPr>
            <a:xfrm>
              <a:off x="2403891" y="668249"/>
              <a:ext cx="607959" cy="648000"/>
            </a:xfrm>
            <a:custGeom>
              <a:avLst/>
              <a:gdLst>
                <a:gd name="connsiteX0" fmla="*/ 50855 w 804827"/>
                <a:gd name="connsiteY0" fmla="*/ 0 h 648000"/>
                <a:gd name="connsiteX1" fmla="*/ 804827 w 804827"/>
                <a:gd name="connsiteY1" fmla="*/ 0 h 648000"/>
                <a:gd name="connsiteX2" fmla="*/ 804827 w 804827"/>
                <a:gd name="connsiteY2" fmla="*/ 648000 h 648000"/>
                <a:gd name="connsiteX3" fmla="*/ 50855 w 804827"/>
                <a:gd name="connsiteY3" fmla="*/ 648000 h 648000"/>
                <a:gd name="connsiteX4" fmla="*/ 0 w 804827"/>
                <a:gd name="connsiteY4" fmla="*/ 597145 h 648000"/>
                <a:gd name="connsiteX5" fmla="*/ 0 w 804827"/>
                <a:gd name="connsiteY5" fmla="*/ 50855 h 648000"/>
                <a:gd name="connsiteX6" fmla="*/ 50855 w 804827"/>
                <a:gd name="connsiteY6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27" h="648000">
                  <a:moveTo>
                    <a:pt x="50855" y="0"/>
                  </a:moveTo>
                  <a:lnTo>
                    <a:pt x="804827" y="0"/>
                  </a:lnTo>
                  <a:lnTo>
                    <a:pt x="804827" y="648000"/>
                  </a:lnTo>
                  <a:lnTo>
                    <a:pt x="50855" y="648000"/>
                  </a:lnTo>
                  <a:cubicBezTo>
                    <a:pt x="22769" y="648000"/>
                    <a:pt x="0" y="625231"/>
                    <a:pt x="0" y="597145"/>
                  </a:cubicBezTo>
                  <a:lnTo>
                    <a:pt x="0" y="50855"/>
                  </a:lnTo>
                  <a:cubicBezTo>
                    <a:pt x="0" y="22769"/>
                    <a:pt x="22769" y="0"/>
                    <a:pt x="50855" y="0"/>
                  </a:cubicBez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任意形状 42"/>
          <p:cNvSpPr/>
          <p:nvPr/>
        </p:nvSpPr>
        <p:spPr>
          <a:xfrm>
            <a:off x="1" y="1508433"/>
            <a:ext cx="424543" cy="3828742"/>
          </a:xfrm>
          <a:custGeom>
            <a:avLst/>
            <a:gdLst>
              <a:gd name="connsiteX0" fmla="*/ 0 w 424543"/>
              <a:gd name="connsiteY0" fmla="*/ 0 h 3828742"/>
              <a:gd name="connsiteX1" fmla="*/ 371001 w 424543"/>
              <a:gd name="connsiteY1" fmla="*/ 0 h 3828742"/>
              <a:gd name="connsiteX2" fmla="*/ 424543 w 424543"/>
              <a:gd name="connsiteY2" fmla="*/ 53542 h 3828742"/>
              <a:gd name="connsiteX3" fmla="*/ 424543 w 424543"/>
              <a:gd name="connsiteY3" fmla="*/ 3775200 h 3828742"/>
              <a:gd name="connsiteX4" fmla="*/ 371001 w 424543"/>
              <a:gd name="connsiteY4" fmla="*/ 3828742 h 3828742"/>
              <a:gd name="connsiteX5" fmla="*/ 0 w 424543"/>
              <a:gd name="connsiteY5" fmla="*/ 3828742 h 38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543" h="3828742">
                <a:moveTo>
                  <a:pt x="0" y="0"/>
                </a:moveTo>
                <a:lnTo>
                  <a:pt x="371001" y="0"/>
                </a:lnTo>
                <a:cubicBezTo>
                  <a:pt x="400571" y="0"/>
                  <a:pt x="424543" y="23972"/>
                  <a:pt x="424543" y="53542"/>
                </a:cubicBezTo>
                <a:lnTo>
                  <a:pt x="424543" y="3775200"/>
                </a:lnTo>
                <a:cubicBezTo>
                  <a:pt x="424543" y="3804770"/>
                  <a:pt x="400571" y="3828742"/>
                  <a:pt x="371001" y="3828742"/>
                </a:cubicBezTo>
                <a:lnTo>
                  <a:pt x="0" y="38287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348659" y="1508433"/>
            <a:ext cx="5197581" cy="63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66815" y="1582934"/>
            <a:ext cx="804672" cy="532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/>
              <a:t>01</a:t>
            </a:r>
            <a:endParaRPr kumimoji="1" lang="zh-CN" altLang="en-US" sz="3600" b="1" dirty="0"/>
          </a:p>
        </p:txBody>
      </p:sp>
      <p:sp>
        <p:nvSpPr>
          <p:cNvPr id="28" name="矩形 27"/>
          <p:cNvSpPr/>
          <p:nvPr/>
        </p:nvSpPr>
        <p:spPr>
          <a:xfrm>
            <a:off x="1891126" y="2583789"/>
            <a:ext cx="2359151" cy="108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6000" dirty="0" smtClean="0">
                <a:solidFill>
                  <a:schemeClr val="tx2">
                    <a:lumMod val="75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目录</a:t>
            </a:r>
            <a:endParaRPr kumimoji="1" lang="zh-CN" altLang="en-US" sz="6000" dirty="0">
              <a:solidFill>
                <a:schemeClr val="tx2">
                  <a:lumMod val="75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46013" y="3507886"/>
            <a:ext cx="1849376" cy="676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chemeClr val="tx2">
                    <a:lumMod val="75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CONTENTS</a:t>
            </a:r>
            <a:endParaRPr kumimoji="1" lang="zh-CN" altLang="en-US" sz="2800" dirty="0">
              <a:solidFill>
                <a:schemeClr val="tx2">
                  <a:lumMod val="75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5465426" y="3105000"/>
            <a:ext cx="6155218" cy="648000"/>
            <a:chOff x="2403891" y="668249"/>
            <a:chExt cx="4653316" cy="648000"/>
          </a:xfrm>
        </p:grpSpPr>
        <p:sp>
          <p:nvSpPr>
            <p:cNvPr id="31" name="矩形 30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任意形状 31"/>
            <p:cNvSpPr/>
            <p:nvPr/>
          </p:nvSpPr>
          <p:spPr>
            <a:xfrm>
              <a:off x="2403891" y="668249"/>
              <a:ext cx="607959" cy="648000"/>
            </a:xfrm>
            <a:custGeom>
              <a:avLst/>
              <a:gdLst>
                <a:gd name="connsiteX0" fmla="*/ 50855 w 804827"/>
                <a:gd name="connsiteY0" fmla="*/ 0 h 648000"/>
                <a:gd name="connsiteX1" fmla="*/ 804827 w 804827"/>
                <a:gd name="connsiteY1" fmla="*/ 0 h 648000"/>
                <a:gd name="connsiteX2" fmla="*/ 804827 w 804827"/>
                <a:gd name="connsiteY2" fmla="*/ 648000 h 648000"/>
                <a:gd name="connsiteX3" fmla="*/ 50855 w 804827"/>
                <a:gd name="connsiteY3" fmla="*/ 648000 h 648000"/>
                <a:gd name="connsiteX4" fmla="*/ 0 w 804827"/>
                <a:gd name="connsiteY4" fmla="*/ 597145 h 648000"/>
                <a:gd name="connsiteX5" fmla="*/ 0 w 804827"/>
                <a:gd name="connsiteY5" fmla="*/ 50855 h 648000"/>
                <a:gd name="connsiteX6" fmla="*/ 50855 w 804827"/>
                <a:gd name="connsiteY6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27" h="648000">
                  <a:moveTo>
                    <a:pt x="50855" y="0"/>
                  </a:moveTo>
                  <a:lnTo>
                    <a:pt x="804827" y="0"/>
                  </a:lnTo>
                  <a:lnTo>
                    <a:pt x="804827" y="648000"/>
                  </a:lnTo>
                  <a:lnTo>
                    <a:pt x="50855" y="648000"/>
                  </a:lnTo>
                  <a:cubicBezTo>
                    <a:pt x="22769" y="648000"/>
                    <a:pt x="0" y="625231"/>
                    <a:pt x="0" y="597145"/>
                  </a:cubicBezTo>
                  <a:lnTo>
                    <a:pt x="0" y="50855"/>
                  </a:lnTo>
                  <a:cubicBezTo>
                    <a:pt x="0" y="22769"/>
                    <a:pt x="22769" y="0"/>
                    <a:pt x="50855" y="0"/>
                  </a:cubicBez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任意形状 32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6348659" y="3088300"/>
            <a:ext cx="5197581" cy="63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  <a:endParaRPr kumimoji="1" lang="zh-CN" alt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66815" y="3162801"/>
            <a:ext cx="804672" cy="532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/>
              <a:t>02</a:t>
            </a:r>
            <a:endParaRPr kumimoji="1" lang="zh-CN" altLang="en-US" sz="3600" b="1" dirty="0"/>
          </a:p>
        </p:txBody>
      </p:sp>
      <p:grpSp>
        <p:nvGrpSpPr>
          <p:cNvPr id="36" name="组 35"/>
          <p:cNvGrpSpPr/>
          <p:nvPr/>
        </p:nvGrpSpPr>
        <p:grpSpPr>
          <a:xfrm>
            <a:off x="5465426" y="4664633"/>
            <a:ext cx="6155218" cy="648000"/>
            <a:chOff x="2403891" y="668249"/>
            <a:chExt cx="4653316" cy="648000"/>
          </a:xfrm>
        </p:grpSpPr>
        <p:sp>
          <p:nvSpPr>
            <p:cNvPr id="37" name="矩形 36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任意形状 37"/>
            <p:cNvSpPr/>
            <p:nvPr/>
          </p:nvSpPr>
          <p:spPr>
            <a:xfrm>
              <a:off x="2403891" y="668249"/>
              <a:ext cx="607959" cy="648000"/>
            </a:xfrm>
            <a:custGeom>
              <a:avLst/>
              <a:gdLst>
                <a:gd name="connsiteX0" fmla="*/ 50855 w 804827"/>
                <a:gd name="connsiteY0" fmla="*/ 0 h 648000"/>
                <a:gd name="connsiteX1" fmla="*/ 804827 w 804827"/>
                <a:gd name="connsiteY1" fmla="*/ 0 h 648000"/>
                <a:gd name="connsiteX2" fmla="*/ 804827 w 804827"/>
                <a:gd name="connsiteY2" fmla="*/ 648000 h 648000"/>
                <a:gd name="connsiteX3" fmla="*/ 50855 w 804827"/>
                <a:gd name="connsiteY3" fmla="*/ 648000 h 648000"/>
                <a:gd name="connsiteX4" fmla="*/ 0 w 804827"/>
                <a:gd name="connsiteY4" fmla="*/ 597145 h 648000"/>
                <a:gd name="connsiteX5" fmla="*/ 0 w 804827"/>
                <a:gd name="connsiteY5" fmla="*/ 50855 h 648000"/>
                <a:gd name="connsiteX6" fmla="*/ 50855 w 804827"/>
                <a:gd name="connsiteY6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27" h="648000">
                  <a:moveTo>
                    <a:pt x="50855" y="0"/>
                  </a:moveTo>
                  <a:lnTo>
                    <a:pt x="804827" y="0"/>
                  </a:lnTo>
                  <a:lnTo>
                    <a:pt x="804827" y="648000"/>
                  </a:lnTo>
                  <a:lnTo>
                    <a:pt x="50855" y="648000"/>
                  </a:lnTo>
                  <a:cubicBezTo>
                    <a:pt x="22769" y="648000"/>
                    <a:pt x="0" y="625231"/>
                    <a:pt x="0" y="597145"/>
                  </a:cubicBezTo>
                  <a:lnTo>
                    <a:pt x="0" y="50855"/>
                  </a:lnTo>
                  <a:cubicBezTo>
                    <a:pt x="0" y="22769"/>
                    <a:pt x="22769" y="0"/>
                    <a:pt x="50855" y="0"/>
                  </a:cubicBez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任意形状 38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6348659" y="4647933"/>
            <a:ext cx="5197581" cy="63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几点结论</a:t>
            </a:r>
            <a:endParaRPr kumimoji="1" lang="zh-CN" alt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66815" y="4722434"/>
            <a:ext cx="804672" cy="532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 smtClean="0"/>
              <a:t>03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16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1" y="199362"/>
            <a:ext cx="505417" cy="505417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76392" y="237211"/>
            <a:ext cx="5487470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对我国本科教育的反思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032819" y="2227007"/>
            <a:ext cx="8126361" cy="2846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厦门大学做法：厚基础、跨学科、</a:t>
            </a:r>
            <a:endParaRPr kumimoji="1" lang="en-US" altLang="zh-CN" sz="3600" b="1" dirty="0" smtClean="0">
              <a:latin typeface="SimHei" charset="-122"/>
              <a:ea typeface="SimHei" charset="-122"/>
              <a:cs typeface="SimHei" charset="-122"/>
            </a:endParaRPr>
          </a:p>
          <a:p>
            <a:r>
              <a:rPr kumimoji="1" lang="en-US" altLang="zh-CN" sz="3600" b="1" dirty="0" smtClean="0">
                <a:latin typeface="SimHei" charset="-122"/>
                <a:ea typeface="SimHei" charset="-122"/>
                <a:cs typeface="SimHei" charset="-122"/>
              </a:rPr>
              <a:t>              </a:t>
            </a:r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强能力、国际化</a:t>
            </a:r>
            <a:endParaRPr kumimoji="1" lang="en-US" altLang="zh-CN" sz="3600" b="1" dirty="0" smtClean="0">
              <a:latin typeface="SimHei" charset="-122"/>
              <a:ea typeface="SimHei" charset="-122"/>
              <a:cs typeface="SimHei" charset="-122"/>
            </a:endParaRPr>
          </a:p>
          <a:p>
            <a:endParaRPr kumimoji="1" lang="en-US" altLang="zh-CN" sz="3600" b="1" dirty="0" smtClean="0">
              <a:latin typeface="SimHei" charset="-122"/>
              <a:ea typeface="SimHei" charset="-122"/>
              <a:cs typeface="SimHei" charset="-122"/>
            </a:endParaRPr>
          </a:p>
          <a:p>
            <a:r>
              <a:rPr kumimoji="1" lang="zh-CN" altLang="en-US" sz="3600" b="1" dirty="0" smtClean="0">
                <a:latin typeface="SimHei" charset="-122"/>
                <a:ea typeface="SimHei" charset="-122"/>
                <a:cs typeface="SimHei" charset="-122"/>
              </a:rPr>
              <a:t>              走出经验，探求规律</a:t>
            </a:r>
            <a:endParaRPr kumimoji="1" lang="zh-CN" altLang="en-US" sz="3600" b="1" dirty="0"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8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262749" y="2816926"/>
            <a:ext cx="1627323" cy="1302180"/>
          </a:xfrm>
          <a:prstGeom prst="hexagon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5381000" y="2816926"/>
            <a:ext cx="6242732" cy="1226776"/>
            <a:chOff x="2995356" y="668249"/>
            <a:chExt cx="4061851" cy="648000"/>
          </a:xfrm>
        </p:grpSpPr>
        <p:sp>
          <p:nvSpPr>
            <p:cNvPr id="16" name="矩形 15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任意形状 42"/>
          <p:cNvSpPr/>
          <p:nvPr/>
        </p:nvSpPr>
        <p:spPr>
          <a:xfrm>
            <a:off x="0" y="2825223"/>
            <a:ext cx="424543" cy="1218479"/>
          </a:xfrm>
          <a:custGeom>
            <a:avLst/>
            <a:gdLst>
              <a:gd name="connsiteX0" fmla="*/ 0 w 424543"/>
              <a:gd name="connsiteY0" fmla="*/ 0 h 3828742"/>
              <a:gd name="connsiteX1" fmla="*/ 371001 w 424543"/>
              <a:gd name="connsiteY1" fmla="*/ 0 h 3828742"/>
              <a:gd name="connsiteX2" fmla="*/ 424543 w 424543"/>
              <a:gd name="connsiteY2" fmla="*/ 53542 h 3828742"/>
              <a:gd name="connsiteX3" fmla="*/ 424543 w 424543"/>
              <a:gd name="connsiteY3" fmla="*/ 3775200 h 3828742"/>
              <a:gd name="connsiteX4" fmla="*/ 371001 w 424543"/>
              <a:gd name="connsiteY4" fmla="*/ 3828742 h 3828742"/>
              <a:gd name="connsiteX5" fmla="*/ 0 w 424543"/>
              <a:gd name="connsiteY5" fmla="*/ 3828742 h 38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543" h="3828742">
                <a:moveTo>
                  <a:pt x="0" y="0"/>
                </a:moveTo>
                <a:lnTo>
                  <a:pt x="371001" y="0"/>
                </a:lnTo>
                <a:cubicBezTo>
                  <a:pt x="400571" y="0"/>
                  <a:pt x="424543" y="23972"/>
                  <a:pt x="424543" y="53542"/>
                </a:cubicBezTo>
                <a:lnTo>
                  <a:pt x="424543" y="3775200"/>
                </a:lnTo>
                <a:cubicBezTo>
                  <a:pt x="424543" y="3804770"/>
                  <a:pt x="400571" y="3828742"/>
                  <a:pt x="371001" y="3828742"/>
                </a:cubicBezTo>
                <a:lnTo>
                  <a:pt x="0" y="3828742"/>
                </a:lnTo>
                <a:close/>
              </a:path>
            </a:pathLst>
          </a:custGeom>
          <a:solidFill>
            <a:srgbClr val="E17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84648" y="2825223"/>
            <a:ext cx="6039084" cy="120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4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几点结论</a:t>
            </a:r>
            <a:endParaRPr kumimoji="1" lang="zh-CN" altLang="en-US" sz="40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19206" y="2871717"/>
            <a:ext cx="1314411" cy="108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 smtClean="0">
                <a:solidFill>
                  <a:schemeClr val="tx2">
                    <a:lumMod val="75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03</a:t>
            </a:r>
            <a:endParaRPr kumimoji="1" lang="zh-CN" altLang="en-US" sz="7200" dirty="0">
              <a:solidFill>
                <a:schemeClr val="tx2">
                  <a:lumMod val="75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6393" y="237211"/>
            <a:ext cx="2216258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几点结论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30" y="218590"/>
            <a:ext cx="553384" cy="553384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398126" y="1875058"/>
            <a:ext cx="5395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大学的本质功能是人才培养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8126" y="2900856"/>
            <a:ext cx="640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质量保障的核心是回归课堂教学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98126" y="3783724"/>
            <a:ext cx="5988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用教育技术倒逼教学中的惯性</a:t>
            </a:r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3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走出与超越前苏联模式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9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76393" y="237211"/>
            <a:ext cx="2507786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几点结论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30" y="218590"/>
            <a:ext cx="553384" cy="553384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79653" y="1844089"/>
            <a:ext cx="1042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中国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特色不应让位于世界标准！</a:t>
            </a:r>
            <a:endParaRPr lang="zh-CN" altLang="en-US" sz="4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53632" y="2898821"/>
            <a:ext cx="6338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kumimoji="1"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圣玛丽</a:t>
            </a:r>
            <a:r>
              <a:rPr kumimoji="1"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大学</a:t>
            </a:r>
            <a:r>
              <a:rPr kumimoji="1"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原校长 </a:t>
            </a:r>
            <a:r>
              <a:rPr kumimoji="1" lang="en-US" altLang="zh-CN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Colin</a:t>
            </a:r>
            <a:r>
              <a:rPr kumimoji="1"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Dodds</a:t>
            </a:r>
            <a:endParaRPr kumimoji="1"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0221" y="3952982"/>
            <a:ext cx="9191557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我们要想探索出具有中国特色和世界影响力的人才培养模式，就需要付出智慧突破前苏联模式。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2" t="7626" r="8228" b="8085"/>
          <a:stretch/>
        </p:blipFill>
        <p:spPr>
          <a:xfrm>
            <a:off x="4671526" y="0"/>
            <a:ext cx="7520474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8276" y="2497976"/>
            <a:ext cx="3410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500" b="1" dirty="0" smtClean="0">
                <a:solidFill>
                  <a:srgbClr val="FF7E79"/>
                </a:solidFill>
                <a:latin typeface="黑体" pitchFamily="49" charset="-122"/>
                <a:ea typeface="黑体" pitchFamily="49" charset="-122"/>
              </a:rPr>
              <a:t>谢谢</a:t>
            </a:r>
            <a:endParaRPr kumimoji="1" lang="zh-CN" altLang="en-US" sz="11500" b="1" dirty="0">
              <a:solidFill>
                <a:srgbClr val="FF7E7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1999" y="0"/>
            <a:ext cx="180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61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262749" y="2816926"/>
            <a:ext cx="1627323" cy="1302180"/>
          </a:xfrm>
          <a:prstGeom prst="hexagon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5381000" y="2816926"/>
            <a:ext cx="6242732" cy="1226776"/>
            <a:chOff x="2995356" y="668249"/>
            <a:chExt cx="4061851" cy="648000"/>
          </a:xfrm>
        </p:grpSpPr>
        <p:sp>
          <p:nvSpPr>
            <p:cNvPr id="16" name="矩形 15"/>
            <p:cNvSpPr/>
            <p:nvPr/>
          </p:nvSpPr>
          <p:spPr>
            <a:xfrm>
              <a:off x="2995356" y="668249"/>
              <a:ext cx="4027288" cy="64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7022644" y="668249"/>
              <a:ext cx="34563" cy="648000"/>
            </a:xfrm>
            <a:custGeom>
              <a:avLst/>
              <a:gdLst>
                <a:gd name="connsiteX0" fmla="*/ 0 w 130628"/>
                <a:gd name="connsiteY0" fmla="*/ 0 h 648000"/>
                <a:gd name="connsiteX1" fmla="*/ 130628 w 130628"/>
                <a:gd name="connsiteY1" fmla="*/ 0 h 648000"/>
                <a:gd name="connsiteX2" fmla="*/ 130628 w 130628"/>
                <a:gd name="connsiteY2" fmla="*/ 648000 h 648000"/>
                <a:gd name="connsiteX3" fmla="*/ 0 w 130628"/>
                <a:gd name="connsiteY3" fmla="*/ 64800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28" h="648000">
                  <a:moveTo>
                    <a:pt x="0" y="0"/>
                  </a:moveTo>
                  <a:lnTo>
                    <a:pt x="130628" y="0"/>
                  </a:lnTo>
                  <a:lnTo>
                    <a:pt x="130628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E17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任意形状 42"/>
          <p:cNvSpPr/>
          <p:nvPr/>
        </p:nvSpPr>
        <p:spPr>
          <a:xfrm>
            <a:off x="0" y="2825223"/>
            <a:ext cx="424543" cy="1218479"/>
          </a:xfrm>
          <a:custGeom>
            <a:avLst/>
            <a:gdLst>
              <a:gd name="connsiteX0" fmla="*/ 0 w 424543"/>
              <a:gd name="connsiteY0" fmla="*/ 0 h 3828742"/>
              <a:gd name="connsiteX1" fmla="*/ 371001 w 424543"/>
              <a:gd name="connsiteY1" fmla="*/ 0 h 3828742"/>
              <a:gd name="connsiteX2" fmla="*/ 424543 w 424543"/>
              <a:gd name="connsiteY2" fmla="*/ 53542 h 3828742"/>
              <a:gd name="connsiteX3" fmla="*/ 424543 w 424543"/>
              <a:gd name="connsiteY3" fmla="*/ 3775200 h 3828742"/>
              <a:gd name="connsiteX4" fmla="*/ 371001 w 424543"/>
              <a:gd name="connsiteY4" fmla="*/ 3828742 h 3828742"/>
              <a:gd name="connsiteX5" fmla="*/ 0 w 424543"/>
              <a:gd name="connsiteY5" fmla="*/ 3828742 h 38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543" h="3828742">
                <a:moveTo>
                  <a:pt x="0" y="0"/>
                </a:moveTo>
                <a:lnTo>
                  <a:pt x="371001" y="0"/>
                </a:lnTo>
                <a:cubicBezTo>
                  <a:pt x="400571" y="0"/>
                  <a:pt x="424543" y="23972"/>
                  <a:pt x="424543" y="53542"/>
                </a:cubicBezTo>
                <a:lnTo>
                  <a:pt x="424543" y="3775200"/>
                </a:lnTo>
                <a:cubicBezTo>
                  <a:pt x="424543" y="3804770"/>
                  <a:pt x="400571" y="3828742"/>
                  <a:pt x="371001" y="3828742"/>
                </a:cubicBezTo>
                <a:lnTo>
                  <a:pt x="0" y="3828742"/>
                </a:lnTo>
                <a:close/>
              </a:path>
            </a:pathLst>
          </a:custGeom>
          <a:solidFill>
            <a:srgbClr val="E17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84648" y="2825223"/>
            <a:ext cx="6039084" cy="120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19206" y="2871717"/>
            <a:ext cx="1314411" cy="108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 smtClean="0">
                <a:solidFill>
                  <a:schemeClr val="tx2">
                    <a:lumMod val="75000"/>
                  </a:schemeClr>
                </a:solidFill>
                <a:latin typeface="SimHei" charset="-122"/>
                <a:ea typeface="SimHei" charset="-122"/>
                <a:cs typeface="SimHei" charset="-122"/>
              </a:rPr>
              <a:t>01</a:t>
            </a:r>
            <a:endParaRPr kumimoji="1" lang="zh-CN" altLang="en-US" sz="7200" dirty="0">
              <a:solidFill>
                <a:schemeClr val="tx2">
                  <a:lumMod val="75000"/>
                </a:schemeClr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1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84837" y="758865"/>
            <a:ext cx="342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国外专家名录</a:t>
            </a:r>
            <a:endParaRPr kumimoji="1"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线连接符 3"/>
          <p:cNvCxnSpPr/>
          <p:nvPr/>
        </p:nvCxnSpPr>
        <p:spPr>
          <a:xfrm>
            <a:off x="3658242" y="1112808"/>
            <a:ext cx="726595" cy="0"/>
          </a:xfrm>
          <a:prstGeom prst="line">
            <a:avLst/>
          </a:prstGeom>
          <a:ln w="25400">
            <a:solidFill>
              <a:srgbClr val="E8736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/>
          <p:cNvCxnSpPr/>
          <p:nvPr/>
        </p:nvCxnSpPr>
        <p:spPr>
          <a:xfrm>
            <a:off x="7807162" y="1112808"/>
            <a:ext cx="727200" cy="0"/>
          </a:xfrm>
          <a:prstGeom prst="line">
            <a:avLst/>
          </a:prstGeom>
          <a:ln w="25400">
            <a:solidFill>
              <a:srgbClr val="E8736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26421" y="1933202"/>
            <a:ext cx="5130326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Eric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D. Isaacs: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芝加哥大学副校长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6421" y="2797410"/>
            <a:ext cx="478727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Chris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Brink: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纽卡斯尔大学校长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6420" y="5330236"/>
            <a:ext cx="1115673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Ruth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Hayhoe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多伦多大学教育</a:t>
            </a:r>
            <a:r>
              <a:rPr kumimoji="1"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学院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教授，香港教育大学名誉校长和原校长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21" y="3661618"/>
            <a:ext cx="5050319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Colin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Dodds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圣玛丽大学原校长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6421" y="4525826"/>
            <a:ext cx="695108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严文藩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马萨诸塞大学波士顿分校教育系主任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69120" y="3661618"/>
            <a:ext cx="602288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Cindy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Fan: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加州大学洛杉矶分校副校长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69120" y="2797410"/>
            <a:ext cx="5714034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金子元久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日本高等教育学会原会长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9120" y="1930971"/>
            <a:ext cx="4933911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大冢丰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 日本比较教育学会原会长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90123" y="4525826"/>
            <a:ext cx="434499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程介明</a:t>
            </a:r>
            <a:r>
              <a:rPr kumimoji="1"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kumimoji="1"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itchFamily="49" charset="-122"/>
                <a:ea typeface="黑体" pitchFamily="49" charset="-122"/>
              </a:rPr>
              <a:t>香港大学前副校长</a:t>
            </a:r>
            <a:endParaRPr kumimoji="1"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98902" y="237211"/>
            <a:ext cx="6274407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6359" y="1671145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我国六所大学人才培养目标与理念</a:t>
            </a:r>
            <a:endParaRPr kumimoji="1" lang="en-US" altLang="zh-CN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52197" y="334896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培养创新型人才</a:t>
            </a:r>
            <a:endParaRPr kumimoji="1"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52197" y="405433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以学生为中心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4108197" y="3555104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4108197" y="4273057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52197" y="4793925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通识教育与专业教育相结合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4108197" y="5012645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52197" y="266091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培养引领未来的人才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4108197" y="2879634"/>
            <a:ext cx="144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98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98331" y="1702676"/>
            <a:ext cx="9995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外国专家普遍认为：中国大学的硬件已经是世界一流，远远超出了他们的想象，乃至震撼。但在人才培养尤其是本科教育上还有很大差距。例如我国强调人才培养的是厚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基础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宽口径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、跨学科、国际化等，但在评估过程中无法看到明显的进步。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98902" y="237211"/>
            <a:ext cx="5754145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1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8903" y="237211"/>
            <a:ext cx="6763138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6800" y="2475186"/>
            <a:ext cx="1005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部分评估专家说：中国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现在是世界第二大经济体，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二三十年之后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将会成为世界第一大经济体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，中国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研究型大学培养的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人才在二三十年之后，是否能够具有世界眼光、具有管理和治理世界的能力？ </a:t>
            </a:r>
            <a:endParaRPr lang="zh-CN" altLang="en-US" sz="3200" b="1" dirty="0">
              <a:effectLst/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66800" y="1576553"/>
            <a:ext cx="757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一个尖锐的命题：中国人才的竞争力</a:t>
            </a:r>
            <a:endParaRPr kumimoji="1" lang="en-US" altLang="zh-CN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2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294" y="1873781"/>
            <a:ext cx="11053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世卫组织助理总干事说：“目前世界卫生组织在全球有雇员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7000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余人，总部有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1000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余人，但中国雇员只有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40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余人，在总部的雇员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20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余人。目前中国政府每年交会费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2500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万美元，排在第七位，待第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70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届世卫大会之后，中国的会费将翻番，达到</a:t>
            </a:r>
            <a:r>
              <a:rPr kumimoji="1" lang="en-US" altLang="zh-CN" sz="2800" b="1" dirty="0" smtClean="0">
                <a:latin typeface="黑体" pitchFamily="49" charset="-122"/>
                <a:ea typeface="黑体" pitchFamily="49" charset="-122"/>
              </a:rPr>
              <a:t>5000</a:t>
            </a:r>
            <a:r>
              <a:rPr kumimoji="1" lang="zh-CN" altLang="en-US" sz="2800" b="1" dirty="0" smtClean="0">
                <a:latin typeface="黑体" pitchFamily="49" charset="-122"/>
                <a:ea typeface="黑体" pitchFamily="49" charset="-122"/>
              </a:rPr>
              <a:t>万美元，届时将是世卫的第三大赞助费，但国人在世卫的雇员实在太少，是典型的‘代表性缺失国家’，与中国的大国地位实在不匹配。”</a:t>
            </a:r>
            <a:endParaRPr kumimoji="1" lang="en-US" altLang="zh-CN" sz="28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633" y="1135117"/>
            <a:ext cx="8468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中国在国际组织的</a:t>
            </a:r>
            <a:r>
              <a:rPr kumimoji="1"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“代表性缺失”</a:t>
            </a:r>
            <a:endParaRPr kumimoji="1" lang="en-US" altLang="zh-CN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02" y="237211"/>
            <a:ext cx="505417" cy="5054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8903" y="237211"/>
            <a:ext cx="6369000" cy="53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国际视野中的中国本科教育</a:t>
            </a:r>
            <a:endParaRPr kumimoji="1"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线连接符 6"/>
          <p:cNvCxnSpPr/>
          <p:nvPr/>
        </p:nvCxnSpPr>
        <p:spPr>
          <a:xfrm>
            <a:off x="879653" y="237211"/>
            <a:ext cx="0" cy="505417"/>
          </a:xfrm>
          <a:prstGeom prst="line">
            <a:avLst/>
          </a:prstGeom>
          <a:ln w="25400">
            <a:solidFill>
              <a:srgbClr val="E17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77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16352</TotalTime>
  <Words>2091</Words>
  <Application>Microsoft Macintosh PowerPoint</Application>
  <PresentationFormat>自定义</PresentationFormat>
  <Paragraphs>334</Paragraphs>
  <Slides>34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Wu Daguang</cp:lastModifiedBy>
  <cp:revision>112</cp:revision>
  <dcterms:created xsi:type="dcterms:W3CDTF">2017-05-26T08:27:30Z</dcterms:created>
  <dcterms:modified xsi:type="dcterms:W3CDTF">2017-07-22T00:56:28Z</dcterms:modified>
</cp:coreProperties>
</file>