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414" r:id="rId2"/>
    <p:sldId id="415" r:id="rId3"/>
    <p:sldId id="488" r:id="rId4"/>
    <p:sldId id="489" r:id="rId5"/>
    <p:sldId id="523" r:id="rId6"/>
    <p:sldId id="494" r:id="rId7"/>
    <p:sldId id="490" r:id="rId8"/>
    <p:sldId id="495" r:id="rId9"/>
    <p:sldId id="496" r:id="rId10"/>
    <p:sldId id="491" r:id="rId11"/>
    <p:sldId id="514" r:id="rId12"/>
    <p:sldId id="497" r:id="rId13"/>
    <p:sldId id="498" r:id="rId14"/>
    <p:sldId id="499" r:id="rId15"/>
    <p:sldId id="500" r:id="rId16"/>
    <p:sldId id="501" r:id="rId17"/>
    <p:sldId id="502" r:id="rId18"/>
    <p:sldId id="522" r:id="rId19"/>
    <p:sldId id="505" r:id="rId20"/>
    <p:sldId id="504" r:id="rId21"/>
    <p:sldId id="506" r:id="rId22"/>
    <p:sldId id="507" r:id="rId23"/>
    <p:sldId id="508" r:id="rId24"/>
    <p:sldId id="509" r:id="rId25"/>
    <p:sldId id="515" r:id="rId26"/>
    <p:sldId id="518" r:id="rId27"/>
    <p:sldId id="520" r:id="rId28"/>
    <p:sldId id="519" r:id="rId29"/>
    <p:sldId id="474" r:id="rId30"/>
    <p:sldId id="493" r:id="rId31"/>
    <p:sldId id="521" r:id="rId32"/>
    <p:sldId id="454" r:id="rId3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32FE"/>
    <a:srgbClr val="000099"/>
    <a:srgbClr val="F1CB00"/>
    <a:srgbClr val="3399FF"/>
    <a:srgbClr val="FF6600"/>
    <a:srgbClr val="66FFCC"/>
    <a:srgbClr val="FF0000"/>
    <a:srgbClr val="1298C8"/>
    <a:srgbClr val="96DEF4"/>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17" autoAdjust="0"/>
  </p:normalViewPr>
  <p:slideViewPr>
    <p:cSldViewPr snapToGrid="0">
      <p:cViewPr varScale="1">
        <p:scale>
          <a:sx n="104" d="100"/>
          <a:sy n="104" d="100"/>
        </p:scale>
        <p:origin x="1218"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defRPr>
            </a:lvl1pPr>
          </a:lstStyle>
          <a:p>
            <a:pPr>
              <a:defRPr/>
            </a:pPr>
            <a:r>
              <a:rPr lang="en-US" altLang="zh-CN"/>
              <a:t>北京交通大学教务处</a:t>
            </a:r>
          </a:p>
        </p:txBody>
      </p:sp>
      <p:sp>
        <p:nvSpPr>
          <p:cNvPr id="757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endParaRPr lang="en-US" altLang="zh-CN"/>
          </a:p>
        </p:txBody>
      </p:sp>
      <p:sp>
        <p:nvSpPr>
          <p:cNvPr id="757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defRPr>
            </a:lvl1pPr>
          </a:lstStyle>
          <a:p>
            <a:pPr>
              <a:defRPr/>
            </a:pPr>
            <a:endParaRPr lang="en-US" altLang="zh-CN"/>
          </a:p>
        </p:txBody>
      </p:sp>
      <p:sp>
        <p:nvSpPr>
          <p:cNvPr id="757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宋体" pitchFamily="2" charset="-122"/>
              </a:defRPr>
            </a:lvl1pPr>
          </a:lstStyle>
          <a:p>
            <a:pPr>
              <a:defRPr/>
            </a:pPr>
            <a:fld id="{38BCEFB3-1D4A-47B8-A381-9DEF01ADD05E}" type="slidenum">
              <a:rPr lang="en-US" altLang="zh-CN"/>
              <a:pPr>
                <a:defRPr/>
              </a:pPr>
              <a:t>‹#›</a:t>
            </a:fld>
            <a:endParaRPr lang="en-US" altLang="zh-CN"/>
          </a:p>
        </p:txBody>
      </p:sp>
    </p:spTree>
    <p:extLst>
      <p:ext uri="{BB962C8B-B14F-4D97-AF65-F5344CB8AC3E}">
        <p14:creationId xmlns:p14="http://schemas.microsoft.com/office/powerpoint/2010/main" val="1666838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defRPr>
            </a:lvl1pPr>
          </a:lstStyle>
          <a:p>
            <a:pPr>
              <a:defRPr/>
            </a:pPr>
            <a:r>
              <a:rPr lang="en-US" altLang="zh-CN"/>
              <a:t>北京交通大学教务处</a:t>
            </a:r>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endParaRPr lang="en-US" altLang="zh-CN"/>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defRPr>
            </a:lvl1pPr>
          </a:lstStyle>
          <a:p>
            <a:pPr>
              <a:defRPr/>
            </a:pPr>
            <a:endParaRPr lang="en-US" altLang="zh-CN"/>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宋体" pitchFamily="2" charset="-122"/>
              </a:defRPr>
            </a:lvl1pPr>
          </a:lstStyle>
          <a:p>
            <a:pPr>
              <a:defRPr/>
            </a:pPr>
            <a:fld id="{DDA0FF51-D09F-47F9-A8EA-1328CEE89089}" type="slidenum">
              <a:rPr lang="en-US" altLang="zh-CN"/>
              <a:pPr>
                <a:defRPr/>
              </a:pPr>
              <a:t>‹#›</a:t>
            </a:fld>
            <a:endParaRPr lang="en-US" altLang="zh-CN"/>
          </a:p>
        </p:txBody>
      </p:sp>
    </p:spTree>
    <p:extLst>
      <p:ext uri="{BB962C8B-B14F-4D97-AF65-F5344CB8AC3E}">
        <p14:creationId xmlns:p14="http://schemas.microsoft.com/office/powerpoint/2010/main" val="392864154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a:defRPr/>
            </a:pPr>
            <a:r>
              <a:rPr lang="en-US" altLang="zh-CN" smtClean="0"/>
              <a:t>北京交通大学教务处</a:t>
            </a:r>
            <a:endParaRPr lang="en-US" altLang="zh-CN"/>
          </a:p>
        </p:txBody>
      </p:sp>
      <p:sp>
        <p:nvSpPr>
          <p:cNvPr id="5" name="灯片编号占位符 4"/>
          <p:cNvSpPr>
            <a:spLocks noGrp="1"/>
          </p:cNvSpPr>
          <p:nvPr>
            <p:ph type="sldNum" sz="quarter" idx="11"/>
          </p:nvPr>
        </p:nvSpPr>
        <p:spPr/>
        <p:txBody>
          <a:bodyPr/>
          <a:lstStyle/>
          <a:p>
            <a:pPr>
              <a:defRPr/>
            </a:pPr>
            <a:fld id="{DDA0FF51-D09F-47F9-A8EA-1328CEE89089}" type="slidenum">
              <a:rPr lang="en-US" altLang="zh-CN" smtClean="0"/>
              <a:pPr>
                <a:defRPr/>
              </a:pPr>
              <a:t>3</a:t>
            </a:fld>
            <a:endParaRPr lang="en-US" altLang="zh-CN"/>
          </a:p>
        </p:txBody>
      </p:sp>
    </p:spTree>
    <p:extLst>
      <p:ext uri="{BB962C8B-B14F-4D97-AF65-F5344CB8AC3E}">
        <p14:creationId xmlns:p14="http://schemas.microsoft.com/office/powerpoint/2010/main" val="349308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1CEBAE-785B-4874-885B-96368EE5CB6C}" type="slidenum">
              <a:rPr lang="zh-CN" altLang="en-US" smtClean="0"/>
              <a:pPr/>
              <a:t>28</a:t>
            </a:fld>
            <a:endParaRPr lang="zh-CN" altLang="en-US"/>
          </a:p>
        </p:txBody>
      </p:sp>
    </p:spTree>
    <p:extLst>
      <p:ext uri="{BB962C8B-B14F-4D97-AF65-F5344CB8AC3E}">
        <p14:creationId xmlns:p14="http://schemas.microsoft.com/office/powerpoint/2010/main" val="1319516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a:defRPr/>
            </a:pPr>
            <a:r>
              <a:rPr lang="en-US" altLang="zh-CN" smtClean="0"/>
              <a:t>北京交通大学教务处</a:t>
            </a:r>
            <a:endParaRPr lang="en-US" altLang="zh-CN"/>
          </a:p>
        </p:txBody>
      </p:sp>
      <p:sp>
        <p:nvSpPr>
          <p:cNvPr id="5" name="灯片编号占位符 4"/>
          <p:cNvSpPr>
            <a:spLocks noGrp="1"/>
          </p:cNvSpPr>
          <p:nvPr>
            <p:ph type="sldNum" sz="quarter" idx="11"/>
          </p:nvPr>
        </p:nvSpPr>
        <p:spPr/>
        <p:txBody>
          <a:bodyPr/>
          <a:lstStyle/>
          <a:p>
            <a:pPr>
              <a:defRPr/>
            </a:pPr>
            <a:fld id="{DDA0FF51-D09F-47F9-A8EA-1328CEE89089}" type="slidenum">
              <a:rPr lang="en-US" altLang="zh-CN" smtClean="0"/>
              <a:pPr>
                <a:defRPr/>
              </a:pPr>
              <a:t>30</a:t>
            </a:fld>
            <a:endParaRPr lang="en-US" altLang="zh-CN"/>
          </a:p>
        </p:txBody>
      </p:sp>
    </p:spTree>
    <p:extLst>
      <p:ext uri="{BB962C8B-B14F-4D97-AF65-F5344CB8AC3E}">
        <p14:creationId xmlns:p14="http://schemas.microsoft.com/office/powerpoint/2010/main" val="2356724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1CEBAE-785B-4874-885B-96368EE5CB6C}" type="slidenum">
              <a:rPr lang="zh-CN" altLang="en-US" smtClean="0"/>
              <a:pPr/>
              <a:t>10</a:t>
            </a:fld>
            <a:endParaRPr lang="zh-CN" altLang="en-US"/>
          </a:p>
        </p:txBody>
      </p:sp>
    </p:spTree>
    <p:extLst>
      <p:ext uri="{BB962C8B-B14F-4D97-AF65-F5344CB8AC3E}">
        <p14:creationId xmlns:p14="http://schemas.microsoft.com/office/powerpoint/2010/main" val="121881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31CEBAE-785B-4874-885B-96368EE5CB6C}" type="slidenum">
              <a:rPr lang="zh-CN" altLang="en-US" smtClean="0"/>
              <a:pPr/>
              <a:t>11</a:t>
            </a:fld>
            <a:endParaRPr lang="zh-CN" altLang="en-US"/>
          </a:p>
        </p:txBody>
      </p:sp>
    </p:spTree>
    <p:extLst>
      <p:ext uri="{BB962C8B-B14F-4D97-AF65-F5344CB8AC3E}">
        <p14:creationId xmlns:p14="http://schemas.microsoft.com/office/powerpoint/2010/main" val="93723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a:defRPr/>
            </a:pPr>
            <a:r>
              <a:rPr lang="en-US" altLang="zh-CN" smtClean="0"/>
              <a:t>北京交通大学教务处</a:t>
            </a:r>
            <a:endParaRPr lang="en-US" altLang="zh-CN"/>
          </a:p>
        </p:txBody>
      </p:sp>
      <p:sp>
        <p:nvSpPr>
          <p:cNvPr id="5" name="灯片编号占位符 4"/>
          <p:cNvSpPr>
            <a:spLocks noGrp="1"/>
          </p:cNvSpPr>
          <p:nvPr>
            <p:ph type="sldNum" sz="quarter" idx="11"/>
          </p:nvPr>
        </p:nvSpPr>
        <p:spPr/>
        <p:txBody>
          <a:bodyPr/>
          <a:lstStyle/>
          <a:p>
            <a:pPr>
              <a:defRPr/>
            </a:pPr>
            <a:fld id="{DDA0FF51-D09F-47F9-A8EA-1328CEE89089}" type="slidenum">
              <a:rPr lang="en-US" altLang="zh-CN" smtClean="0"/>
              <a:pPr>
                <a:defRPr/>
              </a:pPr>
              <a:t>13</a:t>
            </a:fld>
            <a:endParaRPr lang="en-US" altLang="zh-CN"/>
          </a:p>
        </p:txBody>
      </p:sp>
    </p:spTree>
    <p:extLst>
      <p:ext uri="{BB962C8B-B14F-4D97-AF65-F5344CB8AC3E}">
        <p14:creationId xmlns:p14="http://schemas.microsoft.com/office/powerpoint/2010/main" val="238539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1CEBAE-785B-4874-885B-96368EE5CB6C}" type="slidenum">
              <a:rPr lang="zh-CN" altLang="en-US" smtClean="0"/>
              <a:pPr/>
              <a:t>14</a:t>
            </a:fld>
            <a:endParaRPr lang="zh-CN" altLang="en-US"/>
          </a:p>
        </p:txBody>
      </p:sp>
    </p:spTree>
    <p:extLst>
      <p:ext uri="{BB962C8B-B14F-4D97-AF65-F5344CB8AC3E}">
        <p14:creationId xmlns:p14="http://schemas.microsoft.com/office/powerpoint/2010/main" val="125435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1CEBAE-785B-4874-885B-96368EE5CB6C}" type="slidenum">
              <a:rPr lang="zh-CN" altLang="en-US" smtClean="0"/>
              <a:pPr/>
              <a:t>15</a:t>
            </a:fld>
            <a:endParaRPr lang="zh-CN" altLang="en-US"/>
          </a:p>
        </p:txBody>
      </p:sp>
    </p:spTree>
    <p:extLst>
      <p:ext uri="{BB962C8B-B14F-4D97-AF65-F5344CB8AC3E}">
        <p14:creationId xmlns:p14="http://schemas.microsoft.com/office/powerpoint/2010/main" val="154681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页眉占位符 3"/>
          <p:cNvSpPr>
            <a:spLocks noGrp="1"/>
          </p:cNvSpPr>
          <p:nvPr>
            <p:ph type="hdr" sz="quarter" idx="10"/>
          </p:nvPr>
        </p:nvSpPr>
        <p:spPr/>
        <p:txBody>
          <a:bodyPr/>
          <a:lstStyle/>
          <a:p>
            <a:pPr>
              <a:defRPr/>
            </a:pPr>
            <a:r>
              <a:rPr lang="en-US" altLang="zh-CN" smtClean="0"/>
              <a:t>北京交通大学教务处</a:t>
            </a:r>
            <a:endParaRPr lang="en-US" altLang="zh-CN"/>
          </a:p>
        </p:txBody>
      </p:sp>
      <p:sp>
        <p:nvSpPr>
          <p:cNvPr id="5" name="灯片编号占位符 4"/>
          <p:cNvSpPr>
            <a:spLocks noGrp="1"/>
          </p:cNvSpPr>
          <p:nvPr>
            <p:ph type="sldNum" sz="quarter" idx="11"/>
          </p:nvPr>
        </p:nvSpPr>
        <p:spPr/>
        <p:txBody>
          <a:bodyPr/>
          <a:lstStyle/>
          <a:p>
            <a:pPr>
              <a:defRPr/>
            </a:pPr>
            <a:fld id="{DDA0FF51-D09F-47F9-A8EA-1328CEE89089}" type="slidenum">
              <a:rPr lang="en-US" altLang="zh-CN" smtClean="0"/>
              <a:pPr>
                <a:defRPr/>
              </a:pPr>
              <a:t>18</a:t>
            </a:fld>
            <a:endParaRPr lang="en-US" altLang="zh-CN"/>
          </a:p>
        </p:txBody>
      </p:sp>
    </p:spTree>
    <p:extLst>
      <p:ext uri="{BB962C8B-B14F-4D97-AF65-F5344CB8AC3E}">
        <p14:creationId xmlns:p14="http://schemas.microsoft.com/office/powerpoint/2010/main" val="6406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xfrm>
            <a:off x="1352550" y="630238"/>
            <a:ext cx="4210050" cy="3157537"/>
          </a:xfrm>
          <a:ln/>
        </p:spPr>
      </p:sp>
      <p:sp>
        <p:nvSpPr>
          <p:cNvPr id="45059" name="备注占位符 2"/>
          <p:cNvSpPr>
            <a:spLocks noGrp="1"/>
          </p:cNvSpPr>
          <p:nvPr>
            <p:ph type="body" idx="1"/>
          </p:nvPr>
        </p:nvSpPr>
        <p:spPr>
          <a:xfrm>
            <a:off x="690285" y="3998856"/>
            <a:ext cx="5535088" cy="37897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r>
              <a:rPr lang="zh-CN" altLang="en-US" dirty="0" smtClean="0"/>
              <a:t>此外，学校还积极开展国际合作培养与培训。与加拿大、澳大利亚、法国等国高校开展合作办学，并与</a:t>
            </a:r>
            <a:r>
              <a:rPr lang="en-US" altLang="zh-CN" dirty="0" smtClean="0"/>
              <a:t>50</a:t>
            </a:r>
            <a:r>
              <a:rPr lang="zh-CN" altLang="en-US" dirty="0" smtClean="0"/>
              <a:t>多所国外知名大学开展学生联合培养、学生交换学习和短期互访等，同时，创始或加入</a:t>
            </a:r>
            <a:r>
              <a:rPr lang="zh-CN" altLang="en-US" dirty="0" smtClean="0">
                <a:solidFill>
                  <a:schemeClr val="tx2"/>
                </a:solidFill>
                <a:latin typeface="黑体" panose="02010609060101010101" pitchFamily="49" charset="-122"/>
                <a:ea typeface="黑体" panose="02010609060101010101" pitchFamily="49" charset="-122"/>
                <a:sym typeface="Times New Roman" panose="02020603050405020304" pitchFamily="18" charset="0"/>
              </a:rPr>
              <a:t>中欧商校联盟、</a:t>
            </a:r>
            <a:r>
              <a:rPr lang="zh-CN" altLang="en-US" dirty="0" smtClean="0"/>
              <a:t>中欧工程教育联盟等国际教育组织。</a:t>
            </a:r>
          </a:p>
          <a:p>
            <a:pPr marL="0" lvl="1" eaLnBrk="1" hangingPunct="1">
              <a:spcBef>
                <a:spcPct val="0"/>
              </a:spcBef>
            </a:pPr>
            <a:endParaRPr lang="en-US" altLang="zh-CN" dirty="0" smtClean="0"/>
          </a:p>
          <a:p>
            <a:pPr marL="0" lvl="1" eaLnBrk="1" hangingPunct="1">
              <a:spcBef>
                <a:spcPct val="0"/>
              </a:spcBef>
            </a:pPr>
            <a:endParaRPr lang="zh-CN" altLang="en-US" dirty="0" smtClean="0"/>
          </a:p>
          <a:p>
            <a:pPr marL="0" lvl="1" eaLnBrk="1" hangingPunct="1">
              <a:spcBef>
                <a:spcPct val="0"/>
              </a:spcBef>
            </a:pPr>
            <a:endParaRPr lang="zh-CN" altLang="en-US" dirty="0" smtClean="0"/>
          </a:p>
        </p:txBody>
      </p:sp>
      <p:sp>
        <p:nvSpPr>
          <p:cNvPr id="45060" name="灯片编号占位符 3"/>
          <p:cNvSpPr txBox="1">
            <a:spLocks noGrp="1" noChangeArrowheads="1"/>
          </p:cNvSpPr>
          <p:nvPr/>
        </p:nvSpPr>
        <p:spPr bwMode="auto">
          <a:xfrm>
            <a:off x="3919086" y="7999173"/>
            <a:ext cx="2998173" cy="42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FF025C6-C5FA-4475-8318-486429677D47}" type="slidenum">
              <a:rPr lang="zh-CN" altLang="en-US" sz="1200">
                <a:latin typeface="Calibri" panose="020F0502020204030204" pitchFamily="34" charset="0"/>
              </a:rPr>
              <a:pPr algn="r" eaLnBrk="1" hangingPunct="1"/>
              <a:t>19</a:t>
            </a:fld>
            <a:endParaRPr lang="en-US" altLang="zh-CN" sz="1200">
              <a:latin typeface="Calibri" panose="020F0502020204030204" pitchFamily="34" charset="0"/>
            </a:endParaRPr>
          </a:p>
        </p:txBody>
      </p:sp>
    </p:spTree>
    <p:extLst>
      <p:ext uri="{BB962C8B-B14F-4D97-AF65-F5344CB8AC3E}">
        <p14:creationId xmlns:p14="http://schemas.microsoft.com/office/powerpoint/2010/main" val="703881716"/>
      </p:ext>
    </p:extLst>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xfrm>
            <a:off x="1352550" y="630238"/>
            <a:ext cx="4210050" cy="3157537"/>
          </a:xfrm>
          <a:ln/>
        </p:spPr>
      </p:sp>
      <p:sp>
        <p:nvSpPr>
          <p:cNvPr id="45059" name="备注占位符 2"/>
          <p:cNvSpPr>
            <a:spLocks noGrp="1"/>
          </p:cNvSpPr>
          <p:nvPr>
            <p:ph type="body" idx="1"/>
          </p:nvPr>
        </p:nvSpPr>
        <p:spPr>
          <a:xfrm>
            <a:off x="690285" y="3998856"/>
            <a:ext cx="5535088" cy="37897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r>
              <a:rPr lang="zh-CN" altLang="en-US" smtClean="0"/>
              <a:t>此外，学校还积极开展国际合作培养与培训。与加拿大、澳大利亚、法国等国高校开展合作办学，并与</a:t>
            </a:r>
            <a:r>
              <a:rPr lang="en-US" altLang="zh-CN" smtClean="0"/>
              <a:t>50</a:t>
            </a:r>
            <a:r>
              <a:rPr lang="zh-CN" altLang="en-US" smtClean="0"/>
              <a:t>多所国外知名大学开展学生联合培养、学生交换学习和短期互访等，同时，创始或加入</a:t>
            </a:r>
            <a:r>
              <a:rPr lang="zh-CN" altLang="en-US" smtClean="0">
                <a:solidFill>
                  <a:schemeClr val="tx2"/>
                </a:solidFill>
                <a:latin typeface="黑体" panose="02010609060101010101" pitchFamily="49" charset="-122"/>
                <a:ea typeface="黑体" panose="02010609060101010101" pitchFamily="49" charset="-122"/>
                <a:sym typeface="Times New Roman" panose="02020603050405020304" pitchFamily="18" charset="0"/>
              </a:rPr>
              <a:t>中欧商校联盟、</a:t>
            </a:r>
            <a:r>
              <a:rPr lang="zh-CN" altLang="en-US" smtClean="0"/>
              <a:t>中欧工程教育联盟等国际教育组织。</a:t>
            </a:r>
          </a:p>
          <a:p>
            <a:pPr marL="0" lvl="1" eaLnBrk="1" hangingPunct="1">
              <a:spcBef>
                <a:spcPct val="0"/>
              </a:spcBef>
            </a:pPr>
            <a:endParaRPr lang="en-US" altLang="zh-CN" smtClean="0"/>
          </a:p>
          <a:p>
            <a:pPr marL="0" lvl="1" eaLnBrk="1" hangingPunct="1">
              <a:spcBef>
                <a:spcPct val="0"/>
              </a:spcBef>
            </a:pPr>
            <a:endParaRPr lang="zh-CN" altLang="en-US" smtClean="0"/>
          </a:p>
          <a:p>
            <a:pPr marL="0" lvl="1" eaLnBrk="1" hangingPunct="1">
              <a:spcBef>
                <a:spcPct val="0"/>
              </a:spcBef>
            </a:pPr>
            <a:endParaRPr lang="zh-CN" altLang="en-US" smtClean="0"/>
          </a:p>
        </p:txBody>
      </p:sp>
      <p:sp>
        <p:nvSpPr>
          <p:cNvPr id="45060" name="灯片编号占位符 3"/>
          <p:cNvSpPr txBox="1">
            <a:spLocks noGrp="1" noChangeArrowheads="1"/>
          </p:cNvSpPr>
          <p:nvPr/>
        </p:nvSpPr>
        <p:spPr bwMode="auto">
          <a:xfrm>
            <a:off x="3919086" y="7999173"/>
            <a:ext cx="2998173" cy="42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CFF025C6-C5FA-4475-8318-486429677D47}" type="slidenum">
              <a:rPr lang="zh-CN" altLang="en-US" sz="1200">
                <a:latin typeface="Calibri" panose="020F0502020204030204" pitchFamily="34" charset="0"/>
              </a:rPr>
              <a:pPr algn="r" eaLnBrk="1" hangingPunct="1"/>
              <a:t>20</a:t>
            </a:fld>
            <a:endParaRPr lang="en-US" altLang="zh-CN" sz="1200">
              <a:latin typeface="Calibri" panose="020F0502020204030204" pitchFamily="34" charset="0"/>
            </a:endParaRPr>
          </a:p>
        </p:txBody>
      </p:sp>
    </p:spTree>
    <p:extLst>
      <p:ext uri="{BB962C8B-B14F-4D97-AF65-F5344CB8AC3E}">
        <p14:creationId xmlns:p14="http://schemas.microsoft.com/office/powerpoint/2010/main" val="788562165"/>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2911475" y="1890713"/>
            <a:ext cx="7772400" cy="1470025"/>
          </a:xfrm>
        </p:spPr>
        <p:txBody>
          <a:bodyPr/>
          <a:lstStyle>
            <a:lvl1pPr>
              <a:defRPr>
                <a:solidFill>
                  <a:srgbClr val="000099"/>
                </a:solidFill>
              </a:defRPr>
            </a:lvl1pPr>
          </a:lstStyle>
          <a:p>
            <a:r>
              <a:rPr lang="zh-CN" altLang="en-US"/>
              <a:t>单击此处编辑母版标题样式</a:t>
            </a:r>
          </a:p>
        </p:txBody>
      </p:sp>
      <p:sp>
        <p:nvSpPr>
          <p:cNvPr id="655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p>
        </p:txBody>
      </p:sp>
    </p:spTree>
    <p:extLst>
      <p:ext uri="{BB962C8B-B14F-4D97-AF65-F5344CB8AC3E}">
        <p14:creationId xmlns:p14="http://schemas.microsoft.com/office/powerpoint/2010/main" val="3217004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r>
              <a:rPr lang="zh-CN" altLang="en-US"/>
              <a:t>第</a:t>
            </a:r>
            <a:fld id="{5876196D-D571-446B-8398-FA7539AE218E}"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203807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90488"/>
            <a:ext cx="2058988" cy="6149976"/>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90488"/>
            <a:ext cx="6029325" cy="6149976"/>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r>
              <a:rPr lang="zh-CN" altLang="en-US"/>
              <a:t>第</a:t>
            </a:r>
            <a:fld id="{CD44C217-6DCF-4EA3-9ED6-1AD4E555B665}"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266110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68313" y="-90488"/>
            <a:ext cx="8229600" cy="1143001"/>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533525"/>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533525"/>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r>
              <a:rPr lang="zh-CN" altLang="en-US"/>
              <a:t>第</a:t>
            </a:r>
            <a:fld id="{B6164983-CBCF-4440-B570-F925A399E107}"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704353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r>
              <a:rPr lang="zh-CN" altLang="en-US"/>
              <a:t>第</a:t>
            </a:r>
            <a:fld id="{0465691C-E9FD-4028-8BC2-D8C99C358F5C}"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283251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r>
              <a:rPr lang="zh-CN" altLang="en-US"/>
              <a:t>第</a:t>
            </a:r>
            <a:fld id="{7E57BABB-B2E4-4BF2-A56E-8EE6C1AE8D15}"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344671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5335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5335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r>
              <a:rPr lang="zh-CN" altLang="en-US"/>
              <a:t>第</a:t>
            </a:r>
            <a:fld id="{731B4A90-A491-433A-B6D2-63CF2F9E9C67}"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4281475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r>
              <a:rPr lang="zh-CN" altLang="en-US"/>
              <a:t>第</a:t>
            </a:r>
            <a:fld id="{63129CCD-A257-44D4-86BE-D99236312EC9}"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332990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r>
              <a:rPr lang="zh-CN" altLang="en-US"/>
              <a:t>第</a:t>
            </a:r>
            <a:fld id="{B87E84CC-EA48-445D-BE08-D74D21329AA9}"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244101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r>
              <a:rPr lang="zh-CN" altLang="en-US"/>
              <a:t>第</a:t>
            </a:r>
            <a:fld id="{64520B55-B300-4E0B-9D55-A7C95FF7EBA3}"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154918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r>
              <a:rPr lang="zh-CN" altLang="en-US"/>
              <a:t>第</a:t>
            </a:r>
            <a:fld id="{9A70683A-6ED5-4A36-AEC1-FD754A72ECB2}"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423559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r>
              <a:rPr lang="zh-CN" altLang="en-US"/>
              <a:t>北京交通大学教务处</a:t>
            </a: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r>
              <a:rPr lang="zh-CN" altLang="en-US"/>
              <a:t>第</a:t>
            </a:r>
            <a:fld id="{FF404524-C412-4846-AED6-81FDC5C0A0AC}" type="slidenum">
              <a:rPr lang="zh-CN" altLang="en-US"/>
              <a:pPr>
                <a:defRPr/>
              </a:pPr>
              <a:t>‹#›</a:t>
            </a:fld>
            <a:r>
              <a:rPr lang="zh-CN" altLang="en-US"/>
              <a:t>页   共</a:t>
            </a:r>
            <a:r>
              <a:rPr lang="en-US" altLang="zh-CN"/>
              <a:t>8</a:t>
            </a:r>
            <a:r>
              <a:rPr lang="zh-CN" altLang="en-US"/>
              <a:t>页</a:t>
            </a:r>
          </a:p>
        </p:txBody>
      </p:sp>
    </p:spTree>
    <p:extLst>
      <p:ext uri="{BB962C8B-B14F-4D97-AF65-F5344CB8AC3E}">
        <p14:creationId xmlns:p14="http://schemas.microsoft.com/office/powerpoint/2010/main" val="373262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904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5335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p:txBody>
      </p:sp>
      <p:sp>
        <p:nvSpPr>
          <p:cNvPr id="1028" name="Rectangle 4"/>
          <p:cNvSpPr>
            <a:spLocks noGrp="1" noChangeArrowheads="1"/>
          </p:cNvSpPr>
          <p:nvPr>
            <p:ph type="dt" sz="half" idx="2"/>
          </p:nvPr>
        </p:nvSpPr>
        <p:spPr bwMode="auto">
          <a:xfrm>
            <a:off x="304800" y="66389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1282C2"/>
                </a:solidFill>
                <a:latin typeface="楷体_GB2312" pitchFamily="49" charset="-122"/>
                <a:ea typeface="楷体_GB2312" pitchFamily="49" charset="-122"/>
              </a:defRPr>
            </a:lvl1pPr>
          </a:lstStyle>
          <a:p>
            <a:pPr>
              <a:defRPr/>
            </a:pPr>
            <a:r>
              <a:rPr lang="zh-CN" altLang="en-US"/>
              <a:t>北京交通大学教务处</a:t>
            </a: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1282C2"/>
                </a:solidFill>
                <a:latin typeface="楷体_GB2312" pitchFamily="49" charset="-122"/>
                <a:ea typeface="楷体_GB2312" pitchFamily="49" charset="-122"/>
              </a:defRPr>
            </a:lvl1pPr>
          </a:lstStyle>
          <a:p>
            <a:pPr>
              <a:defRPr/>
            </a:pPr>
            <a:r>
              <a:rPr lang="zh-CN" altLang="en-US"/>
              <a:t>第</a:t>
            </a:r>
            <a:fld id="{7293D650-0414-4CC1-80CC-3ABE67B22AC9}" type="slidenum">
              <a:rPr lang="zh-CN" altLang="en-US"/>
              <a:pPr>
                <a:defRPr/>
              </a:pPr>
              <a:t>‹#›</a:t>
            </a:fld>
            <a:r>
              <a:rPr lang="zh-CN" altLang="en-US"/>
              <a:t>页   共</a:t>
            </a:r>
            <a:r>
              <a:rPr lang="en-US" altLang="zh-CN"/>
              <a:t>8</a:t>
            </a:r>
            <a:r>
              <a:rPr lang="zh-CN" altLang="en-US"/>
              <a:t>页</a:t>
            </a:r>
          </a:p>
        </p:txBody>
      </p:sp>
    </p:spTree>
  </p:cSld>
  <p:clrMap bg1="lt1" tx1="dk1" bg2="lt2" tx2="dk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pitchFamily="34" charset="0"/>
          <a:ea typeface="黑体" pitchFamily="49" charset="-122"/>
          <a:cs typeface="宋体" pitchFamily="2" charset="-122"/>
        </a:defRPr>
      </a:lvl2pPr>
      <a:lvl3pPr algn="l" rtl="0" eaLnBrk="0" fontAlgn="base" hangingPunct="0">
        <a:spcBef>
          <a:spcPct val="0"/>
        </a:spcBef>
        <a:spcAft>
          <a:spcPct val="0"/>
        </a:spcAft>
        <a:defRPr sz="3200">
          <a:solidFill>
            <a:schemeClr val="tx2"/>
          </a:solidFill>
          <a:latin typeface="Arial" pitchFamily="34" charset="0"/>
          <a:ea typeface="黑体" pitchFamily="49" charset="-122"/>
          <a:cs typeface="宋体" pitchFamily="2" charset="-122"/>
        </a:defRPr>
      </a:lvl3pPr>
      <a:lvl4pPr algn="l" rtl="0" eaLnBrk="0" fontAlgn="base" hangingPunct="0">
        <a:spcBef>
          <a:spcPct val="0"/>
        </a:spcBef>
        <a:spcAft>
          <a:spcPct val="0"/>
        </a:spcAft>
        <a:defRPr sz="3200">
          <a:solidFill>
            <a:schemeClr val="tx2"/>
          </a:solidFill>
          <a:latin typeface="Arial" pitchFamily="34" charset="0"/>
          <a:ea typeface="黑体" pitchFamily="49" charset="-122"/>
          <a:cs typeface="宋体" pitchFamily="2" charset="-122"/>
        </a:defRPr>
      </a:lvl4pPr>
      <a:lvl5pPr algn="l" rtl="0" eaLnBrk="0" fontAlgn="base" hangingPunct="0">
        <a:spcBef>
          <a:spcPct val="0"/>
        </a:spcBef>
        <a:spcAft>
          <a:spcPct val="0"/>
        </a:spcAft>
        <a:defRPr sz="3200">
          <a:solidFill>
            <a:schemeClr val="tx2"/>
          </a:solidFill>
          <a:latin typeface="Arial" pitchFamily="34" charset="0"/>
          <a:ea typeface="黑体" pitchFamily="49" charset="-122"/>
          <a:cs typeface="宋体" pitchFamily="2" charset="-122"/>
        </a:defRPr>
      </a:lvl5pPr>
      <a:lvl6pPr marL="457200" algn="l" rtl="0" fontAlgn="base">
        <a:spcBef>
          <a:spcPct val="0"/>
        </a:spcBef>
        <a:spcAft>
          <a:spcPct val="0"/>
        </a:spcAft>
        <a:defRPr sz="3200">
          <a:solidFill>
            <a:schemeClr val="tx2"/>
          </a:solidFill>
          <a:latin typeface="Arial" pitchFamily="34" charset="0"/>
          <a:ea typeface="黑体" pitchFamily="49" charset="-122"/>
          <a:cs typeface="宋体" pitchFamily="2" charset="-122"/>
        </a:defRPr>
      </a:lvl6pPr>
      <a:lvl7pPr marL="914400" algn="l" rtl="0" fontAlgn="base">
        <a:spcBef>
          <a:spcPct val="0"/>
        </a:spcBef>
        <a:spcAft>
          <a:spcPct val="0"/>
        </a:spcAft>
        <a:defRPr sz="3200">
          <a:solidFill>
            <a:schemeClr val="tx2"/>
          </a:solidFill>
          <a:latin typeface="Arial" pitchFamily="34" charset="0"/>
          <a:ea typeface="黑体" pitchFamily="49" charset="-122"/>
          <a:cs typeface="宋体" pitchFamily="2" charset="-122"/>
        </a:defRPr>
      </a:lvl7pPr>
      <a:lvl8pPr marL="1371600" algn="l" rtl="0" fontAlgn="base">
        <a:spcBef>
          <a:spcPct val="0"/>
        </a:spcBef>
        <a:spcAft>
          <a:spcPct val="0"/>
        </a:spcAft>
        <a:defRPr sz="3200">
          <a:solidFill>
            <a:schemeClr val="tx2"/>
          </a:solidFill>
          <a:latin typeface="Arial" pitchFamily="34" charset="0"/>
          <a:ea typeface="黑体" pitchFamily="49" charset="-122"/>
          <a:cs typeface="宋体" pitchFamily="2" charset="-122"/>
        </a:defRPr>
      </a:lvl8pPr>
      <a:lvl9pPr marL="1828800" algn="l" rtl="0" fontAlgn="base">
        <a:spcBef>
          <a:spcPct val="0"/>
        </a:spcBef>
        <a:spcAft>
          <a:spcPct val="0"/>
        </a:spcAft>
        <a:defRPr sz="3200">
          <a:solidFill>
            <a:schemeClr val="tx2"/>
          </a:solidFill>
          <a:latin typeface="Arial" pitchFamily="34" charset="0"/>
          <a:ea typeface="黑体" pitchFamily="49" charset="-122"/>
          <a:cs typeface="宋体" pitchFamily="2" charset="-122"/>
        </a:defRPr>
      </a:lvl9pPr>
    </p:titleStyle>
    <p:bodyStyle>
      <a:lvl1pPr marL="342900" indent="-342900" algn="l" rtl="0" eaLnBrk="0" fontAlgn="base" hangingPunct="0">
        <a:lnSpc>
          <a:spcPct val="135000"/>
        </a:lnSpc>
        <a:spcBef>
          <a:spcPct val="0"/>
        </a:spcBef>
        <a:spcAft>
          <a:spcPct val="0"/>
        </a:spcAft>
        <a:buClr>
          <a:srgbClr val="0099CC"/>
        </a:buClr>
        <a:buChar char="•"/>
        <a:defRPr sz="2800">
          <a:solidFill>
            <a:srgbClr val="000099"/>
          </a:solidFill>
          <a:latin typeface="+mn-lt"/>
          <a:ea typeface="+mn-ea"/>
          <a:cs typeface="+mn-cs"/>
        </a:defRPr>
      </a:lvl1pPr>
      <a:lvl2pPr marL="742950" indent="-285750" algn="l" rtl="0" eaLnBrk="0" fontAlgn="base" hangingPunct="0">
        <a:lnSpc>
          <a:spcPct val="135000"/>
        </a:lnSpc>
        <a:spcBef>
          <a:spcPct val="0"/>
        </a:spcBef>
        <a:spcAft>
          <a:spcPct val="0"/>
        </a:spcAft>
        <a:buClr>
          <a:srgbClr val="0099CC"/>
        </a:buClr>
        <a:buChar char="•"/>
        <a:defRPr sz="2400">
          <a:solidFill>
            <a:schemeClr val="tx1"/>
          </a:solidFill>
          <a:latin typeface="+mn-lt"/>
          <a:ea typeface="+mn-ea"/>
          <a:cs typeface="+mn-cs"/>
        </a:defRPr>
      </a:lvl2pPr>
      <a:lvl3pPr marL="1143000" indent="-228600" algn="l" rtl="0" eaLnBrk="0" fontAlgn="base" hangingPunct="0">
        <a:lnSpc>
          <a:spcPct val="135000"/>
        </a:lnSpc>
        <a:spcBef>
          <a:spcPct val="0"/>
        </a:spcBef>
        <a:spcAft>
          <a:spcPct val="0"/>
        </a:spcAft>
        <a:buClr>
          <a:srgbClr val="0099CC"/>
        </a:buClr>
        <a:buChar char="•"/>
        <a:defRPr sz="2000">
          <a:solidFill>
            <a:schemeClr val="tx1"/>
          </a:solidFill>
          <a:latin typeface="+mn-lt"/>
          <a:ea typeface="+mn-ea"/>
          <a:cs typeface="+mn-cs"/>
        </a:defRPr>
      </a:lvl3pPr>
      <a:lvl4pPr marL="1600200" indent="-228600" algn="l" rtl="0" eaLnBrk="0" fontAlgn="base" hangingPunct="0">
        <a:lnSpc>
          <a:spcPct val="125000"/>
        </a:lnSpc>
        <a:spcBef>
          <a:spcPct val="20000"/>
        </a:spcBef>
        <a:spcAft>
          <a:spcPct val="0"/>
        </a:spcAft>
        <a:buClr>
          <a:srgbClr val="0099CC"/>
        </a:buClr>
        <a:buChar char="•"/>
        <a:defRPr sz="2000">
          <a:solidFill>
            <a:schemeClr val="tx1"/>
          </a:solidFill>
          <a:latin typeface="+mn-lt"/>
          <a:ea typeface="+mn-ea"/>
          <a:cs typeface="+mn-cs"/>
        </a:defRPr>
      </a:lvl4pPr>
      <a:lvl5pPr marL="2057400" indent="-228600" algn="l" rtl="0" eaLnBrk="0" fontAlgn="base" hangingPunct="0">
        <a:lnSpc>
          <a:spcPct val="125000"/>
        </a:lnSpc>
        <a:spcBef>
          <a:spcPct val="20000"/>
        </a:spcBef>
        <a:spcAft>
          <a:spcPct val="0"/>
        </a:spcAft>
        <a:buClr>
          <a:srgbClr val="0099CC"/>
        </a:buClr>
        <a:buChar char="•"/>
        <a:defRPr sz="2000">
          <a:solidFill>
            <a:schemeClr val="tx1"/>
          </a:solidFill>
          <a:latin typeface="+mn-lt"/>
          <a:ea typeface="+mn-ea"/>
          <a:cs typeface="+mn-cs"/>
        </a:defRPr>
      </a:lvl5pPr>
      <a:lvl6pPr marL="2514600" indent="-228600" algn="l" rtl="0" fontAlgn="base">
        <a:lnSpc>
          <a:spcPct val="125000"/>
        </a:lnSpc>
        <a:spcBef>
          <a:spcPct val="20000"/>
        </a:spcBef>
        <a:spcAft>
          <a:spcPct val="0"/>
        </a:spcAft>
        <a:buClr>
          <a:srgbClr val="0099CC"/>
        </a:buClr>
        <a:buChar char="•"/>
        <a:defRPr>
          <a:solidFill>
            <a:schemeClr val="tx1"/>
          </a:solidFill>
          <a:latin typeface="+mn-lt"/>
          <a:ea typeface="+mn-ea"/>
          <a:cs typeface="+mn-cs"/>
        </a:defRPr>
      </a:lvl6pPr>
      <a:lvl7pPr marL="2971800" indent="-228600" algn="l" rtl="0" fontAlgn="base">
        <a:lnSpc>
          <a:spcPct val="125000"/>
        </a:lnSpc>
        <a:spcBef>
          <a:spcPct val="20000"/>
        </a:spcBef>
        <a:spcAft>
          <a:spcPct val="0"/>
        </a:spcAft>
        <a:buClr>
          <a:srgbClr val="0099CC"/>
        </a:buClr>
        <a:buChar char="•"/>
        <a:defRPr>
          <a:solidFill>
            <a:schemeClr val="tx1"/>
          </a:solidFill>
          <a:latin typeface="+mn-lt"/>
          <a:ea typeface="+mn-ea"/>
          <a:cs typeface="+mn-cs"/>
        </a:defRPr>
      </a:lvl7pPr>
      <a:lvl8pPr marL="3429000" indent="-228600" algn="l" rtl="0" fontAlgn="base">
        <a:lnSpc>
          <a:spcPct val="125000"/>
        </a:lnSpc>
        <a:spcBef>
          <a:spcPct val="20000"/>
        </a:spcBef>
        <a:spcAft>
          <a:spcPct val="0"/>
        </a:spcAft>
        <a:buClr>
          <a:srgbClr val="0099CC"/>
        </a:buClr>
        <a:buChar char="•"/>
        <a:defRPr>
          <a:solidFill>
            <a:schemeClr val="tx1"/>
          </a:solidFill>
          <a:latin typeface="+mn-lt"/>
          <a:ea typeface="+mn-ea"/>
          <a:cs typeface="+mn-cs"/>
        </a:defRPr>
      </a:lvl8pPr>
      <a:lvl9pPr marL="3886200" indent="-228600" algn="l" rtl="0" fontAlgn="base">
        <a:lnSpc>
          <a:spcPct val="125000"/>
        </a:lnSpc>
        <a:spcBef>
          <a:spcPct val="20000"/>
        </a:spcBef>
        <a:spcAft>
          <a:spcPct val="0"/>
        </a:spcAft>
        <a:buClr>
          <a:srgbClr val="0099CC"/>
        </a:buClr>
        <a:buChar char="•"/>
        <a:defRPr>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4.png"/><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965265" y="2054282"/>
            <a:ext cx="5736579" cy="1609430"/>
          </a:xfrm>
        </p:spPr>
        <p:txBody>
          <a:bodyPr/>
          <a:lstStyle/>
          <a:p>
            <a:pPr fontAlgn="auto">
              <a:lnSpc>
                <a:spcPct val="125000"/>
              </a:lnSpc>
              <a:spcBef>
                <a:spcPts val="0"/>
              </a:spcBef>
              <a:spcAft>
                <a:spcPts val="0"/>
              </a:spcAft>
              <a:defRPr/>
            </a:pPr>
            <a:r>
              <a:rPr lang="zh-CN" altLang="en-US" sz="4800" b="1" kern="1200" dirty="0">
                <a:solidFill>
                  <a:srgbClr val="FF0000"/>
                </a:solidFill>
                <a:latin typeface="微软雅黑" pitchFamily="34" charset="-122"/>
                <a:ea typeface="微软雅黑" pitchFamily="34" charset="-122"/>
                <a:cs typeface="+mn-cs"/>
              </a:rPr>
              <a:t>服务轨道交通</a:t>
            </a:r>
            <a:r>
              <a:rPr lang="zh-CN" altLang="en-US" sz="4800" b="1" kern="1200" dirty="0" smtClean="0">
                <a:solidFill>
                  <a:srgbClr val="FF0000"/>
                </a:solidFill>
                <a:latin typeface="微软雅黑" pitchFamily="34" charset="-122"/>
                <a:ea typeface="微软雅黑" pitchFamily="34" charset="-122"/>
                <a:cs typeface="+mn-cs"/>
              </a:rPr>
              <a:t>发展</a:t>
            </a:r>
            <a:r>
              <a:rPr lang="en-US" altLang="zh-CN" sz="4800" b="1" kern="1200" dirty="0" smtClean="0">
                <a:solidFill>
                  <a:srgbClr val="FF0000"/>
                </a:solidFill>
                <a:latin typeface="微软雅黑" pitchFamily="34" charset="-122"/>
                <a:ea typeface="微软雅黑" pitchFamily="34" charset="-122"/>
                <a:cs typeface="+mn-cs"/>
              </a:rPr>
              <a:t/>
            </a:r>
            <a:br>
              <a:rPr lang="en-US" altLang="zh-CN" sz="4800" b="1" kern="1200" dirty="0" smtClean="0">
                <a:solidFill>
                  <a:srgbClr val="FF0000"/>
                </a:solidFill>
                <a:latin typeface="微软雅黑" pitchFamily="34" charset="-122"/>
                <a:ea typeface="微软雅黑" pitchFamily="34" charset="-122"/>
                <a:cs typeface="+mn-cs"/>
              </a:rPr>
            </a:br>
            <a:r>
              <a:rPr lang="zh-CN" altLang="en-US" sz="4800" b="1" kern="1200" dirty="0" smtClean="0">
                <a:solidFill>
                  <a:srgbClr val="FF0000"/>
                </a:solidFill>
                <a:latin typeface="微软雅黑" pitchFamily="34" charset="-122"/>
                <a:ea typeface="微软雅黑" pitchFamily="34" charset="-122"/>
                <a:cs typeface="+mn-cs"/>
              </a:rPr>
              <a:t>培育行业特色人才</a:t>
            </a:r>
            <a:endParaRPr lang="zh-CN" altLang="en-US" sz="4800" b="1" kern="1200" dirty="0">
              <a:solidFill>
                <a:srgbClr val="FF0000"/>
              </a:solidFill>
              <a:latin typeface="微软雅黑" pitchFamily="34" charset="-122"/>
              <a:ea typeface="微软雅黑" pitchFamily="34" charset="-122"/>
              <a:cs typeface="+mn-cs"/>
            </a:endParaRPr>
          </a:p>
        </p:txBody>
      </p:sp>
      <p:sp>
        <p:nvSpPr>
          <p:cNvPr id="4" name="副标题 3"/>
          <p:cNvSpPr>
            <a:spLocks noGrp="1"/>
          </p:cNvSpPr>
          <p:nvPr>
            <p:ph type="subTitle" idx="1"/>
          </p:nvPr>
        </p:nvSpPr>
        <p:spPr>
          <a:xfrm>
            <a:off x="1535546" y="4497345"/>
            <a:ext cx="6400800" cy="1752600"/>
          </a:xfrm>
        </p:spPr>
        <p:txBody>
          <a:bodyPr/>
          <a:lstStyle/>
          <a:p>
            <a:pPr>
              <a:lnSpc>
                <a:spcPct val="150000"/>
              </a:lnSpc>
            </a:pPr>
            <a:r>
              <a:rPr lang="zh-CN" altLang="en-US" b="1" dirty="0" smtClean="0">
                <a:solidFill>
                  <a:schemeClr val="accent6">
                    <a:lumMod val="75000"/>
                  </a:schemeClr>
                </a:solidFill>
                <a:latin typeface="微软雅黑" pitchFamily="34" charset="-122"/>
                <a:ea typeface="微软雅黑" pitchFamily="34" charset="-122"/>
                <a:cs typeface="Times New Roman" pitchFamily="18" charset="0"/>
              </a:rPr>
              <a:t>北京交通大学    张</a:t>
            </a:r>
            <a:r>
              <a:rPr lang="zh-CN" altLang="en-US" b="1" dirty="0">
                <a:solidFill>
                  <a:schemeClr val="accent6">
                    <a:lumMod val="75000"/>
                  </a:schemeClr>
                </a:solidFill>
                <a:latin typeface="微软雅黑" pitchFamily="34" charset="-122"/>
                <a:ea typeface="微软雅黑" pitchFamily="34" charset="-122"/>
                <a:cs typeface="Times New Roman" pitchFamily="18" charset="0"/>
              </a:rPr>
              <a:t>星臣</a:t>
            </a:r>
            <a:endParaRPr lang="en-US" altLang="zh-CN" b="1" dirty="0">
              <a:solidFill>
                <a:schemeClr val="accent6">
                  <a:lumMod val="75000"/>
                </a:schemeClr>
              </a:solidFill>
              <a:latin typeface="微软雅黑" pitchFamily="34" charset="-122"/>
              <a:ea typeface="微软雅黑" pitchFamily="34" charset="-122"/>
              <a:cs typeface="Times New Roman" pitchFamily="18" charset="0"/>
            </a:endParaRPr>
          </a:p>
          <a:p>
            <a:pPr>
              <a:lnSpc>
                <a:spcPct val="150000"/>
              </a:lnSpc>
            </a:pPr>
            <a:r>
              <a:rPr lang="en-US" altLang="zh-CN" b="1" dirty="0" smtClean="0">
                <a:solidFill>
                  <a:schemeClr val="accent6">
                    <a:lumMod val="75000"/>
                  </a:schemeClr>
                </a:solidFill>
                <a:latin typeface="微软雅黑" pitchFamily="34" charset="-122"/>
                <a:ea typeface="微软雅黑" pitchFamily="34" charset="-122"/>
                <a:cs typeface="Times New Roman" pitchFamily="18" charset="0"/>
              </a:rPr>
              <a:t>2017</a:t>
            </a:r>
            <a:r>
              <a:rPr lang="zh-CN" altLang="en-US" b="1" dirty="0" smtClean="0">
                <a:solidFill>
                  <a:schemeClr val="accent6">
                    <a:lumMod val="75000"/>
                  </a:schemeClr>
                </a:solidFill>
                <a:latin typeface="微软雅黑" pitchFamily="34" charset="-122"/>
                <a:ea typeface="微软雅黑" pitchFamily="34" charset="-122"/>
                <a:cs typeface="Times New Roman" pitchFamily="18" charset="0"/>
              </a:rPr>
              <a:t>年</a:t>
            </a:r>
            <a:r>
              <a:rPr lang="en-US" altLang="zh-CN" b="1" dirty="0" smtClean="0">
                <a:solidFill>
                  <a:schemeClr val="accent6">
                    <a:lumMod val="75000"/>
                  </a:schemeClr>
                </a:solidFill>
                <a:latin typeface="微软雅黑" pitchFamily="34" charset="-122"/>
                <a:ea typeface="微软雅黑" pitchFamily="34" charset="-122"/>
                <a:cs typeface="Times New Roman" pitchFamily="18" charset="0"/>
              </a:rPr>
              <a:t>7</a:t>
            </a:r>
            <a:r>
              <a:rPr lang="zh-CN" altLang="en-US" b="1" dirty="0" smtClean="0">
                <a:solidFill>
                  <a:schemeClr val="accent6">
                    <a:lumMod val="75000"/>
                  </a:schemeClr>
                </a:solidFill>
                <a:latin typeface="微软雅黑" pitchFamily="34" charset="-122"/>
                <a:ea typeface="微软雅黑" pitchFamily="34" charset="-122"/>
                <a:cs typeface="Times New Roman" pitchFamily="18" charset="0"/>
              </a:rPr>
              <a:t>月</a:t>
            </a:r>
            <a:endParaRPr lang="zh-CN" altLang="en-US" b="1" dirty="0">
              <a:solidFill>
                <a:schemeClr val="accent6">
                  <a:lumMod val="75000"/>
                </a:schemeClr>
              </a:solidFill>
              <a:latin typeface="微软雅黑" pitchFamily="34" charset="-122"/>
              <a:ea typeface="微软雅黑" pitchFamily="34" charset="-122"/>
              <a:cs typeface="Times New Roman" pitchFamily="18" charset="0"/>
            </a:endParaRPr>
          </a:p>
          <a:p>
            <a:endParaRPr lang="zh-CN" altLang="en-US" dirty="0"/>
          </a:p>
        </p:txBody>
      </p:sp>
    </p:spTree>
    <p:extLst>
      <p:ext uri="{BB962C8B-B14F-4D97-AF65-F5344CB8AC3E}">
        <p14:creationId xmlns:p14="http://schemas.microsoft.com/office/powerpoint/2010/main" val="409731730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468" y="1199076"/>
            <a:ext cx="8587685" cy="1862048"/>
          </a:xfrm>
          <a:prstGeom prst="rect">
            <a:avLst/>
          </a:prstGeom>
        </p:spPr>
        <p:txBody>
          <a:bodyPr wrap="square">
            <a:spAutoFit/>
          </a:bodyPr>
          <a:lstStyle/>
          <a:p>
            <a:pPr marL="342000" indent="-342000">
              <a:lnSpc>
                <a:spcPts val="33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轨道交通的飞速发展需要大量的</a:t>
            </a:r>
            <a:r>
              <a:rPr lang="zh-CN" altLang="en-US" sz="2400" b="1" dirty="0" smtClean="0">
                <a:solidFill>
                  <a:srgbClr val="FF0000"/>
                </a:solidFill>
                <a:latin typeface="微软雅黑" pitchFamily="34" charset="-122"/>
                <a:ea typeface="微软雅黑" pitchFamily="34" charset="-122"/>
                <a:sym typeface="Arial" charset="0"/>
              </a:rPr>
              <a:t>人才储备</a:t>
            </a:r>
            <a:r>
              <a:rPr lang="zh-CN" altLang="en-US" sz="2400" b="1" dirty="0" smtClean="0">
                <a:solidFill>
                  <a:srgbClr val="133984"/>
                </a:solidFill>
                <a:latin typeface="微软雅黑" pitchFamily="34" charset="-122"/>
                <a:ea typeface="微软雅黑" pitchFamily="34" charset="-122"/>
                <a:sym typeface="Arial" charset="0"/>
              </a:rPr>
              <a:t>，我国许多历史悠久的行业特色科研院校在源源不断地为轨道交通行业培养、输送人才</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ts val="3300"/>
              </a:lnSpc>
              <a:spcBef>
                <a:spcPts val="600"/>
              </a:spcBef>
              <a:buFont typeface="Wingdings" pitchFamily="2" charset="2"/>
              <a:buChar char="Ø"/>
            </a:pPr>
            <a:endParaRPr lang="en-US" altLang="zh-CN" sz="2400" b="1" dirty="0">
              <a:solidFill>
                <a:srgbClr val="133984"/>
              </a:solidFill>
              <a:latin typeface="微软雅黑" pitchFamily="34" charset="-122"/>
              <a:ea typeface="微软雅黑" pitchFamily="34" charset="-122"/>
              <a:sym typeface="Arial" charset="0"/>
            </a:endParaRP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10</a:t>
            </a:fld>
            <a:endParaRPr lang="en-US"/>
          </a:p>
        </p:txBody>
      </p:sp>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2.1 </a:t>
            </a:r>
            <a:r>
              <a:rPr lang="zh-CN" altLang="en-US" sz="2800" b="1" dirty="0" smtClean="0">
                <a:solidFill>
                  <a:srgbClr val="133984"/>
                </a:solidFill>
                <a:latin typeface="微软雅黑" pitchFamily="34" charset="-122"/>
                <a:ea typeface="微软雅黑" pitchFamily="34" charset="-122"/>
                <a:sym typeface="微软雅黑" pitchFamily="34" charset="-122"/>
              </a:rPr>
              <a:t>轨道特色高校的人才培养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7170" name="Picture 2" descr="http://f.hiphotos.baidu.com/baike/w%3D268%3Bg%3D0/sign=9ed05174c88065387beaa315afe6c679/d01373f082025aafa9ccaaf1f9edab64034f1a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42" y="5491295"/>
            <a:ext cx="1327790" cy="13315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f.hiphotos.baidu.com/baike/w%3D268%3Bg%3D0/sign=56fd7461b54543a9f51bfdca262cedbf/b8389b504fc2d56260d17a78e51190ef77c66c4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07" y="5504873"/>
            <a:ext cx="1554412" cy="12278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a.hiphotos.baidu.com/baike/w%3D268%3Bg%3D0/sign=5b4c126df21986184147e88272d6494e/f2deb48f8c5494ee1848981527f5e0fe99257e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095" y="5514109"/>
            <a:ext cx="1171078" cy="12859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f.hiphotos.baidu.com/baike/w%3D268%3Bg%3D0/sign=64937a6fd72a60595210e61c100f53a6/1ad5ad6eddc451dab4579a4db6fd5266d11632f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2485" y="5467302"/>
            <a:ext cx="1284786" cy="13327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e.hiphotos.baidu.com/baike/w%3D268%3Bg%3D0/sign=3c3507018c18367aad8978db1648ece9/b58f8c5494eef01fb64dd2edeafe9925bc317db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9789" y="5467301"/>
            <a:ext cx="1298871" cy="1355574"/>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60195" y="2554914"/>
            <a:ext cx="7790328" cy="3016210"/>
          </a:xfrm>
          <a:prstGeom prst="rect">
            <a:avLst/>
          </a:prstGeom>
          <a:noFill/>
        </p:spPr>
        <p:txBody>
          <a:bodyPr wrap="square" numCol="2" rtlCol="0">
            <a:spAutoFit/>
          </a:bodyPr>
          <a:lstStyle/>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北京交通大学</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a:solidFill>
                  <a:srgbClr val="133984"/>
                </a:solidFill>
                <a:latin typeface="微软雅黑" pitchFamily="34" charset="-122"/>
                <a:ea typeface="微软雅黑" pitchFamily="34" charset="-122"/>
                <a:sym typeface="Arial" charset="0"/>
              </a:rPr>
              <a:t>西南交通大学</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同济大学（原上海铁大）</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中南大学（原长沙铁院）</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a:solidFill>
                  <a:srgbClr val="133984"/>
                </a:solidFill>
                <a:latin typeface="微软雅黑" pitchFamily="34" charset="-122"/>
                <a:ea typeface="微软雅黑" pitchFamily="34" charset="-122"/>
                <a:sym typeface="Arial" charset="0"/>
              </a:rPr>
              <a:t>兰州交通</a:t>
            </a:r>
            <a:r>
              <a:rPr lang="zh-CN" altLang="en-US" sz="2400" b="1" dirty="0" smtClean="0">
                <a:solidFill>
                  <a:srgbClr val="133984"/>
                </a:solidFill>
                <a:latin typeface="微软雅黑" pitchFamily="34" charset="-122"/>
                <a:ea typeface="微软雅黑" pitchFamily="34" charset="-122"/>
                <a:sym typeface="Arial" charset="0"/>
              </a:rPr>
              <a:t>大学</a:t>
            </a:r>
            <a:endParaRPr lang="zh-CN" altLang="en-US"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大连交通大学</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大连交通大学</a:t>
            </a:r>
            <a:endParaRPr lang="en-US" altLang="zh-CN" sz="2400" b="1" dirty="0" smtClean="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smtClean="0">
                <a:solidFill>
                  <a:srgbClr val="133984"/>
                </a:solidFill>
                <a:latin typeface="微软雅黑" pitchFamily="34" charset="-122"/>
                <a:ea typeface="微软雅黑" pitchFamily="34" charset="-122"/>
                <a:sym typeface="Arial" charset="0"/>
              </a:rPr>
              <a:t>华东交通大学</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a:solidFill>
                  <a:srgbClr val="133984"/>
                </a:solidFill>
                <a:latin typeface="微软雅黑" pitchFamily="34" charset="-122"/>
                <a:ea typeface="微软雅黑" pitchFamily="34" charset="-122"/>
                <a:sym typeface="Arial" charset="0"/>
              </a:rPr>
              <a:t>石家庄铁道大学</a:t>
            </a:r>
            <a:endParaRPr lang="en-US" altLang="zh-CN" sz="2400" b="1" dirty="0">
              <a:solidFill>
                <a:srgbClr val="133984"/>
              </a:solidFill>
              <a:latin typeface="微软雅黑" pitchFamily="34" charset="-122"/>
              <a:ea typeface="微软雅黑" pitchFamily="34" charset="-122"/>
              <a:sym typeface="Arial" charset="0"/>
            </a:endParaRPr>
          </a:p>
          <a:p>
            <a:pPr marL="342900" indent="-342900">
              <a:lnSpc>
                <a:spcPts val="3300"/>
              </a:lnSpc>
              <a:spcBef>
                <a:spcPts val="600"/>
              </a:spcBef>
              <a:buFont typeface="Wingdings" panose="05000000000000000000" pitchFamily="2" charset="2"/>
              <a:buChar char="u"/>
            </a:pPr>
            <a:r>
              <a:rPr lang="zh-CN" altLang="en-US" sz="2400" b="1" dirty="0">
                <a:solidFill>
                  <a:srgbClr val="133984"/>
                </a:solidFill>
                <a:latin typeface="微软雅黑" pitchFamily="34" charset="-122"/>
                <a:ea typeface="微软雅黑" pitchFamily="34" charset="-122"/>
                <a:sym typeface="Arial" charset="0"/>
              </a:rPr>
              <a:t>中国铁道科学研究院</a:t>
            </a:r>
          </a:p>
          <a:p>
            <a:r>
              <a:rPr lang="en-US" altLang="zh-CN" sz="2400" b="1" dirty="0">
                <a:solidFill>
                  <a:srgbClr val="133984"/>
                </a:solidFill>
                <a:latin typeface="微软雅黑" pitchFamily="34" charset="-122"/>
                <a:ea typeface="微软雅黑" pitchFamily="34" charset="-122"/>
              </a:rPr>
              <a:t> </a:t>
            </a:r>
            <a:r>
              <a:rPr lang="en-US" altLang="zh-CN" sz="2400" b="1" dirty="0" smtClean="0">
                <a:solidFill>
                  <a:srgbClr val="133984"/>
                </a:solidFill>
                <a:latin typeface="微软雅黑" pitchFamily="34" charset="-122"/>
                <a:ea typeface="微软雅黑" pitchFamily="34" charset="-122"/>
              </a:rPr>
              <a:t>       ……</a:t>
            </a:r>
            <a:endParaRPr lang="zh-CN" altLang="en-US" sz="2400" b="1" dirty="0">
              <a:solidFill>
                <a:srgbClr val="133984"/>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8">
            <a:extLst>
              <a:ext uri="{28A0092B-C50C-407E-A947-70E740481C1C}">
                <a14:useLocalDpi xmlns:a14="http://schemas.microsoft.com/office/drawing/2010/main" val="0"/>
              </a:ext>
            </a:extLst>
          </a:blip>
          <a:srcRect l="10655" t="10305" r="10075" b="11259"/>
          <a:stretch/>
        </p:blipFill>
        <p:spPr>
          <a:xfrm>
            <a:off x="6635896" y="5467301"/>
            <a:ext cx="1218923" cy="1265382"/>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0148" y="5491295"/>
            <a:ext cx="1201169" cy="1241388"/>
          </a:xfrm>
          <a:prstGeom prst="rect">
            <a:avLst/>
          </a:prstGeom>
        </p:spPr>
      </p:pic>
    </p:spTree>
    <p:extLst>
      <p:ext uri="{BB962C8B-B14F-4D97-AF65-F5344CB8AC3E}">
        <p14:creationId xmlns:p14="http://schemas.microsoft.com/office/powerpoint/2010/main" val="3522237750"/>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6A9EC5C-55C1-4CAF-81F8-C82A2688847D}" type="slidenum">
              <a:rPr lang="en-US" smtClean="0"/>
              <a:pPr>
                <a:defRPr/>
              </a:pPr>
              <a:t>11</a:t>
            </a:fld>
            <a:endParaRPr lang="en-US"/>
          </a:p>
        </p:txBody>
      </p:sp>
      <p:grpSp>
        <p:nvGrpSpPr>
          <p:cNvPr id="3" name="组合 28"/>
          <p:cNvGrpSpPr/>
          <p:nvPr/>
        </p:nvGrpSpPr>
        <p:grpSpPr>
          <a:xfrm>
            <a:off x="785786" y="1000108"/>
            <a:ext cx="7358114" cy="5573728"/>
            <a:chOff x="928662" y="713586"/>
            <a:chExt cx="7358114" cy="5573728"/>
          </a:xfrm>
        </p:grpSpPr>
        <p:sp>
          <p:nvSpPr>
            <p:cNvPr id="56325" name="AutoShape 5"/>
            <p:cNvSpPr>
              <a:spLocks noChangeArrowheads="1"/>
            </p:cNvSpPr>
            <p:nvPr/>
          </p:nvSpPr>
          <p:spPr bwMode="auto">
            <a:xfrm>
              <a:off x="928662" y="1214422"/>
              <a:ext cx="7358114" cy="5072098"/>
            </a:xfrm>
            <a:prstGeom prst="flowChartConnector">
              <a:avLst/>
            </a:prstGeom>
            <a:solidFill>
              <a:srgbClr val="2CB7BE"/>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b="1" dirty="0">
                <a:latin typeface="微软雅黑" pitchFamily="34" charset="-122"/>
                <a:ea typeface="微软雅黑" pitchFamily="34" charset="-122"/>
              </a:endParaRPr>
            </a:p>
          </p:txBody>
        </p:sp>
        <p:sp>
          <p:nvSpPr>
            <p:cNvPr id="56323" name="AutoShape 3"/>
            <p:cNvSpPr>
              <a:spLocks noChangeArrowheads="1"/>
            </p:cNvSpPr>
            <p:nvPr/>
          </p:nvSpPr>
          <p:spPr bwMode="auto">
            <a:xfrm>
              <a:off x="2071670" y="1999470"/>
              <a:ext cx="5000660" cy="3429024"/>
            </a:xfrm>
            <a:custGeom>
              <a:avLst/>
              <a:gdLst>
                <a:gd name="G0" fmla="+- 3947 0 0"/>
                <a:gd name="G1" fmla="+- 21600 0 3947"/>
                <a:gd name="G2" fmla="+- 21600 0 394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47" y="10800"/>
                  </a:moveTo>
                  <a:cubicBezTo>
                    <a:pt x="3947" y="14585"/>
                    <a:pt x="7015" y="17653"/>
                    <a:pt x="10800" y="17653"/>
                  </a:cubicBezTo>
                  <a:cubicBezTo>
                    <a:pt x="14585" y="17653"/>
                    <a:pt x="17653" y="14585"/>
                    <a:pt x="17653" y="10800"/>
                  </a:cubicBezTo>
                  <a:cubicBezTo>
                    <a:pt x="17653" y="7015"/>
                    <a:pt x="14585" y="3947"/>
                    <a:pt x="10800" y="3947"/>
                  </a:cubicBezTo>
                  <a:cubicBezTo>
                    <a:pt x="7015" y="3947"/>
                    <a:pt x="3947" y="7015"/>
                    <a:pt x="3947" y="10800"/>
                  </a:cubicBezTo>
                  <a:close/>
                </a:path>
              </a:pathLst>
            </a:custGeom>
            <a:solidFill>
              <a:srgbClr val="96BC97"/>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b="1" dirty="0">
                <a:latin typeface="微软雅黑" pitchFamily="34" charset="-122"/>
                <a:ea typeface="微软雅黑" pitchFamily="34" charset="-122"/>
              </a:endParaRPr>
            </a:p>
          </p:txBody>
        </p:sp>
        <p:sp>
          <p:nvSpPr>
            <p:cNvPr id="8" name="Freeform 9"/>
            <p:cNvSpPr/>
            <p:nvPr/>
          </p:nvSpPr>
          <p:spPr>
            <a:xfrm>
              <a:off x="2897192" y="2590604"/>
              <a:ext cx="1746246" cy="1123378"/>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rgbClr val="15A1C8">
                <a:hueOff val="0"/>
                <a:satOff val="0"/>
                <a:lumOff val="0"/>
                <a:alphaOff val="0"/>
              </a:srgbClr>
            </a:solidFill>
            <a:ln w="12700" cap="flat" cmpd="sng" algn="ctr">
              <a:noFill/>
              <a:prstDash val="solid"/>
              <a:miter lim="800000"/>
            </a:ln>
            <a:effectLst/>
          </p:spPr>
          <p:txBody>
            <a:bodyPr spcFirstLastPara="0" vert="horz" wrap="square" lIns="957466" tIns="957466" rIns="270256" bIns="270256" numCol="1" spcCol="1270" anchor="ctr" anchorCtr="0">
              <a:noAutofit/>
            </a:bodyPr>
            <a:lstStyle/>
            <a:p>
              <a:pPr marL="0" marR="0" lvl="0" indent="0" algn="ctr" defTabSz="1689100" eaLnBrk="1" fontAlgn="auto" latinLnBrk="0" hangingPunct="1">
                <a:lnSpc>
                  <a:spcPct val="90000"/>
                </a:lnSpc>
                <a:spcBef>
                  <a:spcPct val="0"/>
                </a:spcBef>
                <a:spcAft>
                  <a:spcPct val="350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9" name="Freeform 10"/>
            <p:cNvSpPr/>
            <p:nvPr/>
          </p:nvSpPr>
          <p:spPr>
            <a:xfrm>
              <a:off x="4588727" y="2590604"/>
              <a:ext cx="1617310" cy="1123378"/>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rgbClr val="099480"/>
            </a:solidFill>
            <a:ln w="12700" cap="flat" cmpd="sng" algn="ctr">
              <a:noFill/>
              <a:prstDash val="solid"/>
              <a:miter lim="800000"/>
            </a:ln>
            <a:effectLst/>
          </p:spPr>
          <p:txBody>
            <a:bodyPr spcFirstLastPara="0" vert="horz" wrap="square" lIns="270256" tIns="957466" rIns="957466" bIns="270256" numCol="1" spcCol="1270" anchor="ctr" anchorCtr="0">
              <a:noAutofit/>
            </a:bodyPr>
            <a:lstStyle/>
            <a:p>
              <a:pPr marL="0" marR="0" lvl="0" indent="0" algn="ctr" defTabSz="1689100" eaLnBrk="1" fontAlgn="auto" latinLnBrk="0" hangingPunct="1">
                <a:lnSpc>
                  <a:spcPct val="90000"/>
                </a:lnSpc>
                <a:spcBef>
                  <a:spcPct val="0"/>
                </a:spcBef>
                <a:spcAft>
                  <a:spcPct val="35000"/>
                </a:spcAft>
                <a:buClrTx/>
                <a:buSzTx/>
                <a:buFontTx/>
                <a:buNone/>
                <a:tabLst/>
                <a:defRPr/>
              </a:pPr>
              <a:endParaRPr kumimoji="0" lang="en-US" sz="2000" b="1" i="0" u="none" strike="noStrike" kern="1200" cap="none" spc="0" normalizeH="0" baseline="0" noProof="0" dirty="0" smtClean="0">
                <a:ln>
                  <a:noFill/>
                </a:ln>
                <a:solidFill>
                  <a:srgbClr val="FFFFFF"/>
                </a:solidFill>
                <a:effectLst/>
                <a:uLnTx/>
                <a:uFillTx/>
                <a:latin typeface="微软雅黑" pitchFamily="34" charset="-122"/>
                <a:ea typeface="微软雅黑" pitchFamily="34" charset="-122"/>
              </a:endParaRPr>
            </a:p>
          </p:txBody>
        </p:sp>
        <p:sp>
          <p:nvSpPr>
            <p:cNvPr id="10" name="Freeform 11"/>
            <p:cNvSpPr/>
            <p:nvPr/>
          </p:nvSpPr>
          <p:spPr>
            <a:xfrm>
              <a:off x="4588727" y="3701486"/>
              <a:ext cx="1617310" cy="1123379"/>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rgbClr val="099480"/>
            </a:solidFill>
            <a:ln w="12700" cap="flat" cmpd="sng" algn="ctr">
              <a:noFill/>
              <a:prstDash val="solid"/>
              <a:miter lim="800000"/>
            </a:ln>
            <a:effectLst/>
          </p:spPr>
          <p:txBody>
            <a:bodyPr spcFirstLastPara="0" vert="horz" wrap="square" lIns="270256" tIns="270257" rIns="957466" bIns="957466" numCol="1" spcCol="1270" anchor="ctr" anchorCtr="0">
              <a:noAutofit/>
            </a:bodyPr>
            <a:lstStyle/>
            <a:p>
              <a:pPr marL="0" marR="0" lvl="0" indent="0" algn="ctr" defTabSz="1689100" eaLnBrk="1" fontAlgn="auto" latinLnBrk="0" hangingPunct="1">
                <a:lnSpc>
                  <a:spcPct val="90000"/>
                </a:lnSpc>
                <a:spcBef>
                  <a:spcPct val="0"/>
                </a:spcBef>
                <a:spcAft>
                  <a:spcPct val="350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1" name="Freeform 12"/>
            <p:cNvSpPr/>
            <p:nvPr/>
          </p:nvSpPr>
          <p:spPr>
            <a:xfrm>
              <a:off x="2893105" y="3702842"/>
              <a:ext cx="1747588" cy="1123378"/>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rgbClr val="15A1C8"/>
            </a:solidFill>
            <a:ln w="12700" cap="flat" cmpd="sng" algn="ctr">
              <a:noFill/>
              <a:prstDash val="solid"/>
              <a:miter lim="800000"/>
            </a:ln>
            <a:effectLst/>
          </p:spPr>
          <p:txBody>
            <a:bodyPr spcFirstLastPara="0" vert="horz" wrap="square" lIns="957466" tIns="270256" rIns="270256" bIns="957466" numCol="1" spcCol="1270" anchor="ctr" anchorCtr="0">
              <a:noAutofit/>
            </a:bodyPr>
            <a:lstStyle/>
            <a:p>
              <a:pPr marL="0" marR="0" lvl="0" indent="0" algn="ctr" defTabSz="1689100" eaLnBrk="1" fontAlgn="auto" latinLnBrk="0" hangingPunct="1">
                <a:lnSpc>
                  <a:spcPct val="90000"/>
                </a:lnSpc>
                <a:spcBef>
                  <a:spcPct val="0"/>
                </a:spcBef>
                <a:spcAft>
                  <a:spcPct val="350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3" name="矩形 12"/>
            <p:cNvSpPr/>
            <p:nvPr/>
          </p:nvSpPr>
          <p:spPr>
            <a:xfrm>
              <a:off x="3464004" y="3142478"/>
              <a:ext cx="1107996" cy="369332"/>
            </a:xfrm>
            <a:prstGeom prst="rect">
              <a:avLst/>
            </a:prstGeom>
          </p:spPr>
          <p:txBody>
            <a:bodyPr wrap="none">
              <a:spAutoFit/>
            </a:bodyPr>
            <a:lstStyle/>
            <a:p>
              <a:r>
                <a:rPr lang="zh-CN" altLang="en-US" b="1" dirty="0" smtClean="0">
                  <a:solidFill>
                    <a:schemeClr val="bg1"/>
                  </a:solidFill>
                  <a:latin typeface="微软雅黑" pitchFamily="34" charset="-122"/>
                  <a:ea typeface="微软雅黑" pitchFamily="34" charset="-122"/>
                </a:rPr>
                <a:t>学历教育</a:t>
              </a:r>
              <a:endParaRPr lang="zh-CN" altLang="en-US" b="1" dirty="0">
                <a:solidFill>
                  <a:schemeClr val="bg1"/>
                </a:solidFill>
                <a:latin typeface="微软雅黑" pitchFamily="34" charset="-122"/>
                <a:ea typeface="微软雅黑" pitchFamily="34" charset="-122"/>
              </a:endParaRPr>
            </a:p>
          </p:txBody>
        </p:sp>
        <p:sp>
          <p:nvSpPr>
            <p:cNvPr id="14" name="矩形 13"/>
            <p:cNvSpPr/>
            <p:nvPr/>
          </p:nvSpPr>
          <p:spPr>
            <a:xfrm>
              <a:off x="3286116" y="3928296"/>
              <a:ext cx="1338828" cy="369332"/>
            </a:xfrm>
            <a:prstGeom prst="rect">
              <a:avLst/>
            </a:prstGeom>
          </p:spPr>
          <p:txBody>
            <a:bodyPr wrap="none">
              <a:spAutoFit/>
            </a:bodyPr>
            <a:lstStyle/>
            <a:p>
              <a:r>
                <a:rPr lang="zh-CN" altLang="en-US" b="1" dirty="0" smtClean="0">
                  <a:solidFill>
                    <a:schemeClr val="bg1"/>
                  </a:solidFill>
                  <a:latin typeface="微软雅黑" pitchFamily="34" charset="-122"/>
                  <a:ea typeface="微软雅黑" pitchFamily="34" charset="-122"/>
                </a:rPr>
                <a:t>非学历教育</a:t>
              </a:r>
              <a:endParaRPr lang="zh-CN" altLang="en-US" b="1" dirty="0">
                <a:solidFill>
                  <a:schemeClr val="bg1"/>
                </a:solidFill>
                <a:latin typeface="微软雅黑" pitchFamily="34" charset="-122"/>
                <a:ea typeface="微软雅黑" pitchFamily="34" charset="-122"/>
              </a:endParaRPr>
            </a:p>
          </p:txBody>
        </p:sp>
        <p:sp>
          <p:nvSpPr>
            <p:cNvPr id="15" name="矩形 14"/>
            <p:cNvSpPr/>
            <p:nvPr/>
          </p:nvSpPr>
          <p:spPr>
            <a:xfrm>
              <a:off x="4643438" y="3143248"/>
              <a:ext cx="1338828" cy="369332"/>
            </a:xfrm>
            <a:prstGeom prst="rect">
              <a:avLst/>
            </a:prstGeom>
          </p:spPr>
          <p:txBody>
            <a:bodyPr wrap="none">
              <a:spAutoFit/>
            </a:bodyPr>
            <a:lstStyle/>
            <a:p>
              <a:r>
                <a:rPr lang="zh-CN" altLang="en-US" b="1" dirty="0" smtClean="0">
                  <a:solidFill>
                    <a:schemeClr val="bg1"/>
                  </a:solidFill>
                  <a:latin typeface="微软雅黑" pitchFamily="34" charset="-122"/>
                  <a:ea typeface="微软雅黑" pitchFamily="34" charset="-122"/>
                </a:rPr>
                <a:t>国际化培养</a:t>
              </a:r>
            </a:p>
          </p:txBody>
        </p:sp>
        <p:sp>
          <p:nvSpPr>
            <p:cNvPr id="16" name="矩形 15"/>
            <p:cNvSpPr/>
            <p:nvPr/>
          </p:nvSpPr>
          <p:spPr>
            <a:xfrm>
              <a:off x="4573976" y="3928296"/>
              <a:ext cx="1569660" cy="369332"/>
            </a:xfrm>
            <a:prstGeom prst="rect">
              <a:avLst/>
            </a:prstGeom>
          </p:spPr>
          <p:txBody>
            <a:bodyPr wrap="none">
              <a:spAutoFit/>
            </a:bodyPr>
            <a:lstStyle/>
            <a:p>
              <a:r>
                <a:rPr lang="zh-CN" altLang="en-US" b="1" dirty="0" smtClean="0">
                  <a:solidFill>
                    <a:schemeClr val="bg1"/>
                  </a:solidFill>
                  <a:latin typeface="微软雅黑" pitchFamily="34" charset="-122"/>
                  <a:ea typeface="微软雅黑" pitchFamily="34" charset="-122"/>
                </a:rPr>
                <a:t>创新能力培养</a:t>
              </a:r>
            </a:p>
          </p:txBody>
        </p:sp>
        <p:sp>
          <p:nvSpPr>
            <p:cNvPr id="113" name="矩形 112"/>
            <p:cNvSpPr/>
            <p:nvPr/>
          </p:nvSpPr>
          <p:spPr bwMode="auto">
            <a:xfrm>
              <a:off x="1000100" y="713586"/>
              <a:ext cx="6715172" cy="369332"/>
            </a:xfrm>
            <a:prstGeom prst="rect">
              <a:avLst/>
            </a:prstGeom>
            <a:noFill/>
            <a:ln w="9525" cap="flat" cmpd="sng" algn="ctr">
              <a:noFill/>
              <a:prstDash val="solid"/>
              <a:round/>
              <a:headEnd type="none" w="med" len="med"/>
              <a:tailEnd type="none" w="med" len="med"/>
            </a:ln>
            <a:effectLst>
              <a:outerShdw dist="17961" dir="2700000" algn="ctr" rotWithShape="0">
                <a:srgbClr val="FFFFFF">
                  <a:gamma/>
                  <a:shade val="60000"/>
                  <a:invGamma/>
                </a:srgb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1" i="0" u="none" strike="noStrike" cap="none" normalizeH="0" baseline="0" smtClean="0">
                <a:ln>
                  <a:noFill/>
                </a:ln>
                <a:solidFill>
                  <a:schemeClr val="accent2"/>
                </a:solidFill>
                <a:effectLst/>
                <a:latin typeface="微软雅黑" pitchFamily="34" charset="-122"/>
                <a:ea typeface="微软雅黑" pitchFamily="34" charset="-122"/>
              </a:endParaRPr>
            </a:p>
          </p:txBody>
        </p:sp>
        <p:sp>
          <p:nvSpPr>
            <p:cNvPr id="121" name="矩形 120"/>
            <p:cNvSpPr/>
            <p:nvPr/>
          </p:nvSpPr>
          <p:spPr>
            <a:xfrm rot="1491887">
              <a:off x="4857752" y="2423549"/>
              <a:ext cx="1114408" cy="369332"/>
            </a:xfrm>
            <a:prstGeom prst="rect">
              <a:avLst/>
            </a:prstGeom>
          </p:spPr>
          <p:txBody>
            <a:bodyPr wrap="none">
              <a:prstTxWarp prst="textArchUp">
                <a:avLst/>
              </a:prstTxWarp>
              <a:spAutoFit/>
            </a:bodyPr>
            <a:lstStyle/>
            <a:p>
              <a:r>
                <a:rPr lang="zh-CN" altLang="en-US" b="1" dirty="0" smtClean="0">
                  <a:solidFill>
                    <a:schemeClr val="bg1"/>
                  </a:solidFill>
                  <a:latin typeface="微软雅黑" pitchFamily="34" charset="-122"/>
                  <a:ea typeface="微软雅黑" pitchFamily="34" charset="-122"/>
                </a:rPr>
                <a:t>涉外培训</a:t>
              </a:r>
            </a:p>
          </p:txBody>
        </p:sp>
        <p:sp>
          <p:nvSpPr>
            <p:cNvPr id="122" name="矩形 121"/>
            <p:cNvSpPr/>
            <p:nvPr/>
          </p:nvSpPr>
          <p:spPr>
            <a:xfrm rot="3492427">
              <a:off x="5745064" y="3071810"/>
              <a:ext cx="1114408" cy="369332"/>
            </a:xfrm>
            <a:prstGeom prst="rect">
              <a:avLst/>
            </a:prstGeom>
          </p:spPr>
          <p:txBody>
            <a:bodyPr wrap="none">
              <a:prstTxWarp prst="textArchUp">
                <a:avLst/>
              </a:prstTxWarp>
              <a:spAutoFit/>
            </a:bodyPr>
            <a:lstStyle/>
            <a:p>
              <a:r>
                <a:rPr lang="zh-CN" altLang="en-US" b="1" dirty="0" smtClean="0">
                  <a:solidFill>
                    <a:schemeClr val="bg1"/>
                  </a:solidFill>
                  <a:latin typeface="微软雅黑" pitchFamily="34" charset="-122"/>
                  <a:ea typeface="微软雅黑" pitchFamily="34" charset="-122"/>
                </a:rPr>
                <a:t>国际交流</a:t>
              </a:r>
            </a:p>
          </p:txBody>
        </p:sp>
        <p:sp>
          <p:nvSpPr>
            <p:cNvPr id="123" name="矩形 122"/>
            <p:cNvSpPr/>
            <p:nvPr/>
          </p:nvSpPr>
          <p:spPr>
            <a:xfrm rot="18783692">
              <a:off x="5589871" y="4125658"/>
              <a:ext cx="1346844" cy="369332"/>
            </a:xfrm>
            <a:prstGeom prst="rect">
              <a:avLst/>
            </a:prstGeom>
          </p:spPr>
          <p:txBody>
            <a:bodyPr wrap="none">
              <a:prstTxWarp prst="textArchDown">
                <a:avLst>
                  <a:gd name="adj" fmla="val 195854"/>
                </a:avLst>
              </a:prstTxWarp>
              <a:spAutoFit/>
            </a:bodyPr>
            <a:lstStyle/>
            <a:p>
              <a:r>
                <a:rPr lang="zh-CN" altLang="en-US" b="1" dirty="0" smtClean="0">
                  <a:solidFill>
                    <a:schemeClr val="bg1"/>
                  </a:solidFill>
                  <a:latin typeface="微软雅黑" pitchFamily="34" charset="-122"/>
                  <a:ea typeface="微软雅黑" pitchFamily="34" charset="-122"/>
                </a:rPr>
                <a:t>创新人才体系</a:t>
              </a:r>
            </a:p>
          </p:txBody>
        </p:sp>
        <p:sp>
          <p:nvSpPr>
            <p:cNvPr id="124" name="矩形 123"/>
            <p:cNvSpPr/>
            <p:nvPr/>
          </p:nvSpPr>
          <p:spPr>
            <a:xfrm rot="19904744">
              <a:off x="4793883" y="4745953"/>
              <a:ext cx="1114408" cy="369332"/>
            </a:xfrm>
            <a:prstGeom prst="rect">
              <a:avLst/>
            </a:prstGeom>
          </p:spPr>
          <p:txBody>
            <a:bodyPr wrap="none">
              <a:prstTxWarp prst="textArchDown">
                <a:avLst/>
              </a:prstTxWarp>
              <a:spAutoFit/>
            </a:bodyPr>
            <a:lstStyle/>
            <a:p>
              <a:r>
                <a:rPr lang="zh-CN" altLang="en-US" b="1" dirty="0" smtClean="0">
                  <a:solidFill>
                    <a:schemeClr val="bg1"/>
                  </a:solidFill>
                  <a:latin typeface="微软雅黑" pitchFamily="34" charset="-122"/>
                  <a:ea typeface="微软雅黑" pitchFamily="34" charset="-122"/>
                </a:rPr>
                <a:t>科研平台</a:t>
              </a:r>
            </a:p>
          </p:txBody>
        </p:sp>
        <p:cxnSp>
          <p:nvCxnSpPr>
            <p:cNvPr id="131" name="Straight Connector 6"/>
            <p:cNvCxnSpPr>
              <a:stCxn id="56325" idx="6"/>
            </p:cNvCxnSpPr>
            <p:nvPr/>
          </p:nvCxnSpPr>
          <p:spPr>
            <a:xfrm flipH="1">
              <a:off x="1000100" y="3750471"/>
              <a:ext cx="7286676" cy="3495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6"/>
            <p:cNvCxnSpPr>
              <a:stCxn id="56325" idx="4"/>
              <a:endCxn id="56325" idx="0"/>
            </p:cNvCxnSpPr>
            <p:nvPr/>
          </p:nvCxnSpPr>
          <p:spPr>
            <a:xfrm rot="5400000" flipH="1">
              <a:off x="2071670" y="3750471"/>
              <a:ext cx="5072098" cy="158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6" name="矩形 175"/>
            <p:cNvSpPr/>
            <p:nvPr/>
          </p:nvSpPr>
          <p:spPr>
            <a:xfrm rot="21163476">
              <a:off x="3364689" y="2362177"/>
              <a:ext cx="1346844" cy="369332"/>
            </a:xfrm>
            <a:prstGeom prst="rect">
              <a:avLst/>
            </a:prstGeom>
          </p:spPr>
          <p:txBody>
            <a:bodyPr wrap="none">
              <a:prstTxWarp prst="textArchUp">
                <a:avLst/>
              </a:prstTxWarp>
              <a:spAutoFit/>
            </a:bodyPr>
            <a:lstStyle/>
            <a:p>
              <a:r>
                <a:rPr lang="zh-CN" altLang="en-US" b="1" dirty="0" smtClean="0">
                  <a:solidFill>
                    <a:schemeClr val="bg1"/>
                  </a:solidFill>
                  <a:latin typeface="微软雅黑" pitchFamily="34" charset="-122"/>
                  <a:ea typeface="微软雅黑" pitchFamily="34" charset="-122"/>
                </a:rPr>
                <a:t>本科生培养</a:t>
              </a:r>
            </a:p>
          </p:txBody>
        </p:sp>
        <p:sp>
          <p:nvSpPr>
            <p:cNvPr id="177" name="矩形 176"/>
            <p:cNvSpPr/>
            <p:nvPr/>
          </p:nvSpPr>
          <p:spPr>
            <a:xfrm rot="18736352">
              <a:off x="2299699" y="2983365"/>
              <a:ext cx="1346844" cy="369332"/>
            </a:xfrm>
            <a:prstGeom prst="rect">
              <a:avLst/>
            </a:prstGeom>
          </p:spPr>
          <p:txBody>
            <a:bodyPr wrap="none">
              <a:prstTxWarp prst="textArchUp">
                <a:avLst/>
              </a:prstTxWarp>
              <a:spAutoFit/>
            </a:bodyPr>
            <a:lstStyle/>
            <a:p>
              <a:r>
                <a:rPr lang="zh-CN" altLang="en-US" b="1" dirty="0" smtClean="0">
                  <a:solidFill>
                    <a:schemeClr val="bg1"/>
                  </a:solidFill>
                  <a:latin typeface="微软雅黑" pitchFamily="34" charset="-122"/>
                  <a:ea typeface="微软雅黑" pitchFamily="34" charset="-122"/>
                </a:rPr>
                <a:t>研究生培养</a:t>
              </a:r>
            </a:p>
          </p:txBody>
        </p:sp>
        <p:sp>
          <p:nvSpPr>
            <p:cNvPr id="178" name="矩形 177"/>
            <p:cNvSpPr/>
            <p:nvPr/>
          </p:nvSpPr>
          <p:spPr>
            <a:xfrm rot="2624462">
              <a:off x="2455667" y="4196559"/>
              <a:ext cx="1114408" cy="369332"/>
            </a:xfrm>
            <a:prstGeom prst="rect">
              <a:avLst/>
            </a:prstGeom>
          </p:spPr>
          <p:txBody>
            <a:bodyPr wrap="none">
              <a:prstTxWarp prst="textArchDown">
                <a:avLst/>
              </a:prstTxWarp>
              <a:spAutoFit/>
            </a:bodyPr>
            <a:lstStyle/>
            <a:p>
              <a:r>
                <a:rPr lang="zh-CN" altLang="en-US" b="1" dirty="0" smtClean="0">
                  <a:solidFill>
                    <a:schemeClr val="bg1"/>
                  </a:solidFill>
                  <a:latin typeface="微软雅黑" pitchFamily="34" charset="-122"/>
                  <a:ea typeface="微软雅黑" pitchFamily="34" charset="-122"/>
                </a:rPr>
                <a:t>行业培训</a:t>
              </a:r>
            </a:p>
          </p:txBody>
        </p:sp>
        <p:sp>
          <p:nvSpPr>
            <p:cNvPr id="179" name="矩形 178"/>
            <p:cNvSpPr/>
            <p:nvPr/>
          </p:nvSpPr>
          <p:spPr>
            <a:xfrm rot="708243">
              <a:off x="3272488" y="4716605"/>
              <a:ext cx="1346844" cy="369332"/>
            </a:xfrm>
            <a:prstGeom prst="rect">
              <a:avLst/>
            </a:prstGeom>
          </p:spPr>
          <p:txBody>
            <a:bodyPr wrap="none">
              <a:prstTxWarp prst="textArchDown">
                <a:avLst/>
              </a:prstTxWarp>
              <a:spAutoFit/>
            </a:bodyPr>
            <a:lstStyle/>
            <a:p>
              <a:r>
                <a:rPr lang="zh-CN" altLang="en-US" b="1" dirty="0" smtClean="0">
                  <a:solidFill>
                    <a:schemeClr val="bg1"/>
                  </a:solidFill>
                  <a:latin typeface="微软雅黑" pitchFamily="34" charset="-122"/>
                  <a:ea typeface="微软雅黑" pitchFamily="34" charset="-122"/>
                </a:rPr>
                <a:t>在职研究生</a:t>
              </a:r>
            </a:p>
          </p:txBody>
        </p:sp>
        <p:sp>
          <p:nvSpPr>
            <p:cNvPr id="180" name="矩形 179"/>
            <p:cNvSpPr/>
            <p:nvPr/>
          </p:nvSpPr>
          <p:spPr>
            <a:xfrm rot="1392956">
              <a:off x="4957653" y="1860465"/>
              <a:ext cx="2556485" cy="660873"/>
            </a:xfrm>
            <a:prstGeom prst="rect">
              <a:avLst/>
            </a:prstGeom>
          </p:spPr>
          <p:txBody>
            <a:bodyPr wrap="square">
              <a:prstTxWarp prst="textArchUp">
                <a:avLst/>
              </a:prstTxWarp>
              <a:spAutoFit/>
            </a:bodyPr>
            <a:lstStyle/>
            <a:p>
              <a:r>
                <a:rPr lang="zh-CN" altLang="en-US" sz="2400" b="1" dirty="0" smtClean="0">
                  <a:solidFill>
                    <a:schemeClr val="bg1"/>
                  </a:solidFill>
                  <a:latin typeface="微软雅黑" pitchFamily="34" charset="-122"/>
                  <a:ea typeface="微软雅黑" pitchFamily="34" charset="-122"/>
                </a:rPr>
                <a:t>服务“一带一路“</a:t>
              </a:r>
              <a:endParaRPr lang="en-US" altLang="zh-CN" sz="2400" b="1" dirty="0" smtClean="0">
                <a:solidFill>
                  <a:schemeClr val="bg1"/>
                </a:solidFill>
                <a:latin typeface="微软雅黑" pitchFamily="34" charset="-122"/>
                <a:ea typeface="微软雅黑" pitchFamily="34" charset="-122"/>
              </a:endParaRPr>
            </a:p>
          </p:txBody>
        </p:sp>
        <p:sp>
          <p:nvSpPr>
            <p:cNvPr id="183" name="矩形 182"/>
            <p:cNvSpPr/>
            <p:nvPr/>
          </p:nvSpPr>
          <p:spPr>
            <a:xfrm rot="19530634">
              <a:off x="5212401" y="4888091"/>
              <a:ext cx="2339102" cy="461665"/>
            </a:xfrm>
            <a:prstGeom prst="rect">
              <a:avLst/>
            </a:prstGeom>
          </p:spPr>
          <p:txBody>
            <a:bodyPr wrap="none">
              <a:prstTxWarp prst="textArchDown">
                <a:avLst/>
              </a:prstTxWarp>
              <a:spAutoFit/>
            </a:bodyPr>
            <a:lstStyle/>
            <a:p>
              <a:r>
                <a:rPr lang="zh-CN" altLang="en-US" sz="2400" b="1" dirty="0" smtClean="0">
                  <a:solidFill>
                    <a:schemeClr val="bg1"/>
                  </a:solidFill>
                  <a:latin typeface="微软雅黑" pitchFamily="34" charset="-122"/>
                  <a:ea typeface="微软雅黑" pitchFamily="34" charset="-122"/>
                  <a:sym typeface="微软雅黑" pitchFamily="34" charset="-122"/>
                </a:rPr>
                <a:t>雄厚的科研保障</a:t>
              </a:r>
              <a:endParaRPr lang="zh-CN" altLang="en-US" sz="2400" b="1" dirty="0">
                <a:solidFill>
                  <a:schemeClr val="bg1"/>
                </a:solidFill>
                <a:latin typeface="微软雅黑" pitchFamily="34" charset="-122"/>
                <a:ea typeface="微软雅黑" pitchFamily="34" charset="-122"/>
              </a:endParaRPr>
            </a:p>
          </p:txBody>
        </p:sp>
        <p:sp>
          <p:nvSpPr>
            <p:cNvPr id="184" name="矩形 183"/>
            <p:cNvSpPr/>
            <p:nvPr/>
          </p:nvSpPr>
          <p:spPr>
            <a:xfrm rot="19827083">
              <a:off x="1675390" y="2096177"/>
              <a:ext cx="2336774" cy="678086"/>
            </a:xfrm>
            <a:prstGeom prst="rect">
              <a:avLst/>
            </a:prstGeom>
          </p:spPr>
          <p:txBody>
            <a:bodyPr wrap="square">
              <a:prstTxWarp prst="textArchUp">
                <a:avLst>
                  <a:gd name="adj" fmla="val 10735096"/>
                </a:avLst>
              </a:prstTxWarp>
              <a:spAutoFit/>
              <a:scene3d>
                <a:camera prst="orthographicFront">
                  <a:rot lat="0" lon="0" rev="0"/>
                </a:camera>
                <a:lightRig rig="threePt" dir="t"/>
              </a:scene3d>
            </a:bodyPr>
            <a:lstStyle/>
            <a:p>
              <a:r>
                <a:rPr lang="zh-CN" altLang="en-US" sz="2400" b="1" dirty="0" smtClean="0">
                  <a:solidFill>
                    <a:schemeClr val="bg1"/>
                  </a:solidFill>
                  <a:latin typeface="微软雅黑" pitchFamily="34" charset="-122"/>
                  <a:ea typeface="微软雅黑" pitchFamily="34" charset="-122"/>
                  <a:sym typeface="微软雅黑" pitchFamily="34" charset="-122"/>
                </a:rPr>
                <a:t>行业领军人才</a:t>
              </a:r>
              <a:endParaRPr lang="zh-CN" altLang="en-US" sz="2400" b="1" dirty="0">
                <a:solidFill>
                  <a:schemeClr val="bg1"/>
                </a:solidFill>
                <a:latin typeface="微软雅黑" pitchFamily="34" charset="-122"/>
                <a:ea typeface="微软雅黑" pitchFamily="34" charset="-122"/>
              </a:endParaRPr>
            </a:p>
          </p:txBody>
        </p:sp>
        <p:sp>
          <p:nvSpPr>
            <p:cNvPr id="185" name="矩形 184"/>
            <p:cNvSpPr/>
            <p:nvPr/>
          </p:nvSpPr>
          <p:spPr>
            <a:xfrm rot="1746551">
              <a:off x="1840516" y="4861128"/>
              <a:ext cx="2141900" cy="607005"/>
            </a:xfrm>
            <a:prstGeom prst="rect">
              <a:avLst/>
            </a:prstGeom>
          </p:spPr>
          <p:txBody>
            <a:bodyPr wrap="none">
              <a:prstTxWarp prst="textArchDown">
                <a:avLst>
                  <a:gd name="adj" fmla="val 21439901"/>
                </a:avLst>
              </a:prstTxWarp>
              <a:spAutoFit/>
            </a:bodyPr>
            <a:lstStyle/>
            <a:p>
              <a:r>
                <a:rPr lang="zh-CN" altLang="en-US" sz="2400" b="1" dirty="0" smtClean="0">
                  <a:solidFill>
                    <a:schemeClr val="bg1"/>
                  </a:solidFill>
                  <a:latin typeface="微软雅黑" pitchFamily="34" charset="-122"/>
                  <a:ea typeface="微软雅黑" pitchFamily="34" charset="-122"/>
                  <a:sym typeface="微软雅黑" pitchFamily="34" charset="-122"/>
                </a:rPr>
                <a:t>行业中坚骨干</a:t>
              </a:r>
              <a:endParaRPr lang="zh-CN" altLang="en-US" sz="2400" b="1" dirty="0">
                <a:solidFill>
                  <a:schemeClr val="bg1"/>
                </a:solidFill>
                <a:latin typeface="微软雅黑" pitchFamily="34" charset="-122"/>
                <a:ea typeface="微软雅黑" pitchFamily="34" charset="-122"/>
              </a:endParaRPr>
            </a:p>
          </p:txBody>
        </p:sp>
        <p:sp>
          <p:nvSpPr>
            <p:cNvPr id="195" name="矩形 194"/>
            <p:cNvSpPr/>
            <p:nvPr/>
          </p:nvSpPr>
          <p:spPr>
            <a:xfrm rot="3223786">
              <a:off x="5464526" y="2633067"/>
              <a:ext cx="2216450" cy="660231"/>
            </a:xfrm>
            <a:prstGeom prst="rect">
              <a:avLst/>
            </a:prstGeom>
          </p:spPr>
          <p:txBody>
            <a:bodyPr wrap="none">
              <a:prstTxWarp prst="textArchUp">
                <a:avLst>
                  <a:gd name="adj" fmla="val 10820325"/>
                </a:avLst>
              </a:prstTxWarp>
              <a:spAutoFit/>
            </a:bodyPr>
            <a:lstStyle/>
            <a:p>
              <a:pPr lvl="0"/>
              <a:r>
                <a:rPr lang="zh-CN" altLang="en-US" sz="2400" b="1" dirty="0" smtClean="0">
                  <a:solidFill>
                    <a:srgbClr val="FFFFFF"/>
                  </a:solidFill>
                  <a:latin typeface="微软雅黑" pitchFamily="34" charset="-122"/>
                  <a:ea typeface="微软雅黑" pitchFamily="34" charset="-122"/>
                </a:rPr>
                <a:t>轨道交通“走出去”</a:t>
              </a:r>
            </a:p>
          </p:txBody>
        </p:sp>
      </p:grpSp>
      <p:sp>
        <p:nvSpPr>
          <p:cNvPr id="30" name="矩形 29"/>
          <p:cNvSpPr/>
          <p:nvPr/>
        </p:nvSpPr>
        <p:spPr>
          <a:xfrm>
            <a:off x="0" y="1045624"/>
            <a:ext cx="4123245" cy="477054"/>
          </a:xfrm>
          <a:prstGeom prst="rect">
            <a:avLst/>
          </a:prstGeom>
        </p:spPr>
        <p:txBody>
          <a:bodyPr wrap="none">
            <a:spAutoFit/>
          </a:bodyPr>
          <a:lstStyle/>
          <a:p>
            <a:pPr marL="0" marR="0" lvl="1" fontAlgn="base">
              <a:lnSpc>
                <a:spcPts val="3000"/>
              </a:lnSpc>
              <a:spcBef>
                <a:spcPts val="600"/>
              </a:spcBef>
              <a:spcAft>
                <a:spcPct val="0"/>
              </a:spcAft>
              <a:buClrTx/>
              <a:buSzTx/>
              <a:buFont typeface="Wingdings" pitchFamily="2" charset="2"/>
              <a:buChar char="Ø"/>
              <a:tabLst/>
            </a:pPr>
            <a:r>
              <a:rPr lang="zh-CN" altLang="en-US" sz="2400" b="1" dirty="0" smtClean="0">
                <a:solidFill>
                  <a:schemeClr val="accent6"/>
                </a:solidFill>
                <a:latin typeface="微软雅黑" pitchFamily="34" charset="-122"/>
                <a:ea typeface="微软雅黑" pitchFamily="34" charset="-122"/>
                <a:sym typeface="Arial" charset="0"/>
              </a:rPr>
              <a:t>轨道特色高校人才培养体系</a:t>
            </a:r>
            <a:endParaRPr lang="en-US" altLang="zh-CN" sz="2400" b="1" dirty="0" smtClean="0">
              <a:solidFill>
                <a:schemeClr val="accent6"/>
              </a:solidFill>
              <a:latin typeface="微软雅黑" pitchFamily="34" charset="-122"/>
              <a:ea typeface="微软雅黑" pitchFamily="34" charset="-122"/>
              <a:sym typeface="Arial" charset="0"/>
            </a:endParaRPr>
          </a:p>
        </p:txBody>
      </p:sp>
      <p:sp>
        <p:nvSpPr>
          <p:cNvPr id="31"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2.1 </a:t>
            </a:r>
            <a:r>
              <a:rPr lang="zh-CN" altLang="en-US" sz="2800" b="1" dirty="0" smtClean="0">
                <a:solidFill>
                  <a:srgbClr val="133984"/>
                </a:solidFill>
                <a:latin typeface="微软雅黑" pitchFamily="34" charset="-122"/>
                <a:ea typeface="微软雅黑" pitchFamily="34" charset="-122"/>
                <a:sym typeface="微软雅黑" pitchFamily="34" charset="-122"/>
              </a:rPr>
              <a:t>轨道特色高校的人才培养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04229700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矩形 22"/>
          <p:cNvSpPr>
            <a:spLocks noChangeArrowheads="1"/>
          </p:cNvSpPr>
          <p:nvPr/>
        </p:nvSpPr>
        <p:spPr bwMode="auto">
          <a:xfrm>
            <a:off x="179511" y="1671479"/>
            <a:ext cx="8744356" cy="2862322"/>
          </a:xfrm>
          <a:prstGeom prst="rect">
            <a:avLst/>
          </a:prstGeom>
          <a:noFill/>
          <a:ln w="9525">
            <a:noFill/>
            <a:miter lim="800000"/>
            <a:headEnd/>
            <a:tailEnd/>
          </a:ln>
        </p:spPr>
        <p:txBody>
          <a:bodyPr wrap="square">
            <a:spAutoFit/>
          </a:bodyPr>
          <a:lstStyle/>
          <a:p>
            <a:pPr marL="342000" indent="-342000">
              <a:lnSpc>
                <a:spcPts val="3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我校在运输</a:t>
            </a:r>
            <a:r>
              <a:rPr lang="zh-CN" altLang="en-US" sz="2400" b="1" dirty="0" smtClean="0">
                <a:solidFill>
                  <a:srgbClr val="133984"/>
                </a:solidFill>
                <a:latin typeface="微软雅黑" pitchFamily="34" charset="-122"/>
                <a:ea typeface="微软雅黑" pitchFamily="34" charset="-122"/>
                <a:sym typeface="Arial" charset="0"/>
              </a:rPr>
              <a:t>、电信</a:t>
            </a:r>
            <a:r>
              <a:rPr lang="zh-CN" altLang="en-US" sz="2400" b="1" dirty="0">
                <a:solidFill>
                  <a:srgbClr val="133984"/>
                </a:solidFill>
                <a:latin typeface="微软雅黑" pitchFamily="34" charset="-122"/>
                <a:ea typeface="微软雅黑" pitchFamily="34" charset="-122"/>
                <a:sym typeface="Arial" charset="0"/>
              </a:rPr>
              <a:t>、土建、机电</a:t>
            </a:r>
            <a:r>
              <a:rPr lang="zh-CN" altLang="en-US" sz="2400" b="1" dirty="0" smtClean="0">
                <a:solidFill>
                  <a:srgbClr val="133984"/>
                </a:solidFill>
                <a:latin typeface="微软雅黑" pitchFamily="34" charset="-122"/>
                <a:ea typeface="微软雅黑" pitchFamily="34" charset="-122"/>
                <a:sym typeface="Arial" charset="0"/>
              </a:rPr>
              <a:t>、</a:t>
            </a:r>
            <a:r>
              <a:rPr lang="zh-CN" altLang="en-US" sz="2400" b="1" dirty="0" smtClean="0">
                <a:solidFill>
                  <a:srgbClr val="133984"/>
                </a:solidFill>
                <a:latin typeface="微软雅黑" pitchFamily="34" charset="-122"/>
                <a:ea typeface="微软雅黑" pitchFamily="34" charset="-122"/>
                <a:sym typeface="Arial" charset="0"/>
              </a:rPr>
              <a:t>电气、计算机等</a:t>
            </a:r>
            <a:r>
              <a:rPr lang="zh-CN" altLang="en-US" sz="2400" b="1" dirty="0" smtClean="0">
                <a:solidFill>
                  <a:srgbClr val="133984"/>
                </a:solidFill>
                <a:latin typeface="微软雅黑" pitchFamily="34" charset="-122"/>
                <a:ea typeface="微软雅黑" pitchFamily="34" charset="-122"/>
                <a:sym typeface="Arial" charset="0"/>
              </a:rPr>
              <a:t>学院均设有轨道交通专业或相关方向，涵盖轨道交通领域从规划、设计、建设到</a:t>
            </a:r>
            <a:r>
              <a:rPr lang="zh-CN" altLang="en-US" sz="2400" b="1" dirty="0" smtClean="0">
                <a:solidFill>
                  <a:srgbClr val="133984"/>
                </a:solidFill>
                <a:latin typeface="微软雅黑" pitchFamily="34" charset="-122"/>
                <a:ea typeface="微软雅黑" pitchFamily="34" charset="-122"/>
                <a:sym typeface="Arial" charset="0"/>
              </a:rPr>
              <a:t>运营、控制与</a:t>
            </a:r>
            <a:r>
              <a:rPr lang="zh-CN" altLang="en-US" sz="2400" b="1" dirty="0" smtClean="0">
                <a:solidFill>
                  <a:srgbClr val="133984"/>
                </a:solidFill>
                <a:latin typeface="微软雅黑" pitchFamily="34" charset="-122"/>
                <a:ea typeface="微软雅黑" pitchFamily="34" charset="-122"/>
                <a:sym typeface="Arial" charset="0"/>
              </a:rPr>
              <a:t>管理的</a:t>
            </a:r>
            <a:r>
              <a:rPr lang="zh-CN" altLang="en-US" sz="2400" b="1" dirty="0" smtClean="0">
                <a:solidFill>
                  <a:srgbClr val="FF0000"/>
                </a:solidFill>
                <a:latin typeface="微软雅黑" pitchFamily="34" charset="-122"/>
                <a:ea typeface="微软雅黑" pitchFamily="34" charset="-122"/>
                <a:sym typeface="Arial" charset="0"/>
              </a:rPr>
              <a:t>全过程</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ts val="3000"/>
              </a:lnSpc>
              <a:spcBef>
                <a:spcPts val="600"/>
              </a:spcBef>
              <a:buFont typeface="Wingdings" pitchFamily="2" charset="2"/>
              <a:buChar char="Ø"/>
            </a:pPr>
            <a:r>
              <a:rPr lang="zh-CN" altLang="en-US" sz="2400" b="1" dirty="0">
                <a:solidFill>
                  <a:srgbClr val="133984"/>
                </a:solidFill>
                <a:latin typeface="微软雅黑" pitchFamily="34" charset="-122"/>
                <a:ea typeface="微软雅黑" pitchFamily="34" charset="-122"/>
                <a:sym typeface="Arial" charset="0"/>
              </a:rPr>
              <a:t>交通</a:t>
            </a:r>
            <a:r>
              <a:rPr lang="zh-CN" altLang="en-US" sz="2400" b="1" dirty="0" smtClean="0">
                <a:solidFill>
                  <a:srgbClr val="133984"/>
                </a:solidFill>
                <a:latin typeface="微软雅黑" pitchFamily="34" charset="-122"/>
                <a:ea typeface="微软雅黑" pitchFamily="34" charset="-122"/>
                <a:sym typeface="Arial" charset="0"/>
              </a:rPr>
              <a:t>运输</a:t>
            </a:r>
            <a:r>
              <a:rPr lang="zh-CN" altLang="en-US" sz="2400" b="1" dirty="0" smtClean="0">
                <a:solidFill>
                  <a:srgbClr val="133984"/>
                </a:solidFill>
                <a:latin typeface="微软雅黑" pitchFamily="34" charset="-122"/>
                <a:ea typeface="微软雅黑" pitchFamily="34" charset="-122"/>
                <a:sym typeface="Arial" charset="0"/>
              </a:rPr>
              <a:t>、轨道信号与控制、土木工程</a:t>
            </a:r>
            <a:r>
              <a:rPr lang="zh-CN" altLang="en-US" sz="2400" b="1" dirty="0" smtClean="0">
                <a:solidFill>
                  <a:srgbClr val="133984"/>
                </a:solidFill>
                <a:latin typeface="微软雅黑" pitchFamily="34" charset="-122"/>
                <a:ea typeface="微软雅黑" pitchFamily="34" charset="-122"/>
                <a:sym typeface="Arial" charset="0"/>
              </a:rPr>
              <a:t>（城市轨道工程）</a:t>
            </a:r>
            <a:r>
              <a:rPr lang="zh-CN" altLang="en-US" sz="2400" b="1" dirty="0" smtClean="0">
                <a:solidFill>
                  <a:srgbClr val="133984"/>
                </a:solidFill>
                <a:latin typeface="微软雅黑" pitchFamily="34" charset="-122"/>
                <a:ea typeface="微软雅黑" pitchFamily="34" charset="-122"/>
                <a:sym typeface="Arial" charset="0"/>
              </a:rPr>
              <a:t>、车辆工程、轨道</a:t>
            </a:r>
            <a:r>
              <a:rPr lang="zh-CN" altLang="en-US" sz="2400" b="1" dirty="0" smtClean="0">
                <a:solidFill>
                  <a:srgbClr val="133984"/>
                </a:solidFill>
                <a:latin typeface="微软雅黑" pitchFamily="34" charset="-122"/>
                <a:ea typeface="微软雅黑" pitchFamily="34" charset="-122"/>
                <a:sym typeface="Arial" charset="0"/>
              </a:rPr>
              <a:t>牵引</a:t>
            </a:r>
            <a:r>
              <a:rPr lang="zh-CN" altLang="en-US" sz="2400" b="1" dirty="0" smtClean="0">
                <a:solidFill>
                  <a:srgbClr val="133984"/>
                </a:solidFill>
                <a:latin typeface="微软雅黑" pitchFamily="34" charset="-122"/>
                <a:ea typeface="微软雅黑" pitchFamily="34" charset="-122"/>
                <a:sym typeface="Arial" charset="0"/>
              </a:rPr>
              <a:t>电气化、铁道信息等</a:t>
            </a:r>
            <a:r>
              <a:rPr lang="zh-CN" altLang="en-US" sz="2400" b="1" dirty="0" smtClean="0">
                <a:solidFill>
                  <a:srgbClr val="133984"/>
                </a:solidFill>
                <a:latin typeface="微软雅黑" pitchFamily="34" charset="-122"/>
                <a:ea typeface="微软雅黑" pitchFamily="34" charset="-122"/>
                <a:sym typeface="Arial" charset="0"/>
              </a:rPr>
              <a:t>对多个相关专业均进入教育部</a:t>
            </a:r>
            <a:r>
              <a:rPr lang="zh-CN" altLang="en-US" sz="2400" b="1" dirty="0" smtClean="0">
                <a:solidFill>
                  <a:srgbClr val="FF0000"/>
                </a:solidFill>
                <a:latin typeface="微软雅黑" pitchFamily="34" charset="-122"/>
                <a:ea typeface="微软雅黑" pitchFamily="34" charset="-122"/>
                <a:sym typeface="Arial" charset="0"/>
              </a:rPr>
              <a:t>卓越工程师计划</a:t>
            </a:r>
            <a:r>
              <a:rPr lang="zh-CN" altLang="en-US" sz="2400" b="1" dirty="0" smtClean="0">
                <a:solidFill>
                  <a:srgbClr val="133984"/>
                </a:solidFill>
                <a:latin typeface="微软雅黑" pitchFamily="34" charset="-122"/>
                <a:ea typeface="微软雅黑" pitchFamily="34" charset="-122"/>
                <a:sym typeface="Arial" charset="0"/>
              </a:rPr>
              <a:t>，并积极与企业打造联合培养平台，提高学生的工程实践能力</a:t>
            </a:r>
          </a:p>
        </p:txBody>
      </p:sp>
      <p:sp>
        <p:nvSpPr>
          <p:cNvPr id="6" name="TextBox 53"/>
          <p:cNvSpPr>
            <a:spLocks noChangeArrowheads="1"/>
          </p:cNvSpPr>
          <p:nvPr/>
        </p:nvSpPr>
        <p:spPr bwMode="auto">
          <a:xfrm>
            <a:off x="8372" y="1127125"/>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1 </a:t>
            </a:r>
            <a:r>
              <a:rPr lang="zh-CN" altLang="en-US" sz="2400" b="1" dirty="0">
                <a:solidFill>
                  <a:srgbClr val="133984"/>
                </a:solidFill>
                <a:latin typeface="微软雅黑" pitchFamily="34" charset="-122"/>
                <a:ea typeface="微软雅黑" pitchFamily="34" charset="-122"/>
                <a:sym typeface="微软雅黑" pitchFamily="34" charset="-122"/>
              </a:rPr>
              <a:t>专业设置</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12</a:t>
            </a:fld>
            <a:endParaRPr lang="en-US"/>
          </a:p>
        </p:txBody>
      </p:sp>
      <p:pic>
        <p:nvPicPr>
          <p:cNvPr id="10" name="Picture 2" descr="C:\Users\dell\Desktop\图片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54" y="4488769"/>
            <a:ext cx="3649522" cy="2204714"/>
          </a:xfrm>
          <a:prstGeom prst="rect">
            <a:avLst/>
          </a:prstGeom>
          <a:noFill/>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9" name="Picture 12" descr="C:\Documents and Settings\Administrator\桌面\李老师收\太原铁路局校友.jpg"/>
          <p:cNvPicPr>
            <a:picLocks noChangeAspect="1" noChangeArrowheads="1"/>
          </p:cNvPicPr>
          <p:nvPr/>
        </p:nvPicPr>
        <p:blipFill>
          <a:blip r:embed="rId3" cstate="print"/>
          <a:srcRect/>
          <a:stretch>
            <a:fillRect/>
          </a:stretch>
        </p:blipFill>
        <p:spPr bwMode="auto">
          <a:xfrm>
            <a:off x="4250561" y="4533801"/>
            <a:ext cx="3332437" cy="2204043"/>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65215993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矩形 22"/>
          <p:cNvSpPr>
            <a:spLocks noChangeArrowheads="1"/>
          </p:cNvSpPr>
          <p:nvPr/>
        </p:nvSpPr>
        <p:spPr bwMode="auto">
          <a:xfrm>
            <a:off x="179512" y="1695648"/>
            <a:ext cx="8606759" cy="838819"/>
          </a:xfrm>
          <a:prstGeom prst="rect">
            <a:avLst/>
          </a:prstGeom>
          <a:noFill/>
          <a:ln w="9525">
            <a:noFill/>
            <a:miter lim="800000"/>
            <a:headEnd/>
            <a:tailEnd/>
          </a:ln>
        </p:spPr>
        <p:txBody>
          <a:bodyPr wrap="square">
            <a:spAutoFit/>
          </a:bodyPr>
          <a:lstStyle/>
          <a:p>
            <a:pPr marL="342000" indent="-342000">
              <a:lnSpc>
                <a:spcPts val="3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学校</a:t>
            </a:r>
            <a:r>
              <a:rPr lang="zh-CN" altLang="en-US" sz="2400" b="1" dirty="0" smtClean="0">
                <a:solidFill>
                  <a:srgbClr val="FF0000"/>
                </a:solidFill>
                <a:latin typeface="微软雅黑" pitchFamily="34" charset="-122"/>
                <a:ea typeface="微软雅黑" pitchFamily="34" charset="-122"/>
                <a:sym typeface="Arial" charset="0"/>
              </a:rPr>
              <a:t>基于</a:t>
            </a:r>
            <a:r>
              <a:rPr lang="en-US" altLang="zh-CN" sz="2400" b="1" dirty="0" smtClean="0">
                <a:solidFill>
                  <a:srgbClr val="FF0000"/>
                </a:solidFill>
                <a:latin typeface="微软雅黑" pitchFamily="34" charset="-122"/>
                <a:ea typeface="微软雅黑" pitchFamily="34" charset="-122"/>
                <a:sym typeface="Arial" charset="0"/>
              </a:rPr>
              <a:t>OBE</a:t>
            </a:r>
            <a:r>
              <a:rPr lang="zh-CN" altLang="en-US" sz="2400" b="1" dirty="0" smtClean="0">
                <a:solidFill>
                  <a:srgbClr val="133984"/>
                </a:solidFill>
                <a:latin typeface="微软雅黑" pitchFamily="34" charset="-122"/>
                <a:ea typeface="微软雅黑" pitchFamily="34" charset="-122"/>
                <a:sym typeface="Arial" charset="0"/>
              </a:rPr>
              <a:t>的教育理念，以</a:t>
            </a:r>
            <a:r>
              <a:rPr lang="zh-CN" altLang="en-US" sz="2400" b="1" dirty="0" smtClean="0">
                <a:solidFill>
                  <a:srgbClr val="FF0000"/>
                </a:solidFill>
                <a:latin typeface="微软雅黑" pitchFamily="34" charset="-122"/>
                <a:ea typeface="微软雅黑" pitchFamily="34" charset="-122"/>
                <a:sym typeface="Arial" charset="0"/>
              </a:rPr>
              <a:t>企业需求为导向</a:t>
            </a:r>
            <a:r>
              <a:rPr lang="zh-CN" altLang="en-US" sz="2400" b="1" dirty="0" smtClean="0">
                <a:solidFill>
                  <a:srgbClr val="133984"/>
                </a:solidFill>
                <a:latin typeface="微软雅黑" pitchFamily="34" charset="-122"/>
                <a:ea typeface="微软雅黑" pitchFamily="34" charset="-122"/>
                <a:sym typeface="Arial" charset="0"/>
              </a:rPr>
              <a:t>，积极调整培养方案，强化课程体系</a:t>
            </a:r>
            <a:r>
              <a:rPr lang="zh-CN" altLang="en-US" sz="2400" b="1" dirty="0" smtClean="0">
                <a:solidFill>
                  <a:srgbClr val="133984"/>
                </a:solidFill>
                <a:latin typeface="微软雅黑" pitchFamily="34" charset="-122"/>
                <a:ea typeface="微软雅黑" pitchFamily="34" charset="-122"/>
                <a:sym typeface="Arial" charset="0"/>
              </a:rPr>
              <a:t>建设</a:t>
            </a:r>
            <a:endParaRPr lang="zh-CN" altLang="en-US" sz="2400" b="1" dirty="0">
              <a:solidFill>
                <a:srgbClr val="133984"/>
              </a:solidFill>
              <a:latin typeface="微软雅黑" pitchFamily="34" charset="-122"/>
              <a:ea typeface="微软雅黑" pitchFamily="34" charset="-122"/>
              <a:sym typeface="Arial" charset="0"/>
            </a:endParaRPr>
          </a:p>
        </p:txBody>
      </p:sp>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13</a:t>
            </a:fld>
            <a:endParaRPr lang="en-US"/>
          </a:p>
        </p:txBody>
      </p:sp>
      <p:sp>
        <p:nvSpPr>
          <p:cNvPr id="16" name="TextBox 53"/>
          <p:cNvSpPr>
            <a:spLocks noChangeArrowheads="1"/>
          </p:cNvSpPr>
          <p:nvPr/>
        </p:nvSpPr>
        <p:spPr bwMode="auto">
          <a:xfrm>
            <a:off x="107157" y="1170059"/>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2 </a:t>
            </a:r>
            <a:r>
              <a:rPr lang="zh-CN" altLang="en-US" sz="2400" b="1" dirty="0" smtClean="0">
                <a:solidFill>
                  <a:srgbClr val="133984"/>
                </a:solidFill>
                <a:latin typeface="微软雅黑" pitchFamily="34" charset="-122"/>
                <a:ea typeface="微软雅黑" pitchFamily="34" charset="-122"/>
                <a:sym typeface="微软雅黑" pitchFamily="34" charset="-122"/>
              </a:rPr>
              <a:t>课程体系与教材建设</a:t>
            </a:r>
            <a:endParaRPr lang="zh-CN" altLang="en-US" sz="2400" b="1" dirty="0">
              <a:solidFill>
                <a:srgbClr val="000000"/>
              </a:solidFill>
              <a:latin typeface="微软雅黑" pitchFamily="34" charset="-122"/>
              <a:ea typeface="微软雅黑" pitchFamily="34" charset="-122"/>
              <a:sym typeface="微软雅黑" pitchFamily="3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1023256094"/>
              </p:ext>
            </p:extLst>
          </p:nvPr>
        </p:nvGraphicFramePr>
        <p:xfrm>
          <a:off x="179512" y="2957324"/>
          <a:ext cx="8820476" cy="3268268"/>
        </p:xfrm>
        <a:graphic>
          <a:graphicData uri="http://schemas.openxmlformats.org/drawingml/2006/table">
            <a:tbl>
              <a:tblPr firstRow="1" bandRow="1">
                <a:tableStyleId>{5C22544A-7EE6-4342-B048-85BDC9FD1C3A}</a:tableStyleId>
              </a:tblPr>
              <a:tblGrid>
                <a:gridCol w="1870961">
                  <a:extLst>
                    <a:ext uri="{9D8B030D-6E8A-4147-A177-3AD203B41FA5}">
                      <a16:colId xmlns="" xmlns:a16="http://schemas.microsoft.com/office/drawing/2014/main" val="20000"/>
                    </a:ext>
                  </a:extLst>
                </a:gridCol>
                <a:gridCol w="2004291">
                  <a:extLst>
                    <a:ext uri="{9D8B030D-6E8A-4147-A177-3AD203B41FA5}">
                      <a16:colId xmlns="" xmlns:a16="http://schemas.microsoft.com/office/drawing/2014/main" val="20001"/>
                    </a:ext>
                  </a:extLst>
                </a:gridCol>
                <a:gridCol w="2281381">
                  <a:extLst>
                    <a:ext uri="{9D8B030D-6E8A-4147-A177-3AD203B41FA5}">
                      <a16:colId xmlns="" xmlns:a16="http://schemas.microsoft.com/office/drawing/2014/main" val="20002"/>
                    </a:ext>
                  </a:extLst>
                </a:gridCol>
                <a:gridCol w="2663843">
                  <a:extLst>
                    <a:ext uri="{9D8B030D-6E8A-4147-A177-3AD203B41FA5}">
                      <a16:colId xmlns="" xmlns:a16="http://schemas.microsoft.com/office/drawing/2014/main" val="20003"/>
                    </a:ext>
                  </a:extLst>
                </a:gridCol>
              </a:tblGrid>
              <a:tr h="387585">
                <a:tc>
                  <a:txBody>
                    <a:bodyPr/>
                    <a:lstStyle/>
                    <a:p>
                      <a:pPr algn="ctr" fontAlgn="ctr"/>
                      <a:r>
                        <a:rPr lang="zh-CN" altLang="en-US" sz="2000" b="1" u="none" strike="noStrike" dirty="0">
                          <a:solidFill>
                            <a:srgbClr val="FF0000"/>
                          </a:solidFill>
                          <a:effectLst/>
                        </a:rPr>
                        <a:t>基础</a:t>
                      </a:r>
                      <a:endParaRPr lang="zh-CN" altLang="en-US" sz="20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2000" b="1" u="none" strike="noStrike" dirty="0">
                          <a:solidFill>
                            <a:srgbClr val="FF0000"/>
                          </a:solidFill>
                          <a:effectLst/>
                        </a:rPr>
                        <a:t>设计规划</a:t>
                      </a:r>
                      <a:endParaRPr lang="zh-CN" altLang="en-US" sz="20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2000" b="1" u="none" strike="noStrike" dirty="0">
                          <a:solidFill>
                            <a:srgbClr val="FF0000"/>
                          </a:solidFill>
                          <a:effectLst/>
                        </a:rPr>
                        <a:t>建设</a:t>
                      </a:r>
                      <a:endParaRPr lang="zh-CN" altLang="en-US" sz="20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2000" b="1" u="none" strike="noStrike" dirty="0">
                          <a:solidFill>
                            <a:srgbClr val="FF0000"/>
                          </a:solidFill>
                          <a:effectLst/>
                        </a:rPr>
                        <a:t>运营</a:t>
                      </a:r>
                      <a:endParaRPr lang="zh-CN" altLang="en-US" sz="2000" b="1" i="0" u="none" strike="noStrike" dirty="0">
                        <a:solidFill>
                          <a:srgbClr val="FF0000"/>
                        </a:solidFill>
                        <a:effectLst/>
                        <a:latin typeface="微软雅黑" panose="020B0503020204020204" pitchFamily="34" charset="-122"/>
                        <a:ea typeface="微软雅黑" panose="020B0503020204020204" pitchFamily="34" charset="-122"/>
                      </a:endParaRPr>
                    </a:p>
                  </a:txBody>
                  <a:tcPr marL="7686" marR="7686" marT="7686" marB="0" anchor="ctr"/>
                </a:tc>
                <a:extLst>
                  <a:ext uri="{0D108BD9-81ED-4DB2-BD59-A6C34878D82A}">
                    <a16:rowId xmlns="" xmlns:a16="http://schemas.microsoft.com/office/drawing/2014/main" val="10000"/>
                  </a:ext>
                </a:extLst>
              </a:tr>
              <a:tr h="677014">
                <a:tc>
                  <a:txBody>
                    <a:bodyPr/>
                    <a:lstStyle/>
                    <a:p>
                      <a:pPr algn="ctr" fontAlgn="ctr"/>
                      <a:r>
                        <a:rPr lang="en-US" altLang="zh-CN" sz="1400" b="1" u="none" strike="noStrike" dirty="0">
                          <a:effectLst/>
                        </a:rPr>
                        <a:t>21</a:t>
                      </a:r>
                      <a:r>
                        <a:rPr lang="zh-CN" altLang="en-US" sz="1400" b="1" u="none" strike="noStrike" dirty="0">
                          <a:effectLst/>
                        </a:rPr>
                        <a:t>世纪的轨道交通</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400" b="1" u="none" strike="noStrike" dirty="0" smtClean="0">
                          <a:effectLst/>
                        </a:rPr>
                        <a:t>城市公共交通</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城市轨道交通基础设施养护及检测技术</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kern="1200" dirty="0" smtClean="0">
                          <a:solidFill>
                            <a:schemeClr val="dk1"/>
                          </a:solidFill>
                          <a:effectLst/>
                          <a:latin typeface="+mn-lt"/>
                          <a:ea typeface="+mn-ea"/>
                          <a:cs typeface="+mn-cs"/>
                        </a:rPr>
                        <a:t>铁路货物运输</a:t>
                      </a:r>
                      <a:endParaRPr lang="zh-CN" altLang="en-US" sz="1400" b="1" u="none" strike="noStrike" kern="1200" dirty="0">
                        <a:solidFill>
                          <a:schemeClr val="dk1"/>
                        </a:solidFill>
                        <a:effectLst/>
                        <a:latin typeface="+mn-lt"/>
                        <a:ea typeface="+mn-ea"/>
                        <a:cs typeface="+mn-cs"/>
                      </a:endParaRPr>
                    </a:p>
                  </a:txBody>
                  <a:tcPr marL="7686" marR="7686" marT="7686" marB="0" anchor="ctr"/>
                </a:tc>
                <a:extLst>
                  <a:ext uri="{0D108BD9-81ED-4DB2-BD59-A6C34878D82A}">
                    <a16:rowId xmlns="" xmlns:a16="http://schemas.microsoft.com/office/drawing/2014/main" val="10001"/>
                  </a:ext>
                </a:extLst>
              </a:tr>
              <a:tr h="454021">
                <a:tc>
                  <a:txBody>
                    <a:bodyPr/>
                    <a:lstStyle/>
                    <a:p>
                      <a:pPr algn="ctr" fontAlgn="ctr"/>
                      <a:r>
                        <a:rPr lang="zh-CN" altLang="en-US" sz="1400" b="1" u="none" strike="noStrike" dirty="0">
                          <a:effectLst/>
                        </a:rPr>
                        <a:t>现代轨道交通信号中的通信技术</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城市轨道交通线网规划与线路设计</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轨道交通控制与信息化</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kern="1200" dirty="0" smtClean="0">
                          <a:solidFill>
                            <a:schemeClr val="dk1"/>
                          </a:solidFill>
                          <a:effectLst/>
                          <a:latin typeface="+mn-lt"/>
                          <a:ea typeface="+mn-ea"/>
                          <a:cs typeface="+mn-cs"/>
                        </a:rPr>
                        <a:t>铁路旅客运输</a:t>
                      </a:r>
                      <a:endParaRPr lang="zh-CN" altLang="en-US" sz="1400" b="1" u="none" strike="noStrike" kern="1200" dirty="0">
                        <a:solidFill>
                          <a:schemeClr val="dk1"/>
                        </a:solidFill>
                        <a:effectLst/>
                        <a:latin typeface="+mn-lt"/>
                        <a:ea typeface="+mn-ea"/>
                        <a:cs typeface="+mn-cs"/>
                      </a:endParaRPr>
                    </a:p>
                  </a:txBody>
                  <a:tcPr marL="7686" marR="7686" marT="7686" marB="0" anchor="ctr"/>
                </a:tc>
                <a:extLst>
                  <a:ext uri="{0D108BD9-81ED-4DB2-BD59-A6C34878D82A}">
                    <a16:rowId xmlns="" xmlns:a16="http://schemas.microsoft.com/office/drawing/2014/main" val="10002"/>
                  </a:ext>
                </a:extLst>
              </a:tr>
              <a:tr h="38758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400" b="1" u="none" strike="noStrike" dirty="0" smtClean="0">
                          <a:effectLst/>
                        </a:rPr>
                        <a:t>轨道车辆强度基础</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smtClean="0">
                          <a:effectLst/>
                        </a:rPr>
                        <a:t>铁路车站</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交通环境工程</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轨道交通运输组织</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extLst>
                  <a:ext uri="{0D108BD9-81ED-4DB2-BD59-A6C34878D82A}">
                    <a16:rowId xmlns="" xmlns:a16="http://schemas.microsoft.com/office/drawing/2014/main" val="10003"/>
                  </a:ext>
                </a:extLst>
              </a:tr>
              <a:tr h="454021">
                <a:tc>
                  <a:txBody>
                    <a:bodyPr/>
                    <a:lstStyle/>
                    <a:p>
                      <a:pPr algn="ctr" fontAlgn="ctr"/>
                      <a:r>
                        <a:rPr lang="zh-CN" altLang="en-US" sz="1400" b="1" u="none" strike="noStrike">
                          <a:effectLst/>
                        </a:rPr>
                        <a:t>综合交通运输概论</a:t>
                      </a: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轨道交通规划设计</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轨道交通土建工程</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轨道交通列车运行控制技术</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extLst>
                  <a:ext uri="{0D108BD9-81ED-4DB2-BD59-A6C34878D82A}">
                    <a16:rowId xmlns="" xmlns:a16="http://schemas.microsoft.com/office/drawing/2014/main" val="10004"/>
                  </a:ext>
                </a:extLst>
              </a:tr>
              <a:tr h="454021">
                <a:tc>
                  <a:txBody>
                    <a:bodyPr/>
                    <a:lstStyle/>
                    <a:p>
                      <a:pPr algn="ctr" fontAlgn="ctr"/>
                      <a:r>
                        <a:rPr lang="zh-CN" altLang="en-US" sz="1400" b="1" u="none" strike="noStrike">
                          <a:effectLst/>
                        </a:rPr>
                        <a:t>交通与环境</a:t>
                      </a: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a:effectLst/>
                        </a:rPr>
                        <a:t>轨道交通经济学</a:t>
                      </a: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轨道交通电气工程</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dirty="0">
                          <a:effectLst/>
                        </a:rPr>
                        <a:t>轨道交通资产管理与运营补贴</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extLst>
                  <a:ext uri="{0D108BD9-81ED-4DB2-BD59-A6C34878D82A}">
                    <a16:rowId xmlns="" xmlns:a16="http://schemas.microsoft.com/office/drawing/2014/main" val="10005"/>
                  </a:ext>
                </a:extLst>
              </a:tr>
              <a:tr h="454021">
                <a:tc>
                  <a:txBody>
                    <a:bodyPr/>
                    <a:lstStyle/>
                    <a:p>
                      <a:pPr algn="ctr" fontAlgn="ctr"/>
                      <a:r>
                        <a:rPr lang="zh-CN" altLang="en-US" sz="1400" b="1" u="none" strike="noStrike" dirty="0" smtClean="0">
                          <a:effectLst/>
                        </a:rPr>
                        <a:t>高速铁路概论</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a:effectLst/>
                        </a:rPr>
                        <a:t>轨道交通站场枢纽</a:t>
                      </a:r>
                      <a:endParaRPr lang="zh-CN" altLang="en-US" sz="1400" b="1" i="0" u="none" strike="noStrike">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tc>
                  <a:txBody>
                    <a:bodyPr/>
                    <a:lstStyle/>
                    <a:p>
                      <a:pPr algn="ctr" fontAlgn="ctr"/>
                      <a:r>
                        <a:rPr lang="zh-CN" altLang="en-US" sz="1400" b="1" u="none" strike="noStrike" kern="1200" dirty="0" smtClean="0">
                          <a:solidFill>
                            <a:schemeClr val="dk1"/>
                          </a:solidFill>
                          <a:effectLst/>
                          <a:latin typeface="+mn-lt"/>
                          <a:ea typeface="+mn-ea"/>
                          <a:cs typeface="+mn-cs"/>
                        </a:rPr>
                        <a:t>铁路隧道</a:t>
                      </a:r>
                      <a:endParaRPr lang="zh-CN" altLang="en-US" sz="1400" b="1" u="none" strike="noStrike" kern="1200" dirty="0">
                        <a:solidFill>
                          <a:schemeClr val="dk1"/>
                        </a:solidFill>
                        <a:effectLst/>
                        <a:latin typeface="+mn-lt"/>
                        <a:ea typeface="+mn-ea"/>
                        <a:cs typeface="+mn-cs"/>
                      </a:endParaRPr>
                    </a:p>
                  </a:txBody>
                  <a:tcPr marL="7686" marR="7686" marT="7686" marB="0" anchor="ctr"/>
                </a:tc>
                <a:tc>
                  <a:txBody>
                    <a:bodyPr/>
                    <a:lstStyle/>
                    <a:p>
                      <a:pPr algn="ctr" fontAlgn="ctr"/>
                      <a:r>
                        <a:rPr lang="zh-CN" altLang="en-US" sz="1400" b="1" u="none" strike="noStrike" dirty="0">
                          <a:effectLst/>
                        </a:rPr>
                        <a:t>城市轨道交通系统运营管理</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686" marR="7686" marT="7686" marB="0" anchor="ctr"/>
                </a:tc>
                <a:extLst>
                  <a:ext uri="{0D108BD9-81ED-4DB2-BD59-A6C34878D82A}">
                    <a16:rowId xmlns="" xmlns:a16="http://schemas.microsoft.com/office/drawing/2014/main" val="10006"/>
                  </a:ext>
                </a:extLst>
              </a:tr>
            </a:tbl>
          </a:graphicData>
        </a:graphic>
      </p:graphicFrame>
      <p:sp>
        <p:nvSpPr>
          <p:cNvPr id="7"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117604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矩形 22"/>
          <p:cNvSpPr>
            <a:spLocks noChangeArrowheads="1"/>
          </p:cNvSpPr>
          <p:nvPr/>
        </p:nvSpPr>
        <p:spPr bwMode="auto">
          <a:xfrm>
            <a:off x="179512" y="1201028"/>
            <a:ext cx="8795155" cy="2169825"/>
          </a:xfrm>
          <a:prstGeom prst="rect">
            <a:avLst/>
          </a:prstGeom>
          <a:noFill/>
          <a:ln w="9525">
            <a:noFill/>
            <a:miter lim="800000"/>
            <a:headEnd/>
            <a:tailEnd/>
          </a:ln>
        </p:spPr>
        <p:txBody>
          <a:bodyPr wrap="square">
            <a:spAutoFit/>
          </a:bodyPr>
          <a:lstStyle/>
          <a:p>
            <a:pPr>
              <a:lnSpc>
                <a:spcPts val="3000"/>
              </a:lnSpc>
              <a:spcBef>
                <a:spcPts val="600"/>
              </a:spcBef>
            </a:pPr>
            <a:endParaRPr lang="en-US" altLang="zh-CN" sz="2400" b="1" dirty="0" smtClean="0">
              <a:solidFill>
                <a:srgbClr val="FF0000"/>
              </a:solidFill>
              <a:latin typeface="微软雅黑" pitchFamily="34" charset="-122"/>
              <a:ea typeface="微软雅黑" pitchFamily="34" charset="-122"/>
              <a:sym typeface="Arial" charset="0"/>
            </a:endParaRPr>
          </a:p>
          <a:p>
            <a:pPr marL="342000" indent="-342000">
              <a:lnSpc>
                <a:spcPts val="3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结合</a:t>
            </a:r>
            <a:r>
              <a:rPr lang="zh-CN" altLang="en-US" sz="2400" b="1" dirty="0">
                <a:solidFill>
                  <a:srgbClr val="133984"/>
                </a:solidFill>
                <a:latin typeface="微软雅黑" pitchFamily="34" charset="-122"/>
                <a:ea typeface="微软雅黑" pitchFamily="34" charset="-122"/>
                <a:sym typeface="Arial" charset="0"/>
              </a:rPr>
              <a:t>现场实际需要，校企合作编写或修订</a:t>
            </a:r>
            <a:r>
              <a:rPr lang="zh-CN" altLang="en-US" sz="2400" b="1" dirty="0" smtClean="0">
                <a:solidFill>
                  <a:srgbClr val="133984"/>
                </a:solidFill>
                <a:latin typeface="微软雅黑" pitchFamily="34" charset="-122"/>
                <a:ea typeface="微软雅黑" pitchFamily="34" charset="-122"/>
                <a:sym typeface="Arial" charset="0"/>
              </a:rPr>
              <a:t>了</a:t>
            </a:r>
            <a:r>
              <a:rPr lang="en-US" altLang="zh-CN" sz="2400" b="1" dirty="0" smtClean="0">
                <a:solidFill>
                  <a:srgbClr val="FF0000"/>
                </a:solidFill>
                <a:latin typeface="微软雅黑" pitchFamily="34" charset="-122"/>
                <a:ea typeface="微软雅黑" pitchFamily="34" charset="-122"/>
                <a:sym typeface="Arial" charset="0"/>
              </a:rPr>
              <a:t>60</a:t>
            </a:r>
            <a:r>
              <a:rPr lang="zh-CN" altLang="en-US" sz="2400" b="1" dirty="0" smtClean="0">
                <a:solidFill>
                  <a:srgbClr val="FF0000"/>
                </a:solidFill>
                <a:latin typeface="微软雅黑" pitchFamily="34" charset="-122"/>
                <a:ea typeface="微软雅黑" pitchFamily="34" charset="-122"/>
                <a:sym typeface="Arial" charset="0"/>
              </a:rPr>
              <a:t>余种</a:t>
            </a:r>
            <a:r>
              <a:rPr lang="zh-CN" altLang="en-US" sz="2400" b="1" dirty="0">
                <a:solidFill>
                  <a:srgbClr val="133984"/>
                </a:solidFill>
                <a:latin typeface="微软雅黑" pitchFamily="34" charset="-122"/>
                <a:ea typeface="微软雅黑" pitchFamily="34" charset="-122"/>
                <a:sym typeface="Arial" charset="0"/>
              </a:rPr>
              <a:t>轨道交通</a:t>
            </a:r>
            <a:r>
              <a:rPr lang="zh-CN" altLang="en-US" sz="2400" b="1" dirty="0" smtClean="0">
                <a:solidFill>
                  <a:srgbClr val="133984"/>
                </a:solidFill>
                <a:latin typeface="微软雅黑" pitchFamily="34" charset="-122"/>
                <a:ea typeface="微软雅黑" pitchFamily="34" charset="-122"/>
                <a:sym typeface="Arial" charset="0"/>
              </a:rPr>
              <a:t>特色</a:t>
            </a:r>
            <a:r>
              <a:rPr lang="zh-CN" altLang="en-US" sz="2400" b="1" dirty="0" smtClean="0">
                <a:solidFill>
                  <a:srgbClr val="133984"/>
                </a:solidFill>
                <a:latin typeface="微软雅黑" pitchFamily="34" charset="-122"/>
                <a:ea typeface="微软雅黑" pitchFamily="34" charset="-122"/>
                <a:sym typeface="Arial" charset="0"/>
              </a:rPr>
              <a:t>教材和</a:t>
            </a:r>
            <a:r>
              <a:rPr lang="zh-CN" altLang="en-US" sz="2400" b="1" dirty="0" smtClean="0">
                <a:solidFill>
                  <a:srgbClr val="133984"/>
                </a:solidFill>
                <a:latin typeface="微软雅黑" pitchFamily="34" charset="-122"/>
                <a:ea typeface="微软雅黑" pitchFamily="34" charset="-122"/>
                <a:sym typeface="Arial" charset="0"/>
              </a:rPr>
              <a:t>交通</a:t>
            </a:r>
            <a:r>
              <a:rPr lang="zh-CN" altLang="en-US" sz="2400" b="1" dirty="0">
                <a:solidFill>
                  <a:srgbClr val="133984"/>
                </a:solidFill>
                <a:latin typeface="微软雅黑" pitchFamily="34" charset="-122"/>
                <a:ea typeface="微软雅黑" pitchFamily="34" charset="-122"/>
                <a:sym typeface="Arial" charset="0"/>
              </a:rPr>
              <a:t>运输大类课程</a:t>
            </a:r>
            <a:r>
              <a:rPr lang="zh-CN" altLang="en-US" sz="2400" b="1" dirty="0">
                <a:solidFill>
                  <a:srgbClr val="FF0000"/>
                </a:solidFill>
                <a:latin typeface="微软雅黑" pitchFamily="34" charset="-122"/>
                <a:ea typeface="微软雅黑" pitchFamily="34" charset="-122"/>
                <a:sym typeface="Arial" charset="0"/>
              </a:rPr>
              <a:t>系列</a:t>
            </a:r>
            <a:r>
              <a:rPr lang="zh-CN" altLang="en-US" sz="2400" b="1" dirty="0" smtClean="0">
                <a:solidFill>
                  <a:srgbClr val="FF0000"/>
                </a:solidFill>
                <a:latin typeface="微软雅黑" pitchFamily="34" charset="-122"/>
                <a:ea typeface="微软雅黑" pitchFamily="34" charset="-122"/>
                <a:sym typeface="Arial" charset="0"/>
              </a:rPr>
              <a:t>教材</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ts val="3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铁路运输组织学、城市</a:t>
            </a:r>
            <a:r>
              <a:rPr lang="zh-CN" altLang="en-US" sz="2400" b="1" dirty="0">
                <a:solidFill>
                  <a:srgbClr val="133984"/>
                </a:solidFill>
                <a:latin typeface="微软雅黑" pitchFamily="34" charset="-122"/>
                <a:ea typeface="微软雅黑" pitchFamily="34" charset="-122"/>
                <a:sym typeface="Arial" charset="0"/>
              </a:rPr>
              <a:t>轨道交通规划与设计、城市轨道交通系统运营</a:t>
            </a:r>
            <a:r>
              <a:rPr lang="zh-CN" altLang="en-US" sz="2400" b="1" dirty="0" smtClean="0">
                <a:solidFill>
                  <a:srgbClr val="133984"/>
                </a:solidFill>
                <a:latin typeface="微软雅黑" pitchFamily="34" charset="-122"/>
                <a:ea typeface="微软雅黑" pitchFamily="34" charset="-122"/>
                <a:sym typeface="Arial" charset="0"/>
              </a:rPr>
              <a:t>管理等多本教材入选</a:t>
            </a:r>
            <a:r>
              <a:rPr lang="zh-CN" altLang="en-US" sz="2400" b="1" dirty="0" smtClean="0">
                <a:solidFill>
                  <a:srgbClr val="FF0000"/>
                </a:solidFill>
                <a:latin typeface="微软雅黑" pitchFamily="34" charset="-122"/>
                <a:ea typeface="微软雅黑" pitchFamily="34" charset="-122"/>
                <a:sym typeface="Arial" charset="0"/>
              </a:rPr>
              <a:t>国家规划</a:t>
            </a:r>
            <a:r>
              <a:rPr lang="zh-CN" altLang="en-US" sz="2400" b="1" dirty="0" smtClean="0">
                <a:solidFill>
                  <a:srgbClr val="133984"/>
                </a:solidFill>
                <a:latin typeface="微软雅黑" pitchFamily="34" charset="-122"/>
                <a:ea typeface="微软雅黑" pitchFamily="34" charset="-122"/>
                <a:sym typeface="Arial" charset="0"/>
              </a:rPr>
              <a:t>教材和</a:t>
            </a:r>
            <a:r>
              <a:rPr lang="zh-CN" altLang="en-US" sz="2400" b="1" dirty="0" smtClean="0">
                <a:solidFill>
                  <a:srgbClr val="FF0000"/>
                </a:solidFill>
                <a:latin typeface="微软雅黑" pitchFamily="34" charset="-122"/>
                <a:ea typeface="微软雅黑" pitchFamily="34" charset="-122"/>
                <a:sym typeface="Arial" charset="0"/>
              </a:rPr>
              <a:t>北京市精品</a:t>
            </a:r>
            <a:r>
              <a:rPr lang="zh-CN" altLang="en-US" sz="2400" b="1" dirty="0" smtClean="0">
                <a:solidFill>
                  <a:srgbClr val="133984"/>
                </a:solidFill>
                <a:latin typeface="微软雅黑" pitchFamily="34" charset="-122"/>
                <a:ea typeface="微软雅黑" pitchFamily="34" charset="-122"/>
                <a:sym typeface="Arial" charset="0"/>
              </a:rPr>
              <a:t>教材</a:t>
            </a:r>
            <a:endParaRPr lang="zh-CN" altLang="en-US" sz="2400" b="1" dirty="0">
              <a:solidFill>
                <a:srgbClr val="133984"/>
              </a:solidFill>
              <a:latin typeface="微软雅黑" pitchFamily="34" charset="-122"/>
              <a:ea typeface="微软雅黑" pitchFamily="34" charset="-122"/>
              <a:sym typeface="Arial" charset="0"/>
            </a:endParaRPr>
          </a:p>
        </p:txBody>
      </p:sp>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14</a:t>
            </a:fld>
            <a:endParaRPr lang="en-US" dirty="0"/>
          </a:p>
        </p:txBody>
      </p:sp>
      <p:sp>
        <p:nvSpPr>
          <p:cNvPr id="16" name="TextBox 53"/>
          <p:cNvSpPr>
            <a:spLocks noChangeArrowheads="1"/>
          </p:cNvSpPr>
          <p:nvPr/>
        </p:nvSpPr>
        <p:spPr bwMode="auto">
          <a:xfrm>
            <a:off x="25303" y="1127125"/>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2 </a:t>
            </a:r>
            <a:r>
              <a:rPr lang="zh-CN" altLang="en-US" sz="2400" b="1" dirty="0" smtClean="0">
                <a:solidFill>
                  <a:srgbClr val="133984"/>
                </a:solidFill>
                <a:latin typeface="微软雅黑" pitchFamily="34" charset="-122"/>
                <a:ea typeface="微软雅黑" pitchFamily="34" charset="-122"/>
                <a:sym typeface="微软雅黑" pitchFamily="34" charset="-122"/>
              </a:rPr>
              <a:t>课程体系与教材建设</a:t>
            </a:r>
            <a:endParaRPr lang="zh-CN" altLang="en-US" sz="2400" b="1" dirty="0">
              <a:solidFill>
                <a:srgbClr val="000000"/>
              </a:solidFill>
              <a:latin typeface="微软雅黑" pitchFamily="34" charset="-122"/>
              <a:ea typeface="微软雅黑" pitchFamily="34" charset="-122"/>
              <a:sym typeface="微软雅黑" pitchFamily="34" charset="-122"/>
            </a:endParaRPr>
          </a:p>
        </p:txBody>
      </p:sp>
      <p:grpSp>
        <p:nvGrpSpPr>
          <p:cNvPr id="2" name="组合 1"/>
          <p:cNvGrpSpPr/>
          <p:nvPr/>
        </p:nvGrpSpPr>
        <p:grpSpPr>
          <a:xfrm>
            <a:off x="1240403" y="3496760"/>
            <a:ext cx="6211917" cy="3264288"/>
            <a:chOff x="1240403" y="3496760"/>
            <a:chExt cx="6211917" cy="3264288"/>
          </a:xfrm>
          <a:effectLst>
            <a:outerShdw blurRad="190500" dist="50800" dir="5400000" algn="ctr" rotWithShape="0">
              <a:srgbClr val="000000">
                <a:alpha val="43137"/>
              </a:srgbClr>
            </a:outerShdw>
          </a:effectLst>
        </p:grpSpPr>
        <p:pic>
          <p:nvPicPr>
            <p:cNvPr id="8" name="Picture 17" descr="平台课程教材"/>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1240403" y="5085183"/>
              <a:ext cx="3176179" cy="1675865"/>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18" descr="轨道交通教材"/>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1749" y="3496760"/>
              <a:ext cx="2545993" cy="16604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图片 14" descr="城市轨道车辆.jpg"/>
            <p:cNvPicPr>
              <a:picLocks noChangeAspect="1"/>
            </p:cNvPicPr>
            <p:nvPr/>
          </p:nvPicPr>
          <p:blipFill>
            <a:blip r:embed="rId5" cstate="print"/>
            <a:stretch>
              <a:fillRect/>
            </a:stretch>
          </p:blipFill>
          <p:spPr>
            <a:xfrm>
              <a:off x="1240404" y="3496761"/>
              <a:ext cx="1124528" cy="1660430"/>
            </a:xfrm>
            <a:prstGeom prst="rect">
              <a:avLst/>
            </a:prstGeom>
          </p:spPr>
        </p:pic>
        <p:pic>
          <p:nvPicPr>
            <p:cNvPr id="18" name="Picture 3"/>
            <p:cNvPicPr>
              <a:picLocks noChangeAspect="1" noChangeArrowheads="1"/>
            </p:cNvPicPr>
            <p:nvPr/>
          </p:nvPicPr>
          <p:blipFill rotWithShape="1">
            <a:blip r:embed="rId6" cstate="print"/>
            <a:srcRect l="2926" t="5539" r="2926" b="8171"/>
            <a:stretch/>
          </p:blipFill>
          <p:spPr bwMode="auto">
            <a:xfrm>
              <a:off x="4860565" y="3496760"/>
              <a:ext cx="1282626" cy="1650301"/>
            </a:xfrm>
            <a:prstGeom prst="rect">
              <a:avLst/>
            </a:prstGeom>
            <a:noFill/>
            <a:ln w="9525">
              <a:noFill/>
              <a:miter lim="800000"/>
              <a:headEnd/>
              <a:tailEnd/>
            </a:ln>
            <a:effectLst/>
          </p:spPr>
        </p:pic>
        <p:pic>
          <p:nvPicPr>
            <p:cNvPr id="19" name="Picture 1"/>
            <p:cNvPicPr>
              <a:picLocks noChangeAspect="1" noChangeArrowheads="1"/>
            </p:cNvPicPr>
            <p:nvPr/>
          </p:nvPicPr>
          <p:blipFill>
            <a:blip r:embed="rId7" cstate="print"/>
            <a:srcRect l="1489" t="2513" r="3883" b="1622"/>
            <a:stretch>
              <a:fillRect/>
            </a:stretch>
          </p:blipFill>
          <p:spPr bwMode="auto">
            <a:xfrm>
              <a:off x="6116014" y="3496760"/>
              <a:ext cx="1336306" cy="1660432"/>
            </a:xfrm>
            <a:prstGeom prst="rect">
              <a:avLst/>
            </a:prstGeom>
            <a:noFill/>
            <a:ln w="9525">
              <a:noFill/>
              <a:miter lim="800000"/>
              <a:headEnd/>
              <a:tailEnd/>
            </a:ln>
            <a:effectLst/>
          </p:spPr>
        </p:pic>
        <p:pic>
          <p:nvPicPr>
            <p:cNvPr id="20" name="Picture 19" descr="IMG_548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6509" y="5157192"/>
              <a:ext cx="3095811" cy="1603856"/>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pic>
      </p:grpSp>
      <p:sp>
        <p:nvSpPr>
          <p:cNvPr id="13"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83424538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1520" y="1630377"/>
            <a:ext cx="7672366" cy="5708614"/>
          </a:xfrm>
          <a:prstGeom prst="rect">
            <a:avLst/>
          </a:prstGeom>
        </p:spPr>
        <p:txBody>
          <a:bodyPr wrap="square">
            <a:spAutoFit/>
          </a:bodyPr>
          <a:lstStyle/>
          <a:p>
            <a:pPr marL="342900" indent="-342900">
              <a:lnSpc>
                <a:spcPct val="110000"/>
              </a:lnSpc>
              <a:spcBef>
                <a:spcPts val="0"/>
              </a:spcBef>
              <a:spcAft>
                <a:spcPts val="600"/>
              </a:spcAft>
              <a:buFont typeface="Wingdings" panose="05000000000000000000" pitchFamily="2" charset="2"/>
              <a:buChar char="Ø"/>
            </a:pPr>
            <a:r>
              <a:rPr lang="zh-CN" altLang="en-US" sz="2400" b="1" dirty="0">
                <a:solidFill>
                  <a:srgbClr val="133984"/>
                </a:solidFill>
                <a:latin typeface="微软雅黑" pitchFamily="34" charset="-122"/>
                <a:ea typeface="微软雅黑" pitchFamily="34" charset="-122"/>
                <a:sym typeface="Arial" charset="0"/>
              </a:rPr>
              <a:t>学校拥有国家级及省部级科研平台</a:t>
            </a:r>
            <a:r>
              <a:rPr lang="en-US" altLang="zh-CN" sz="2400" b="1" dirty="0">
                <a:solidFill>
                  <a:srgbClr val="FF0000"/>
                </a:solidFill>
                <a:latin typeface="微软雅黑" pitchFamily="34" charset="-122"/>
                <a:ea typeface="微软雅黑" pitchFamily="34" charset="-122"/>
                <a:sym typeface="Arial" charset="0"/>
              </a:rPr>
              <a:t>50</a:t>
            </a:r>
            <a:r>
              <a:rPr lang="zh-CN" altLang="en-US" sz="2400" b="1" dirty="0">
                <a:solidFill>
                  <a:srgbClr val="FF0000"/>
                </a:solidFill>
                <a:latin typeface="微软雅黑" pitchFamily="34" charset="-122"/>
                <a:ea typeface="微软雅黑" pitchFamily="34" charset="-122"/>
                <a:sym typeface="Arial" charset="0"/>
              </a:rPr>
              <a:t>多个</a:t>
            </a:r>
            <a:r>
              <a:rPr lang="zh-CN" altLang="en-US" sz="2400" b="1" dirty="0">
                <a:solidFill>
                  <a:srgbClr val="133984"/>
                </a:solidFill>
                <a:latin typeface="微软雅黑" pitchFamily="34" charset="-122"/>
                <a:ea typeface="微软雅黑" pitchFamily="34" charset="-122"/>
                <a:sym typeface="Arial" charset="0"/>
              </a:rPr>
              <a:t>，其中服务交通领域的国家级平台</a:t>
            </a:r>
            <a:r>
              <a:rPr lang="en-US" altLang="zh-CN" sz="2400" b="1" dirty="0">
                <a:solidFill>
                  <a:srgbClr val="FF0000"/>
                </a:solidFill>
                <a:latin typeface="微软雅黑" pitchFamily="34" charset="-122"/>
                <a:ea typeface="微软雅黑" pitchFamily="34" charset="-122"/>
                <a:sym typeface="Arial" charset="0"/>
              </a:rPr>
              <a:t>17</a:t>
            </a:r>
            <a:r>
              <a:rPr lang="zh-CN" altLang="en-US" sz="2400" b="1" dirty="0">
                <a:solidFill>
                  <a:srgbClr val="FF0000"/>
                </a:solidFill>
                <a:latin typeface="微软雅黑" pitchFamily="34" charset="-122"/>
                <a:ea typeface="微软雅黑" pitchFamily="34" charset="-122"/>
                <a:sym typeface="Arial" charset="0"/>
              </a:rPr>
              <a:t>个</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轨道交通控制与安全国家重点实验室</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轨道交通运行控制系统国家工程研究中心</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轨道交通安全协同创新中心</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下一代互联网互联设备国家工程实验室</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轨道交通控制与安全国际合作联合中心</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北京交通大学创新人才培养示范基地</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国家轨道交通安全评估研究中心</a:t>
            </a:r>
          </a:p>
          <a:p>
            <a:pPr marL="342900" indent="-342900">
              <a:lnSpc>
                <a:spcPct val="110000"/>
              </a:lnSpc>
              <a:spcBef>
                <a:spcPts val="0"/>
              </a:spcBef>
              <a:spcAft>
                <a:spcPts val="600"/>
              </a:spcAft>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国家轨道交通技术教育与服务中心</a:t>
            </a:r>
          </a:p>
          <a:p>
            <a:pPr>
              <a:lnSpc>
                <a:spcPct val="110000"/>
              </a:lnSpc>
              <a:spcBef>
                <a:spcPts val="0"/>
              </a:spcBef>
              <a:spcAft>
                <a:spcPts val="600"/>
              </a:spcAft>
            </a:pPr>
            <a:r>
              <a:rPr lang="en-US" altLang="zh-CN" sz="2400" dirty="0" smtClean="0">
                <a:solidFill>
                  <a:srgbClr val="133984"/>
                </a:solidFill>
                <a:latin typeface="微软雅黑" pitchFamily="34" charset="-122"/>
                <a:ea typeface="微软雅黑" pitchFamily="34" charset="-122"/>
                <a:sym typeface="Arial" charset="0"/>
              </a:rPr>
              <a:t>    ……</a:t>
            </a:r>
          </a:p>
          <a:p>
            <a:pPr>
              <a:lnSpc>
                <a:spcPct val="110000"/>
              </a:lnSpc>
              <a:spcBef>
                <a:spcPts val="0"/>
              </a:spcBef>
              <a:spcAft>
                <a:spcPts val="600"/>
              </a:spcAft>
            </a:pPr>
            <a:r>
              <a:rPr lang="zh-CN" altLang="en-US" sz="2400" b="1" dirty="0" smtClean="0">
                <a:solidFill>
                  <a:srgbClr val="133984"/>
                </a:solidFill>
                <a:latin typeface="微软雅黑" pitchFamily="34" charset="-122"/>
                <a:ea typeface="微软雅黑" pitchFamily="34" charset="-122"/>
                <a:sym typeface="Arial" charset="0"/>
              </a:rPr>
              <a:t>       </a:t>
            </a:r>
            <a:endParaRPr lang="zh-CN" altLang="en-US" sz="2400" b="1" dirty="0" smtClean="0">
              <a:solidFill>
                <a:srgbClr val="FF0000"/>
              </a:solidFill>
              <a:latin typeface="微软雅黑" pitchFamily="34" charset="-122"/>
              <a:ea typeface="微软雅黑" pitchFamily="34" charset="-122"/>
              <a:sym typeface="Arial" charset="0"/>
            </a:endParaRPr>
          </a:p>
        </p:txBody>
      </p:sp>
      <p:sp>
        <p:nvSpPr>
          <p:cNvPr id="14338" name="TextBox 53"/>
          <p:cNvSpPr>
            <a:spLocks noChangeArrowheads="1"/>
          </p:cNvSpPr>
          <p:nvPr/>
        </p:nvSpPr>
        <p:spPr bwMode="auto">
          <a:xfrm>
            <a:off x="9470"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3 </a:t>
            </a:r>
            <a:r>
              <a:rPr lang="zh-CN" altLang="en-US" sz="2400" b="1" dirty="0" smtClean="0">
                <a:solidFill>
                  <a:srgbClr val="133984"/>
                </a:solidFill>
                <a:latin typeface="微软雅黑" pitchFamily="34" charset="-122"/>
                <a:ea typeface="微软雅黑" pitchFamily="34" charset="-122"/>
                <a:sym typeface="微软雅黑" pitchFamily="34" charset="-122"/>
              </a:rPr>
              <a:t>科教融合</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15</a:t>
            </a:fld>
            <a:endParaRPr lang="en-US"/>
          </a:p>
        </p:txBody>
      </p:sp>
      <p:pic>
        <p:nvPicPr>
          <p:cNvPr id="34818" name="Picture 2" descr="F:\处里文件收集\其他文件\国家铁路局会议宁校长发言稿\宣传部图片\给杨恒18911639986\宁校长在工程中心_1.JPG"/>
          <p:cNvPicPr>
            <a:picLocks noChangeAspect="1" noChangeArrowheads="1"/>
          </p:cNvPicPr>
          <p:nvPr/>
        </p:nvPicPr>
        <p:blipFill>
          <a:blip r:embed="rId3" cstate="print"/>
          <a:srcRect/>
          <a:stretch>
            <a:fillRect/>
          </a:stretch>
        </p:blipFill>
        <p:spPr bwMode="auto">
          <a:xfrm>
            <a:off x="6181205" y="2134162"/>
            <a:ext cx="1824561" cy="1214446"/>
          </a:xfrm>
          <a:prstGeom prst="rect">
            <a:avLst/>
          </a:prstGeom>
          <a:ln>
            <a:noFill/>
          </a:ln>
          <a:effectLst>
            <a:outerShdw blurRad="190500" algn="tl" rotWithShape="0">
              <a:srgbClr val="000000">
                <a:alpha val="70000"/>
              </a:srgbClr>
            </a:outerShdw>
          </a:effectLst>
        </p:spPr>
      </p:pic>
      <p:pic>
        <p:nvPicPr>
          <p:cNvPr id="34819" name="Picture 3" descr="F:\处里文件收集\其他文件\国家铁路局会议宁校长发言稿\宣传部图片\给杨恒18911639986\学生们在轨道交通控制与安全国家重点实验室.jpg"/>
          <p:cNvPicPr>
            <a:picLocks noChangeAspect="1" noChangeArrowheads="1"/>
          </p:cNvPicPr>
          <p:nvPr/>
        </p:nvPicPr>
        <p:blipFill>
          <a:blip r:embed="rId4" cstate="print"/>
          <a:srcRect/>
          <a:stretch>
            <a:fillRect/>
          </a:stretch>
        </p:blipFill>
        <p:spPr bwMode="auto">
          <a:xfrm>
            <a:off x="6190619" y="4351560"/>
            <a:ext cx="1868731" cy="1213200"/>
          </a:xfrm>
          <a:prstGeom prst="rect">
            <a:avLst/>
          </a:prstGeom>
          <a:ln>
            <a:noFill/>
          </a:ln>
          <a:effectLst>
            <a:outerShdw blurRad="190500" algn="tl" rotWithShape="0">
              <a:srgbClr val="000000">
                <a:alpha val="70000"/>
              </a:srgbClr>
            </a:outerShdw>
          </a:effectLst>
        </p:spPr>
      </p:pic>
      <p:pic>
        <p:nvPicPr>
          <p:cNvPr id="34820" name="Picture 4" descr="F:\处里文件收集\其他文件\国家铁路局会议宁校长发言稿\PPT素材\协同创新中心.jpg"/>
          <p:cNvPicPr>
            <a:picLocks noChangeAspect="1" noChangeArrowheads="1"/>
          </p:cNvPicPr>
          <p:nvPr/>
        </p:nvPicPr>
        <p:blipFill>
          <a:blip r:embed="rId5" cstate="print"/>
          <a:srcRect/>
          <a:stretch>
            <a:fillRect/>
          </a:stretch>
        </p:blipFill>
        <p:spPr bwMode="auto">
          <a:xfrm>
            <a:off x="7162378" y="3336076"/>
            <a:ext cx="1834921" cy="1224000"/>
          </a:xfrm>
          <a:prstGeom prst="rect">
            <a:avLst/>
          </a:prstGeom>
          <a:ln>
            <a:noFill/>
          </a:ln>
          <a:effectLst>
            <a:outerShdw blurRad="190500" algn="tl" rotWithShape="0">
              <a:srgbClr val="000000">
                <a:alpha val="70000"/>
              </a:srgbClr>
            </a:outerShdw>
          </a:effectLst>
        </p:spPr>
      </p:pic>
      <p:pic>
        <p:nvPicPr>
          <p:cNvPr id="34821" name="Picture 5" descr="F:\处里文件收集\其他文件\国家铁路局会议宁校长发言稿\宣传部图片\给杨恒18911639986\结构强度检测国家认可实验室测试现场.JPG"/>
          <p:cNvPicPr>
            <a:picLocks noChangeAspect="1" noChangeArrowheads="1"/>
          </p:cNvPicPr>
          <p:nvPr/>
        </p:nvPicPr>
        <p:blipFill>
          <a:blip r:embed="rId6" cstate="print"/>
          <a:srcRect/>
          <a:stretch>
            <a:fillRect/>
          </a:stretch>
        </p:blipFill>
        <p:spPr bwMode="auto">
          <a:xfrm>
            <a:off x="7157653" y="5526987"/>
            <a:ext cx="1839646" cy="1224000"/>
          </a:xfrm>
          <a:prstGeom prst="rect">
            <a:avLst/>
          </a:prstGeom>
          <a:ln>
            <a:noFill/>
          </a:ln>
          <a:effectLst>
            <a:outerShdw blurRad="190500" algn="tl" rotWithShape="0">
              <a:srgbClr val="000000">
                <a:alpha val="70000"/>
              </a:srgbClr>
            </a:outerShdw>
          </a:effectLst>
        </p:spPr>
      </p:pic>
      <p:sp>
        <p:nvSpPr>
          <p:cNvPr id="12"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153929567"/>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1520" y="1586409"/>
            <a:ext cx="8640960" cy="2123658"/>
          </a:xfrm>
          <a:prstGeom prst="rect">
            <a:avLst/>
          </a:prstGeom>
        </p:spPr>
        <p:txBody>
          <a:bodyPr wrap="square">
            <a:spAutoFit/>
          </a:bodyPr>
          <a:lstStyle/>
          <a:p>
            <a:pPr marL="342900" lvl="1" indent="-342900" fontAlgn="auto">
              <a:lnSpc>
                <a:spcPct val="110000"/>
              </a:lnSpc>
              <a:spcBef>
                <a:spcPts val="0"/>
              </a:spcBef>
              <a:spcAft>
                <a:spcPts val="0"/>
              </a:spcAft>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我</a:t>
            </a:r>
            <a:r>
              <a:rPr lang="zh-CN" altLang="en-US" sz="2400" b="1" dirty="0">
                <a:solidFill>
                  <a:srgbClr val="133984"/>
                </a:solidFill>
                <a:latin typeface="微软雅黑" pitchFamily="34" charset="-122"/>
                <a:ea typeface="微软雅黑" pitchFamily="34" charset="-122"/>
              </a:rPr>
              <a:t>校研发出我国首例具有</a:t>
            </a:r>
            <a:r>
              <a:rPr lang="zh-CN" altLang="en-US" sz="2400" b="1" dirty="0">
                <a:solidFill>
                  <a:srgbClr val="FF0000"/>
                </a:solidFill>
                <a:latin typeface="微软雅黑" pitchFamily="34" charset="-122"/>
                <a:ea typeface="微软雅黑" pitchFamily="34" charset="-122"/>
              </a:rPr>
              <a:t>完全自主知识产权</a:t>
            </a:r>
            <a:r>
              <a:rPr lang="zh-CN" altLang="en-US" sz="2400" b="1" dirty="0">
                <a:solidFill>
                  <a:srgbClr val="133984"/>
                </a:solidFill>
                <a:latin typeface="微软雅黑" pitchFamily="34" charset="-122"/>
                <a:ea typeface="微软雅黑" pitchFamily="34" charset="-122"/>
              </a:rPr>
              <a:t>的</a:t>
            </a:r>
            <a:r>
              <a:rPr lang="en-US" altLang="zh-CN" sz="2400" b="1" dirty="0">
                <a:solidFill>
                  <a:srgbClr val="133984"/>
                </a:solidFill>
                <a:latin typeface="微软雅黑" pitchFamily="34" charset="-122"/>
                <a:ea typeface="微软雅黑" pitchFamily="34" charset="-122"/>
              </a:rPr>
              <a:t>CBTC</a:t>
            </a:r>
            <a:r>
              <a:rPr lang="zh-CN" altLang="en-US" sz="2400" b="1" dirty="0">
                <a:solidFill>
                  <a:srgbClr val="133984"/>
                </a:solidFill>
                <a:latin typeface="微软雅黑" pitchFamily="34" charset="-122"/>
                <a:ea typeface="微软雅黑" pitchFamily="34" charset="-122"/>
              </a:rPr>
              <a:t>（基于通信的列车运行控制系统）成套装备，使我国成为</a:t>
            </a:r>
            <a:r>
              <a:rPr lang="zh-CN" altLang="en-US" sz="2400" b="1" dirty="0">
                <a:solidFill>
                  <a:srgbClr val="FF0000"/>
                </a:solidFill>
                <a:latin typeface="微软雅黑" pitchFamily="34" charset="-122"/>
                <a:ea typeface="微软雅黑" pitchFamily="34" charset="-122"/>
              </a:rPr>
              <a:t>第四个</a:t>
            </a:r>
            <a:r>
              <a:rPr lang="zh-CN" altLang="en-US" sz="2400" b="1" dirty="0">
                <a:solidFill>
                  <a:srgbClr val="133984"/>
                </a:solidFill>
                <a:latin typeface="微软雅黑" pitchFamily="34" charset="-122"/>
                <a:ea typeface="微软雅黑" pitchFamily="34" charset="-122"/>
              </a:rPr>
              <a:t>成功掌握</a:t>
            </a:r>
            <a:r>
              <a:rPr lang="en-US" altLang="zh-CN" sz="2400" b="1" dirty="0">
                <a:solidFill>
                  <a:srgbClr val="FF0000"/>
                </a:solidFill>
                <a:latin typeface="微软雅黑" pitchFamily="34" charset="-122"/>
                <a:ea typeface="微软雅黑" pitchFamily="34" charset="-122"/>
              </a:rPr>
              <a:t>CBTC</a:t>
            </a:r>
            <a:r>
              <a:rPr lang="zh-CN" altLang="en-US" sz="2400" b="1" dirty="0">
                <a:solidFill>
                  <a:srgbClr val="FF0000"/>
                </a:solidFill>
                <a:latin typeface="微软雅黑" pitchFamily="34" charset="-122"/>
                <a:ea typeface="微软雅黑" pitchFamily="34" charset="-122"/>
              </a:rPr>
              <a:t>核心技术</a:t>
            </a:r>
            <a:r>
              <a:rPr lang="zh-CN" altLang="en-US" sz="2400" b="1" dirty="0">
                <a:solidFill>
                  <a:srgbClr val="133984"/>
                </a:solidFill>
                <a:latin typeface="微软雅黑" pitchFamily="34" charset="-122"/>
                <a:ea typeface="微软雅黑" pitchFamily="34" charset="-122"/>
              </a:rPr>
              <a:t>并顺利开通应用的国家，造价较引进系统低</a:t>
            </a:r>
            <a:r>
              <a:rPr lang="en-US" altLang="zh-CN" sz="2400" b="1" dirty="0">
                <a:solidFill>
                  <a:srgbClr val="FF0000"/>
                </a:solidFill>
                <a:latin typeface="微软雅黑" pitchFamily="34" charset="-122"/>
                <a:ea typeface="微软雅黑" pitchFamily="34" charset="-122"/>
              </a:rPr>
              <a:t>20%</a:t>
            </a:r>
            <a:r>
              <a:rPr lang="zh-CN" altLang="en-US" sz="2400" b="1" dirty="0">
                <a:solidFill>
                  <a:srgbClr val="133984"/>
                </a:solidFill>
                <a:latin typeface="微软雅黑" pitchFamily="34" charset="-122"/>
                <a:ea typeface="微软雅黑" pitchFamily="34" charset="-122"/>
              </a:rPr>
              <a:t>左右，目前已在北京、深圳十几个城市十余条轨道交通线路中</a:t>
            </a:r>
            <a:r>
              <a:rPr lang="zh-CN" altLang="en-US" sz="2400" b="1" dirty="0" smtClean="0">
                <a:solidFill>
                  <a:srgbClr val="133984"/>
                </a:solidFill>
                <a:latin typeface="微软雅黑" pitchFamily="34" charset="-122"/>
                <a:ea typeface="微软雅黑" pitchFamily="34" charset="-122"/>
              </a:rPr>
              <a:t>应用，其产品企业和应用线路成为学生实践基地。</a:t>
            </a:r>
            <a:endParaRPr lang="zh-CN" altLang="en-US" sz="2400" b="1" dirty="0">
              <a:solidFill>
                <a:srgbClr val="133984"/>
              </a:solidFill>
              <a:latin typeface="微软雅黑" pitchFamily="34" charset="-122"/>
              <a:ea typeface="微软雅黑" pitchFamily="34" charset="-122"/>
            </a:endParaRP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16</a:t>
            </a:fld>
            <a:endParaRPr lang="en-US"/>
          </a:p>
        </p:txBody>
      </p:sp>
      <p:sp>
        <p:nvSpPr>
          <p:cNvPr id="11" name="TextBox 53"/>
          <p:cNvSpPr>
            <a:spLocks noChangeArrowheads="1"/>
          </p:cNvSpPr>
          <p:nvPr/>
        </p:nvSpPr>
        <p:spPr bwMode="auto">
          <a:xfrm>
            <a:off x="9473"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3 </a:t>
            </a:r>
            <a:r>
              <a:rPr lang="zh-CN" altLang="en-US" sz="2400" b="1" dirty="0" smtClean="0">
                <a:solidFill>
                  <a:srgbClr val="133984"/>
                </a:solidFill>
                <a:latin typeface="微软雅黑" pitchFamily="34" charset="-122"/>
                <a:ea typeface="微软雅黑" pitchFamily="34" charset="-122"/>
                <a:sym typeface="微软雅黑" pitchFamily="34" charset="-122"/>
              </a:rPr>
              <a:t>科教融合</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653152"/>
            <a:ext cx="2376264" cy="2962615"/>
          </a:xfrm>
          <a:prstGeom prst="rect">
            <a:avLst/>
          </a:prstGeom>
          <a:noFill/>
          <a:ln>
            <a:noFill/>
          </a:ln>
          <a:effectLst>
            <a:outerShdw blurRad="190500"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srcRect/>
          <a:stretch>
            <a:fillRect/>
          </a:stretch>
        </p:blipFill>
        <p:spPr bwMode="auto">
          <a:xfrm>
            <a:off x="2987824" y="4005064"/>
            <a:ext cx="2755525" cy="1872208"/>
          </a:xfrm>
          <a:prstGeom prst="rect">
            <a:avLst/>
          </a:prstGeom>
          <a:noFill/>
          <a:ln>
            <a:noFill/>
          </a:ln>
          <a:effectLst>
            <a:outerShdw blurRad="190500" dist="35921" dir="2700000" algn="ctr" rotWithShape="0">
              <a:schemeClr val="bg2"/>
            </a:outerShdw>
          </a:effectLst>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480" y="4005064"/>
            <a:ext cx="3069000" cy="1872208"/>
          </a:xfrm>
          <a:prstGeom prst="rect">
            <a:avLst/>
          </a:prstGeom>
          <a:effectLst>
            <a:outerShdw blurRad="190500" dist="50800" dir="5400000" algn="ctr" rotWithShape="0">
              <a:srgbClr val="000000">
                <a:alpha val="43137"/>
              </a:srgbClr>
            </a:outerShdw>
          </a:effectLst>
        </p:spPr>
      </p:pic>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259808278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1520" y="1679990"/>
            <a:ext cx="8702094" cy="2606867"/>
          </a:xfrm>
          <a:prstGeom prst="rect">
            <a:avLst/>
          </a:prstGeom>
        </p:spPr>
        <p:txBody>
          <a:bodyPr wrap="square">
            <a:spAutoFit/>
          </a:bodyPr>
          <a:lstStyle/>
          <a:p>
            <a:pPr marL="342900" lvl="1" indent="-342900" fontAlgn="auto">
              <a:lnSpc>
                <a:spcPct val="110000"/>
              </a:lnSpc>
              <a:spcBef>
                <a:spcPts val="0"/>
              </a:spcBef>
              <a:spcAft>
                <a:spcPts val="600"/>
              </a:spcAft>
              <a:buFont typeface="Wingdings" panose="05000000000000000000" pitchFamily="2" charset="2"/>
              <a:buChar char="Ø"/>
              <a:defRPr/>
            </a:pPr>
            <a:r>
              <a:rPr lang="zh-CN" altLang="en-US" sz="2400" b="1" dirty="0">
                <a:solidFill>
                  <a:srgbClr val="133984"/>
                </a:solidFill>
                <a:latin typeface="微软雅黑" pitchFamily="34" charset="-122"/>
                <a:ea typeface="微软雅黑" pitchFamily="34" charset="-122"/>
              </a:rPr>
              <a:t>鼓励学生组队参加学科竞赛、大创项目、本科生导师计划</a:t>
            </a:r>
            <a:r>
              <a:rPr lang="zh-CN" altLang="en-US" sz="2400" b="1" dirty="0" smtClean="0">
                <a:solidFill>
                  <a:srgbClr val="133984"/>
                </a:solidFill>
                <a:latin typeface="微软雅黑" pitchFamily="34" charset="-122"/>
                <a:ea typeface="微软雅黑" pitchFamily="34" charset="-122"/>
              </a:rPr>
              <a:t>。</a:t>
            </a:r>
            <a:r>
              <a:rPr lang="en-US" altLang="zh-CN" sz="2400" b="1" dirty="0" smtClean="0">
                <a:solidFill>
                  <a:srgbClr val="133984"/>
                </a:solidFill>
                <a:latin typeface="微软雅黑" pitchFamily="34" charset="-122"/>
                <a:ea typeface="微软雅黑" pitchFamily="34" charset="-122"/>
              </a:rPr>
              <a:t>2016</a:t>
            </a:r>
            <a:r>
              <a:rPr lang="zh-CN" altLang="en-US" sz="2400" b="1" dirty="0">
                <a:solidFill>
                  <a:srgbClr val="133984"/>
                </a:solidFill>
                <a:latin typeface="微软雅黑" pitchFamily="34" charset="-122"/>
                <a:ea typeface="微软雅黑" pitchFamily="34" charset="-122"/>
              </a:rPr>
              <a:t>年本科生学科竞赛共获</a:t>
            </a:r>
            <a:r>
              <a:rPr lang="zh-CN" altLang="en-US" sz="2400" b="1" dirty="0">
                <a:solidFill>
                  <a:srgbClr val="FF0000"/>
                </a:solidFill>
                <a:latin typeface="微软雅黑" pitchFamily="34" charset="-122"/>
                <a:ea typeface="微软雅黑" pitchFamily="34" charset="-122"/>
              </a:rPr>
              <a:t>国际级奖项</a:t>
            </a:r>
            <a:r>
              <a:rPr lang="en-US" altLang="zh-CN" sz="2400" b="1" dirty="0">
                <a:solidFill>
                  <a:srgbClr val="FF0000"/>
                </a:solidFill>
                <a:latin typeface="微软雅黑" pitchFamily="34" charset="-122"/>
                <a:ea typeface="微软雅黑" pitchFamily="34" charset="-122"/>
              </a:rPr>
              <a:t>19</a:t>
            </a:r>
            <a:r>
              <a:rPr lang="zh-CN" altLang="en-US" sz="2400" b="1" dirty="0">
                <a:solidFill>
                  <a:srgbClr val="FF0000"/>
                </a:solidFill>
                <a:latin typeface="微软雅黑" pitchFamily="34" charset="-122"/>
                <a:ea typeface="微软雅黑" pitchFamily="34" charset="-122"/>
              </a:rPr>
              <a:t>项</a:t>
            </a:r>
            <a:r>
              <a:rPr lang="zh-CN" altLang="en-US" sz="2400" b="1" dirty="0">
                <a:solidFill>
                  <a:srgbClr val="133984"/>
                </a:solidFill>
                <a:latin typeface="微软雅黑" pitchFamily="34" charset="-122"/>
                <a:ea typeface="微软雅黑" pitchFamily="34" charset="-122"/>
              </a:rPr>
              <a:t>，</a:t>
            </a:r>
            <a:r>
              <a:rPr lang="zh-CN" altLang="en-US" sz="2400" b="1" dirty="0">
                <a:solidFill>
                  <a:srgbClr val="FF0000"/>
                </a:solidFill>
                <a:latin typeface="微软雅黑" pitchFamily="34" charset="-122"/>
                <a:ea typeface="微软雅黑" pitchFamily="34" charset="-122"/>
              </a:rPr>
              <a:t>国家级奖项</a:t>
            </a:r>
            <a:r>
              <a:rPr lang="en-US" altLang="zh-CN" sz="2400" b="1" dirty="0">
                <a:solidFill>
                  <a:srgbClr val="FF0000"/>
                </a:solidFill>
                <a:latin typeface="微软雅黑" pitchFamily="34" charset="-122"/>
                <a:ea typeface="微软雅黑" pitchFamily="34" charset="-122"/>
              </a:rPr>
              <a:t>160</a:t>
            </a:r>
            <a:r>
              <a:rPr lang="zh-CN" altLang="en-US" sz="2400" b="1" dirty="0">
                <a:solidFill>
                  <a:srgbClr val="FF0000"/>
                </a:solidFill>
                <a:latin typeface="微软雅黑" pitchFamily="34" charset="-122"/>
                <a:ea typeface="微软雅黑" pitchFamily="34" charset="-122"/>
              </a:rPr>
              <a:t>余</a:t>
            </a:r>
            <a:r>
              <a:rPr lang="zh-CN" altLang="en-US" sz="2400" b="1" dirty="0" smtClean="0">
                <a:solidFill>
                  <a:srgbClr val="FF0000"/>
                </a:solidFill>
                <a:latin typeface="微软雅黑" pitchFamily="34" charset="-122"/>
                <a:ea typeface="微软雅黑" pitchFamily="34" charset="-122"/>
              </a:rPr>
              <a:t>项</a:t>
            </a:r>
            <a:endParaRPr lang="en-US" altLang="zh-CN" sz="2400" b="1" dirty="0" smtClean="0">
              <a:solidFill>
                <a:srgbClr val="133984"/>
              </a:solidFill>
              <a:latin typeface="微软雅黑" pitchFamily="34" charset="-122"/>
              <a:ea typeface="微软雅黑" pitchFamily="34" charset="-122"/>
            </a:endParaRPr>
          </a:p>
          <a:p>
            <a:pPr marL="342900" lvl="1" indent="-342900" fontAlgn="auto">
              <a:lnSpc>
                <a:spcPct val="110000"/>
              </a:lnSpc>
              <a:spcBef>
                <a:spcPts val="0"/>
              </a:spcBef>
              <a:spcAft>
                <a:spcPts val="600"/>
              </a:spcAft>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在</a:t>
            </a:r>
            <a:r>
              <a:rPr lang="zh-CN" altLang="en-US" sz="2400" b="1" dirty="0">
                <a:solidFill>
                  <a:srgbClr val="133984"/>
                </a:solidFill>
                <a:latin typeface="微软雅黑" pitchFamily="34" charset="-122"/>
                <a:ea typeface="微软雅黑" pitchFamily="34" charset="-122"/>
              </a:rPr>
              <a:t>第九届全国大学生创新创业年会上，我</a:t>
            </a:r>
            <a:r>
              <a:rPr lang="zh-CN" altLang="en-US" sz="2400" b="1" dirty="0" smtClean="0">
                <a:solidFill>
                  <a:srgbClr val="133984"/>
                </a:solidFill>
                <a:latin typeface="微软雅黑" pitchFamily="34" charset="-122"/>
                <a:ea typeface="微软雅黑" pitchFamily="34" charset="-122"/>
              </a:rPr>
              <a:t>校学生的</a:t>
            </a:r>
            <a:r>
              <a:rPr lang="en-US" altLang="zh-CN" sz="2400" b="1" dirty="0" smtClean="0">
                <a:solidFill>
                  <a:srgbClr val="FF0000"/>
                </a:solidFill>
                <a:latin typeface="微软雅黑" pitchFamily="34" charset="-122"/>
                <a:ea typeface="微软雅黑" pitchFamily="34" charset="-122"/>
              </a:rPr>
              <a:t>2</a:t>
            </a:r>
            <a:r>
              <a:rPr lang="zh-CN" altLang="en-US" sz="2400" b="1" dirty="0">
                <a:solidFill>
                  <a:srgbClr val="FF0000"/>
                </a:solidFill>
                <a:latin typeface="微软雅黑" pitchFamily="34" charset="-122"/>
                <a:ea typeface="微软雅黑" pitchFamily="34" charset="-122"/>
              </a:rPr>
              <a:t>篇论文</a:t>
            </a:r>
            <a:r>
              <a:rPr lang="zh-CN" altLang="en-US" sz="2400" b="1" dirty="0">
                <a:solidFill>
                  <a:srgbClr val="133984"/>
                </a:solidFill>
                <a:latin typeface="微软雅黑" pitchFamily="34" charset="-122"/>
                <a:ea typeface="微软雅黑" pitchFamily="34" charset="-122"/>
              </a:rPr>
              <a:t>、</a:t>
            </a:r>
            <a:r>
              <a:rPr lang="en-US" altLang="zh-CN" sz="2400" b="1" dirty="0">
                <a:solidFill>
                  <a:srgbClr val="FF0000"/>
                </a:solidFill>
                <a:latin typeface="微软雅黑" pitchFamily="34" charset="-122"/>
                <a:ea typeface="微软雅黑" pitchFamily="34" charset="-122"/>
              </a:rPr>
              <a:t>1</a:t>
            </a:r>
            <a:r>
              <a:rPr lang="zh-CN" altLang="en-US" sz="2400" b="1" dirty="0">
                <a:solidFill>
                  <a:srgbClr val="FF0000"/>
                </a:solidFill>
                <a:latin typeface="微软雅黑" pitchFamily="34" charset="-122"/>
                <a:ea typeface="微软雅黑" pitchFamily="34" charset="-122"/>
              </a:rPr>
              <a:t>项作品</a:t>
            </a:r>
            <a:r>
              <a:rPr lang="zh-CN" altLang="en-US" sz="2400" b="1" dirty="0" smtClean="0">
                <a:solidFill>
                  <a:srgbClr val="133984"/>
                </a:solidFill>
                <a:latin typeface="微软雅黑" pitchFamily="34" charset="-122"/>
                <a:ea typeface="微软雅黑" pitchFamily="34" charset="-122"/>
              </a:rPr>
              <a:t>从</a:t>
            </a:r>
            <a:r>
              <a:rPr lang="en-US" altLang="zh-CN" sz="2400" b="1" dirty="0" smtClean="0">
                <a:solidFill>
                  <a:srgbClr val="133984"/>
                </a:solidFill>
                <a:latin typeface="微软雅黑" pitchFamily="34" charset="-122"/>
                <a:ea typeface="微软雅黑" pitchFamily="34" charset="-122"/>
              </a:rPr>
              <a:t>1871</a:t>
            </a:r>
            <a:r>
              <a:rPr lang="zh-CN" altLang="en-US" sz="2400" b="1" dirty="0">
                <a:solidFill>
                  <a:srgbClr val="133984"/>
                </a:solidFill>
                <a:latin typeface="微软雅黑" pitchFamily="34" charset="-122"/>
                <a:ea typeface="微软雅黑" pitchFamily="34" charset="-122"/>
              </a:rPr>
              <a:t>项作品中获选在年会上进行交流，最终获评</a:t>
            </a:r>
            <a:r>
              <a:rPr lang="zh-CN" altLang="en-US" sz="2400" b="1" dirty="0">
                <a:solidFill>
                  <a:srgbClr val="FF0000"/>
                </a:solidFill>
                <a:latin typeface="微软雅黑" pitchFamily="34" charset="-122"/>
                <a:ea typeface="微软雅黑" pitchFamily="34" charset="-122"/>
              </a:rPr>
              <a:t>“优秀学术论文”</a:t>
            </a:r>
            <a:r>
              <a:rPr lang="zh-CN" altLang="en-US" sz="2400" b="1" dirty="0">
                <a:solidFill>
                  <a:srgbClr val="133984"/>
                </a:solidFill>
                <a:latin typeface="微软雅黑" pitchFamily="34" charset="-122"/>
                <a:ea typeface="微软雅黑" pitchFamily="34" charset="-122"/>
              </a:rPr>
              <a:t>奖。</a:t>
            </a: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17</a:t>
            </a:fld>
            <a:endParaRPr lang="en-US" dirty="0"/>
          </a:p>
        </p:txBody>
      </p:sp>
      <p:sp>
        <p:nvSpPr>
          <p:cNvPr id="11" name="TextBox 53"/>
          <p:cNvSpPr>
            <a:spLocks noChangeArrowheads="1"/>
          </p:cNvSpPr>
          <p:nvPr/>
        </p:nvSpPr>
        <p:spPr bwMode="auto">
          <a:xfrm>
            <a:off x="9470"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3 </a:t>
            </a:r>
            <a:r>
              <a:rPr lang="zh-CN" altLang="en-US" sz="2400" b="1" dirty="0" smtClean="0">
                <a:solidFill>
                  <a:srgbClr val="133984"/>
                </a:solidFill>
                <a:latin typeface="微软雅黑" pitchFamily="34" charset="-122"/>
                <a:ea typeface="微软雅黑" pitchFamily="34" charset="-122"/>
                <a:sym typeface="微软雅黑" pitchFamily="34" charset="-122"/>
              </a:rPr>
              <a:t>科教融合</a:t>
            </a:r>
            <a:endParaRPr lang="zh-CN" altLang="en-US" sz="2400" b="1" dirty="0">
              <a:solidFill>
                <a:srgbClr val="000000"/>
              </a:solidFill>
              <a:latin typeface="微软雅黑" pitchFamily="34" charset="-122"/>
              <a:ea typeface="微软雅黑" pitchFamily="34" charset="-122"/>
              <a:sym typeface="微软雅黑" pitchFamily="34" charset="-122"/>
            </a:endParaRPr>
          </a:p>
        </p:txBody>
      </p:sp>
      <p:grpSp>
        <p:nvGrpSpPr>
          <p:cNvPr id="18" name="Group 25"/>
          <p:cNvGrpSpPr>
            <a:grpSpLocks/>
          </p:cNvGrpSpPr>
          <p:nvPr/>
        </p:nvGrpSpPr>
        <p:grpSpPr bwMode="auto">
          <a:xfrm>
            <a:off x="179512" y="4328258"/>
            <a:ext cx="8774102" cy="1738433"/>
            <a:chOff x="-114" y="2811"/>
            <a:chExt cx="5778" cy="1436"/>
          </a:xfrm>
          <a:effectLst>
            <a:outerShdw blurRad="190500" dist="50800" dir="5400000" algn="ctr" rotWithShape="0">
              <a:srgbClr val="000000">
                <a:alpha val="43137"/>
              </a:srgbClr>
            </a:outerShdw>
          </a:effectLst>
        </p:grpSpPr>
        <p:pic>
          <p:nvPicPr>
            <p:cNvPr id="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 y="2818"/>
              <a:ext cx="1415"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9" descr="031107_1.jpg"/>
            <p:cNvPicPr>
              <a:picLocks noChangeAspect="1" noChangeArrowheads="1"/>
            </p:cNvPicPr>
            <p:nvPr/>
          </p:nvPicPr>
          <p:blipFill>
            <a:blip r:embed="rId3">
              <a:extLst>
                <a:ext uri="{28A0092B-C50C-407E-A947-70E740481C1C}">
                  <a14:useLocalDpi xmlns:a14="http://schemas.microsoft.com/office/drawing/2010/main" val="0"/>
                </a:ext>
              </a:extLst>
            </a:blip>
            <a:srcRect r="15135" b="6767"/>
            <a:stretch>
              <a:fillRect/>
            </a:stretch>
          </p:blipFill>
          <p:spPr bwMode="auto">
            <a:xfrm>
              <a:off x="2685" y="2811"/>
              <a:ext cx="1526"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 y="2812"/>
              <a:ext cx="1361"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22" name="Picture 23" descr="C:\Documents and Settings\Administrator\桌面\无标题-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242" y="4338499"/>
            <a:ext cx="2088444" cy="17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669660599"/>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1" y="1476403"/>
            <a:ext cx="8772628" cy="1465016"/>
          </a:xfrm>
          <a:prstGeom prst="rect">
            <a:avLst/>
          </a:prstGeom>
        </p:spPr>
        <p:txBody>
          <a:bodyPr wrap="square">
            <a:spAutoFit/>
          </a:bodyPr>
          <a:lstStyle/>
          <a:p>
            <a:pPr marL="342900" indent="-342900">
              <a:lnSpc>
                <a:spcPct val="110000"/>
              </a:lnSpc>
              <a:spcAft>
                <a:spcPts val="600"/>
              </a:spcAft>
              <a:buClr>
                <a:schemeClr val="accent2"/>
              </a:buClr>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建立中外</a:t>
            </a:r>
            <a:r>
              <a:rPr lang="zh-CN" altLang="en-US" sz="2400" b="1" dirty="0">
                <a:solidFill>
                  <a:srgbClr val="133984"/>
                </a:solidFill>
                <a:latin typeface="微软雅黑" pitchFamily="34" charset="-122"/>
                <a:ea typeface="微软雅黑" pitchFamily="34" charset="-122"/>
              </a:rPr>
              <a:t>交流</a:t>
            </a:r>
            <a:r>
              <a:rPr lang="zh-CN" altLang="en-US" sz="2400" b="1" dirty="0" smtClean="0">
                <a:solidFill>
                  <a:srgbClr val="133984"/>
                </a:solidFill>
                <a:latin typeface="微软雅黑" pitchFamily="34" charset="-122"/>
                <a:ea typeface="微软雅黑" pitchFamily="34" charset="-122"/>
              </a:rPr>
              <a:t>合作机构</a:t>
            </a:r>
            <a:endParaRPr lang="en-US" altLang="zh-CN" sz="2400" b="1" dirty="0">
              <a:solidFill>
                <a:srgbClr val="133984"/>
              </a:solidFill>
              <a:latin typeface="微软雅黑" pitchFamily="34" charset="-122"/>
              <a:ea typeface="微软雅黑" pitchFamily="34" charset="-122"/>
            </a:endParaRPr>
          </a:p>
          <a:p>
            <a:pPr marL="342900" indent="-342900">
              <a:lnSpc>
                <a:spcPct val="110000"/>
              </a:lnSpc>
              <a:spcAft>
                <a:spcPts val="600"/>
              </a:spcAft>
              <a:buClr>
                <a:schemeClr val="accent2"/>
              </a:buClr>
              <a:buFont typeface="Arial" panose="020B0604020202020204" pitchFamily="34" charset="0"/>
              <a:buChar char="•"/>
              <a:defRPr/>
            </a:pPr>
            <a:r>
              <a:rPr lang="zh-CN" altLang="en-US" sz="2400" b="1" dirty="0" smtClean="0">
                <a:solidFill>
                  <a:srgbClr val="FF0000"/>
                </a:solidFill>
                <a:latin typeface="微软雅黑" pitchFamily="34" charset="-122"/>
                <a:ea typeface="微软雅黑" pitchFamily="34" charset="-122"/>
              </a:rPr>
              <a:t>中</a:t>
            </a:r>
            <a:r>
              <a:rPr lang="zh-CN" altLang="en-US" sz="2400" b="1" dirty="0">
                <a:solidFill>
                  <a:srgbClr val="FF0000"/>
                </a:solidFill>
                <a:latin typeface="微软雅黑" pitchFamily="34" charset="-122"/>
                <a:ea typeface="微软雅黑" pitchFamily="34" charset="-122"/>
              </a:rPr>
              <a:t>俄交通</a:t>
            </a:r>
            <a:r>
              <a:rPr lang="zh-CN" altLang="en-US" sz="2400" b="1" dirty="0" smtClean="0">
                <a:solidFill>
                  <a:srgbClr val="FF0000"/>
                </a:solidFill>
                <a:latin typeface="微软雅黑" pitchFamily="34" charset="-122"/>
                <a:ea typeface="微软雅黑" pitchFamily="34" charset="-122"/>
              </a:rPr>
              <a:t>学院</a:t>
            </a:r>
            <a:r>
              <a:rPr lang="zh-CN" altLang="en-US" sz="2400" b="1" dirty="0" smtClean="0">
                <a:solidFill>
                  <a:srgbClr val="002060"/>
                </a:solidFill>
                <a:latin typeface="微软雅黑" pitchFamily="34" charset="-122"/>
                <a:ea typeface="微软雅黑" pitchFamily="34" charset="-122"/>
              </a:rPr>
              <a:t>：</a:t>
            </a:r>
            <a:r>
              <a:rPr lang="zh-CN" altLang="en-US" sz="2400" b="1" dirty="0">
                <a:solidFill>
                  <a:srgbClr val="133984"/>
                </a:solidFill>
                <a:latin typeface="微软雅黑" pitchFamily="34" charset="-122"/>
                <a:ea typeface="微软雅黑" pitchFamily="34" charset="-122"/>
              </a:rPr>
              <a:t>中国轨道交通</a:t>
            </a:r>
            <a:r>
              <a:rPr lang="zh-CN" altLang="en-US" sz="2400" b="1" dirty="0">
                <a:solidFill>
                  <a:srgbClr val="FF0000"/>
                </a:solidFill>
                <a:latin typeface="微软雅黑" pitchFamily="34" charset="-122"/>
                <a:ea typeface="微软雅黑" pitchFamily="34" charset="-122"/>
              </a:rPr>
              <a:t>第一个</a:t>
            </a:r>
            <a:r>
              <a:rPr lang="zh-CN" altLang="en-US" sz="2400" b="1" dirty="0">
                <a:solidFill>
                  <a:srgbClr val="133984"/>
                </a:solidFill>
                <a:latin typeface="微软雅黑" pitchFamily="34" charset="-122"/>
                <a:ea typeface="微软雅黑" pitchFamily="34" charset="-122"/>
              </a:rPr>
              <a:t>“走出去”联合</a:t>
            </a:r>
            <a:r>
              <a:rPr lang="zh-CN" altLang="en-US" sz="2400" b="1" dirty="0" smtClean="0">
                <a:solidFill>
                  <a:srgbClr val="133984"/>
                </a:solidFill>
                <a:latin typeface="微软雅黑" pitchFamily="34" charset="-122"/>
                <a:ea typeface="微软雅黑" pitchFamily="34" charset="-122"/>
              </a:rPr>
              <a:t>办学高校</a:t>
            </a:r>
            <a:endParaRPr lang="en-US" altLang="zh-CN" sz="2400" b="1" dirty="0">
              <a:solidFill>
                <a:srgbClr val="133984"/>
              </a:solidFill>
              <a:latin typeface="微软雅黑" pitchFamily="34" charset="-122"/>
              <a:ea typeface="微软雅黑" pitchFamily="34" charset="-122"/>
            </a:endParaRPr>
          </a:p>
          <a:p>
            <a:pPr>
              <a:lnSpc>
                <a:spcPct val="110000"/>
              </a:lnSpc>
              <a:spcAft>
                <a:spcPts val="600"/>
              </a:spcAft>
              <a:buClr>
                <a:schemeClr val="accent2"/>
              </a:buClr>
              <a:defRPr/>
            </a:pPr>
            <a:endParaRPr lang="en-US" altLang="zh-CN" sz="2400" b="1" dirty="0">
              <a:solidFill>
                <a:srgbClr val="002060"/>
              </a:solidFill>
              <a:latin typeface="微软雅黑" pitchFamily="34" charset="-122"/>
              <a:ea typeface="微软雅黑" pitchFamily="34" charset="-122"/>
            </a:endParaRPr>
          </a:p>
        </p:txBody>
      </p:sp>
      <p:sp>
        <p:nvSpPr>
          <p:cNvPr id="8" name="TextBox 53"/>
          <p:cNvSpPr>
            <a:spLocks noChangeArrowheads="1"/>
          </p:cNvSpPr>
          <p:nvPr/>
        </p:nvSpPr>
        <p:spPr bwMode="auto">
          <a:xfrm>
            <a:off x="12547" y="1006213"/>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4 </a:t>
            </a:r>
            <a:r>
              <a:rPr lang="zh-CN" altLang="en-US" sz="2400" b="1" dirty="0" smtClean="0">
                <a:solidFill>
                  <a:srgbClr val="133984"/>
                </a:solidFill>
                <a:latin typeface="微软雅黑" pitchFamily="34" charset="-122"/>
                <a:ea typeface="微软雅黑" pitchFamily="34" charset="-122"/>
                <a:sym typeface="微软雅黑" pitchFamily="34" charset="-122"/>
              </a:rPr>
              <a:t>国际化培养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2" name="矩形 11"/>
          <p:cNvSpPr/>
          <p:nvPr/>
        </p:nvSpPr>
        <p:spPr>
          <a:xfrm>
            <a:off x="190639" y="2438947"/>
            <a:ext cx="8761500" cy="2462213"/>
          </a:xfrm>
          <a:prstGeom prst="rect">
            <a:avLst/>
          </a:prstGeom>
        </p:spPr>
        <p:txBody>
          <a:bodyPr wrap="square">
            <a:spAutoFit/>
          </a:bodyPr>
          <a:lstStyle/>
          <a:p>
            <a:pPr marL="342900" lvl="0" indent="-342900">
              <a:lnSpc>
                <a:spcPct val="120000"/>
              </a:lnSpc>
              <a:spcAft>
                <a:spcPts val="600"/>
              </a:spcAft>
              <a:buClr>
                <a:schemeClr val="accent2"/>
              </a:buClr>
              <a:buFont typeface="Arial" panose="020B0604020202020204" pitchFamily="34" charset="0"/>
              <a:buChar char="•"/>
            </a:pPr>
            <a:r>
              <a:rPr lang="zh-CN" altLang="en-US" sz="2400" b="1" dirty="0" smtClean="0">
                <a:solidFill>
                  <a:srgbClr val="FF0000"/>
                </a:solidFill>
                <a:latin typeface="微软雅黑" pitchFamily="34" charset="-122"/>
                <a:ea typeface="微软雅黑" pitchFamily="34" charset="-122"/>
                <a:sym typeface="Arial" charset="0"/>
              </a:rPr>
              <a:t>中国</a:t>
            </a:r>
            <a:r>
              <a:rPr lang="en-US" altLang="zh-CN" sz="2400" b="1" dirty="0" smtClean="0">
                <a:solidFill>
                  <a:srgbClr val="FF0000"/>
                </a:solidFill>
                <a:latin typeface="微软雅黑" pitchFamily="34" charset="-122"/>
                <a:ea typeface="微软雅黑" pitchFamily="34" charset="-122"/>
                <a:sym typeface="Arial" charset="0"/>
              </a:rPr>
              <a:t>—</a:t>
            </a:r>
            <a:r>
              <a:rPr lang="zh-CN" altLang="en-US" sz="2400" b="1" dirty="0" smtClean="0">
                <a:solidFill>
                  <a:srgbClr val="FF0000"/>
                </a:solidFill>
                <a:latin typeface="微软雅黑" pitchFamily="34" charset="-122"/>
                <a:ea typeface="微软雅黑" pitchFamily="34" charset="-122"/>
                <a:sym typeface="Arial" charset="0"/>
              </a:rPr>
              <a:t>东盟轨道交通教育培训联盟</a:t>
            </a:r>
            <a:r>
              <a:rPr lang="zh-CN" altLang="en-US" sz="2400" b="1" dirty="0" smtClean="0">
                <a:solidFill>
                  <a:srgbClr val="002060"/>
                </a:solidFill>
                <a:latin typeface="微软雅黑" pitchFamily="34" charset="-122"/>
                <a:ea typeface="微软雅黑" pitchFamily="34" charset="-122"/>
                <a:sym typeface="Arial" charset="0"/>
              </a:rPr>
              <a:t>：</a:t>
            </a:r>
            <a:r>
              <a:rPr lang="zh-CN" altLang="en-US" sz="2400" b="1" dirty="0" smtClean="0">
                <a:solidFill>
                  <a:srgbClr val="133984"/>
                </a:solidFill>
                <a:latin typeface="微软雅黑" pitchFamily="34" charset="-122"/>
                <a:ea typeface="微软雅黑" pitchFamily="34" charset="-122"/>
                <a:sym typeface="Arial" charset="0"/>
              </a:rPr>
              <a:t>建立</a:t>
            </a:r>
            <a:r>
              <a:rPr lang="zh-CN" altLang="en-US" sz="2400" b="1" dirty="0">
                <a:solidFill>
                  <a:srgbClr val="133984"/>
                </a:solidFill>
                <a:latin typeface="微软雅黑" pitchFamily="34" charset="-122"/>
                <a:ea typeface="微软雅黑" pitchFamily="34" charset="-122"/>
                <a:sym typeface="Arial" charset="0"/>
              </a:rPr>
              <a:t>轨道交通专业学历教育“立交桥”，</a:t>
            </a:r>
            <a:r>
              <a:rPr lang="zh-CN" altLang="en-US" sz="2400" b="1" dirty="0">
                <a:solidFill>
                  <a:srgbClr val="FF0000"/>
                </a:solidFill>
                <a:latin typeface="微软雅黑" pitchFamily="34" charset="-122"/>
                <a:ea typeface="微软雅黑" pitchFamily="34" charset="-122"/>
                <a:sym typeface="Arial" charset="0"/>
              </a:rPr>
              <a:t>互认学分、互认学历</a:t>
            </a:r>
            <a:r>
              <a:rPr lang="zh-CN" altLang="en-US" sz="2400" b="1" dirty="0">
                <a:solidFill>
                  <a:srgbClr val="133984"/>
                </a:solidFill>
                <a:latin typeface="微软雅黑" pitchFamily="34" charset="-122"/>
                <a:ea typeface="微软雅黑" pitchFamily="34" charset="-122"/>
                <a:sym typeface="Arial" charset="0"/>
              </a:rPr>
              <a:t>，实现联盟内高校跨区域人才培养的无缝</a:t>
            </a:r>
            <a:r>
              <a:rPr lang="zh-CN" altLang="en-US" sz="2400" b="1" dirty="0" smtClean="0">
                <a:solidFill>
                  <a:srgbClr val="133984"/>
                </a:solidFill>
                <a:latin typeface="微软雅黑" pitchFamily="34" charset="-122"/>
                <a:ea typeface="微软雅黑" pitchFamily="34" charset="-122"/>
                <a:sym typeface="Arial" charset="0"/>
              </a:rPr>
              <a:t>对接</a:t>
            </a:r>
            <a:endParaRPr lang="en-US" altLang="zh-CN" sz="2400" b="1" dirty="0" smtClean="0">
              <a:solidFill>
                <a:srgbClr val="133984"/>
              </a:solidFill>
              <a:latin typeface="微软雅黑" pitchFamily="34" charset="-122"/>
              <a:ea typeface="微软雅黑" pitchFamily="34" charset="-122"/>
              <a:sym typeface="Arial" charset="0"/>
            </a:endParaRPr>
          </a:p>
          <a:p>
            <a:pPr marL="342900" lvl="0" indent="-342900">
              <a:lnSpc>
                <a:spcPct val="120000"/>
              </a:lnSpc>
              <a:spcAft>
                <a:spcPts val="600"/>
              </a:spcAft>
              <a:buClr>
                <a:schemeClr val="accent2"/>
              </a:buClr>
              <a:buFont typeface="Arial" panose="020B0604020202020204" pitchFamily="34" charset="0"/>
              <a:buChar char="•"/>
            </a:pPr>
            <a:r>
              <a:rPr lang="zh-CN" altLang="en-US" sz="2400" b="1" dirty="0">
                <a:solidFill>
                  <a:srgbClr val="FF0000"/>
                </a:solidFill>
                <a:latin typeface="微软雅黑" pitchFamily="34" charset="-122"/>
                <a:ea typeface="微软雅黑" pitchFamily="34" charset="-122"/>
                <a:sym typeface="Arial" charset="0"/>
              </a:rPr>
              <a:t>中</a:t>
            </a:r>
            <a:r>
              <a:rPr lang="zh-CN" altLang="en-US" sz="2400" b="1" dirty="0">
                <a:solidFill>
                  <a:srgbClr val="FF0000"/>
                </a:solidFill>
                <a:latin typeface="微软雅黑" pitchFamily="34" charset="-122"/>
                <a:ea typeface="微软雅黑" pitchFamily="34" charset="-122"/>
                <a:sym typeface="Arial" charset="0"/>
              </a:rPr>
              <a:t>英</a:t>
            </a:r>
            <a:r>
              <a:rPr lang="zh-CN" altLang="en-US" sz="2400" b="1" dirty="0" smtClean="0">
                <a:solidFill>
                  <a:srgbClr val="FF0000"/>
                </a:solidFill>
                <a:latin typeface="微软雅黑" pitchFamily="34" charset="-122"/>
                <a:ea typeface="微软雅黑" pitchFamily="34" charset="-122"/>
                <a:sym typeface="Arial" charset="0"/>
              </a:rPr>
              <a:t>合作机构：</a:t>
            </a:r>
            <a:r>
              <a:rPr lang="zh-CN" altLang="en-US" sz="2400" b="1" dirty="0" smtClean="0">
                <a:solidFill>
                  <a:srgbClr val="133984"/>
                </a:solidFill>
                <a:latin typeface="微软雅黑" pitchFamily="34" charset="-122"/>
                <a:ea typeface="微软雅黑" pitchFamily="34" charset="-122"/>
                <a:sym typeface="Arial" charset="0"/>
              </a:rPr>
              <a:t>北交</a:t>
            </a:r>
            <a:r>
              <a:rPr lang="en-US" altLang="zh-CN" sz="2400" b="1" dirty="0" smtClean="0">
                <a:solidFill>
                  <a:srgbClr val="133984"/>
                </a:solidFill>
                <a:latin typeface="微软雅黑" pitchFamily="34" charset="-122"/>
                <a:ea typeface="微软雅黑" pitchFamily="34" charset="-122"/>
                <a:sym typeface="Arial" charset="0"/>
              </a:rPr>
              <a:t>-</a:t>
            </a:r>
            <a:r>
              <a:rPr lang="zh-CN" altLang="en-US" sz="2400" b="1" dirty="0" smtClean="0">
                <a:solidFill>
                  <a:srgbClr val="133984"/>
                </a:solidFill>
                <a:latin typeface="微软雅黑" pitchFamily="34" charset="-122"/>
                <a:ea typeface="微软雅黑" pitchFamily="34" charset="-122"/>
                <a:sym typeface="Arial" charset="0"/>
              </a:rPr>
              <a:t>伯明翰轨道交通国家级</a:t>
            </a:r>
            <a:endParaRPr lang="en-US" altLang="zh-CN" sz="2400" b="1" dirty="0" smtClean="0">
              <a:solidFill>
                <a:srgbClr val="133984"/>
              </a:solidFill>
              <a:latin typeface="微软雅黑" pitchFamily="34" charset="-122"/>
              <a:ea typeface="微软雅黑" pitchFamily="34" charset="-122"/>
              <a:sym typeface="Arial" charset="0"/>
            </a:endParaRPr>
          </a:p>
          <a:p>
            <a:pPr lvl="0">
              <a:lnSpc>
                <a:spcPct val="120000"/>
              </a:lnSpc>
              <a:spcAft>
                <a:spcPts val="600"/>
              </a:spcAft>
              <a:buClr>
                <a:schemeClr val="accent2"/>
              </a:buClr>
            </a:pPr>
            <a:r>
              <a:rPr lang="zh-CN" altLang="en-US" sz="2400" b="1" dirty="0">
                <a:solidFill>
                  <a:srgbClr val="133984"/>
                </a:solidFill>
                <a:latin typeface="微软雅黑" pitchFamily="34" charset="-122"/>
                <a:ea typeface="微软雅黑" pitchFamily="34" charset="-122"/>
                <a:sym typeface="Arial" charset="0"/>
              </a:rPr>
              <a:t>国际</a:t>
            </a:r>
            <a:r>
              <a:rPr lang="zh-CN" altLang="en-US" sz="2400" b="1" dirty="0" smtClean="0">
                <a:solidFill>
                  <a:srgbClr val="133984"/>
                </a:solidFill>
                <a:latin typeface="微软雅黑" pitchFamily="34" charset="-122"/>
                <a:ea typeface="微软雅黑" pitchFamily="34" charset="-122"/>
                <a:sym typeface="Arial" charset="0"/>
              </a:rPr>
              <a:t>合作研究中心，北京</a:t>
            </a:r>
            <a:r>
              <a:rPr lang="en-US" altLang="zh-CN" sz="2400" b="1" dirty="0" smtClean="0">
                <a:solidFill>
                  <a:srgbClr val="133984"/>
                </a:solidFill>
                <a:latin typeface="微软雅黑" pitchFamily="34" charset="-122"/>
                <a:ea typeface="微软雅黑" pitchFamily="34" charset="-122"/>
                <a:sym typeface="Arial" charset="0"/>
              </a:rPr>
              <a:t>-</a:t>
            </a:r>
            <a:r>
              <a:rPr lang="zh-CN" altLang="en-US" sz="2400" b="1" dirty="0" smtClean="0">
                <a:solidFill>
                  <a:srgbClr val="133984"/>
                </a:solidFill>
                <a:latin typeface="微软雅黑" pitchFamily="34" charset="-122"/>
                <a:ea typeface="微软雅黑" pitchFamily="34" charset="-122"/>
                <a:sym typeface="Arial" charset="0"/>
              </a:rPr>
              <a:t>兰卡大学学院</a:t>
            </a:r>
            <a:endParaRPr lang="zh-CN" altLang="en-US" sz="2400" b="1" dirty="0">
              <a:solidFill>
                <a:srgbClr val="133984"/>
              </a:solidFill>
              <a:latin typeface="微软雅黑" pitchFamily="34" charset="-122"/>
              <a:ea typeface="微软雅黑" pitchFamily="34" charset="-122"/>
              <a:sym typeface="Arial" charset="0"/>
            </a:endParaRPr>
          </a:p>
        </p:txBody>
      </p:sp>
      <p:pic>
        <p:nvPicPr>
          <p:cNvPr id="13" name="图片 6" descr="东盟 (2).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9754" y="4982953"/>
            <a:ext cx="2448272" cy="17429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F:\处里文件收集\其他文件\国家铁路局会议宁校长发言稿\PPT素材\东盟.jpg"/>
          <p:cNvPicPr>
            <a:picLocks noChangeAspect="1" noChangeArrowheads="1"/>
          </p:cNvPicPr>
          <p:nvPr/>
        </p:nvPicPr>
        <p:blipFill>
          <a:blip r:embed="rId4" cstate="print"/>
          <a:srcRect t="10207"/>
          <a:stretch>
            <a:fillRect/>
          </a:stretch>
        </p:blipFill>
        <p:spPr bwMode="auto">
          <a:xfrm>
            <a:off x="6460124" y="3627247"/>
            <a:ext cx="2683876" cy="1608628"/>
          </a:xfrm>
          <a:prstGeom prst="rect">
            <a:avLst/>
          </a:prstGeom>
          <a:ln>
            <a:noFill/>
          </a:ln>
          <a:effectLst>
            <a:softEdge rad="112500"/>
          </a:effectLst>
        </p:spPr>
      </p:pic>
      <p:pic>
        <p:nvPicPr>
          <p:cNvPr id="15" name="图片 11" descr="我校与俄罗斯圣彼得堡国立亚历山大一世皇帝 交通大学.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039822"/>
            <a:ext cx="2675493" cy="1636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descr="我校与俄罗斯圣彼得堡国立亚历山大一世皇帝 交通大学 (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841" y="5067668"/>
            <a:ext cx="2630928" cy="1608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8"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17</a:t>
            </a:r>
            <a:endParaRPr lang="en-US" dirty="0"/>
          </a:p>
        </p:txBody>
      </p:sp>
    </p:spTree>
    <p:extLst>
      <p:ext uri="{BB962C8B-B14F-4D97-AF65-F5344CB8AC3E}">
        <p14:creationId xmlns:p14="http://schemas.microsoft.com/office/powerpoint/2010/main" val="315134994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2" descr="新闻1图片.jpg"/>
          <p:cNvPicPr>
            <a:picLocks noChangeAspect="1" noChangeArrowheads="1"/>
          </p:cNvPicPr>
          <p:nvPr/>
        </p:nvPicPr>
        <p:blipFill>
          <a:blip r:embed="rId3"/>
          <a:srcRect/>
          <a:stretch>
            <a:fillRect/>
          </a:stretch>
        </p:blipFill>
        <p:spPr bwMode="auto">
          <a:xfrm>
            <a:off x="3350882" y="4174836"/>
            <a:ext cx="3343605" cy="1843579"/>
          </a:xfrm>
          <a:prstGeom prst="rect">
            <a:avLst/>
          </a:prstGeom>
          <a:noFill/>
          <a:ln>
            <a:noFill/>
          </a:ln>
          <a:effectLst>
            <a:outerShdw blurRad="190500" dist="50800" dir="5400000" algn="ctr" rotWithShape="0">
              <a:srgbClr val="000000">
                <a:alpha val="43137"/>
              </a:srgbClr>
            </a:outerShdw>
          </a:effectLst>
          <a:extLst/>
        </p:spPr>
      </p:pic>
      <p:pic>
        <p:nvPicPr>
          <p:cNvPr id="4198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6195" y="4174837"/>
            <a:ext cx="2141168" cy="1918460"/>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2"/>
          <p:cNvSpPr>
            <a:spLocks noChangeArrowheads="1"/>
          </p:cNvSpPr>
          <p:nvPr/>
        </p:nvSpPr>
        <p:spPr bwMode="auto">
          <a:xfrm>
            <a:off x="179512" y="1822424"/>
            <a:ext cx="8782755" cy="1871282"/>
          </a:xfrm>
          <a:prstGeom prst="rect">
            <a:avLst/>
          </a:prstGeom>
          <a:noFill/>
          <a:ln w="9525">
            <a:noFill/>
            <a:miter lim="800000"/>
            <a:headEnd/>
            <a:tailEnd/>
          </a:ln>
        </p:spPr>
        <p:txBody>
          <a:bodyPr wrap="square">
            <a:spAutoFit/>
          </a:bodyPr>
          <a:lstStyle/>
          <a:p>
            <a:pPr marL="342900" indent="-342900">
              <a:lnSpc>
                <a:spcPct val="110000"/>
              </a:lnSpc>
              <a:spcAft>
                <a:spcPts val="600"/>
              </a:spcAft>
              <a:buClr>
                <a:schemeClr val="accent2"/>
              </a:buClr>
              <a:buFont typeface="Wingdings" panose="05000000000000000000" pitchFamily="2" charset="2"/>
              <a:buChar char="Ø"/>
              <a:defRPr/>
            </a:pPr>
            <a:r>
              <a:rPr lang="zh-CN" altLang="en-US" sz="2400" b="1" dirty="0">
                <a:solidFill>
                  <a:srgbClr val="FF0000"/>
                </a:solidFill>
                <a:latin typeface="微软雅黑" pitchFamily="34" charset="-122"/>
                <a:ea typeface="微软雅黑" pitchFamily="34" charset="-122"/>
              </a:rPr>
              <a:t>开展对外交流合作</a:t>
            </a:r>
            <a:endParaRPr lang="en-US" altLang="zh-CN" sz="2400" b="1" dirty="0">
              <a:solidFill>
                <a:srgbClr val="FF0000"/>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smtClean="0">
                <a:solidFill>
                  <a:srgbClr val="133984"/>
                </a:solidFill>
                <a:latin typeface="微软雅黑" pitchFamily="34" charset="-122"/>
                <a:ea typeface="微软雅黑" pitchFamily="34" charset="-122"/>
              </a:rPr>
              <a:t>与</a:t>
            </a:r>
            <a:r>
              <a:rPr lang="zh-CN" altLang="en-US" sz="2400" b="1" dirty="0">
                <a:solidFill>
                  <a:srgbClr val="133984"/>
                </a:solidFill>
                <a:latin typeface="微软雅黑" pitchFamily="34" charset="-122"/>
                <a:ea typeface="微软雅黑" pitchFamily="34" charset="-122"/>
              </a:rPr>
              <a:t>来自全球</a:t>
            </a:r>
            <a:r>
              <a:rPr lang="en-US" altLang="zh-CN" sz="2400" b="1" dirty="0">
                <a:solidFill>
                  <a:srgbClr val="FF0000"/>
                </a:solidFill>
                <a:latin typeface="微软雅黑" pitchFamily="34" charset="-122"/>
                <a:ea typeface="微软雅黑" pitchFamily="34" charset="-122"/>
              </a:rPr>
              <a:t>38</a:t>
            </a:r>
            <a:r>
              <a:rPr lang="zh-CN" altLang="en-US" sz="2400" b="1" dirty="0">
                <a:solidFill>
                  <a:srgbClr val="FF0000"/>
                </a:solidFill>
                <a:latin typeface="微软雅黑" pitchFamily="34" charset="-122"/>
                <a:ea typeface="微软雅黑" pitchFamily="34" charset="-122"/>
              </a:rPr>
              <a:t>个国家和地区的</a:t>
            </a:r>
            <a:r>
              <a:rPr lang="en-US" altLang="zh-CN" sz="2400" b="1" dirty="0">
                <a:solidFill>
                  <a:srgbClr val="FF0000"/>
                </a:solidFill>
                <a:latin typeface="微软雅黑" pitchFamily="34" charset="-122"/>
                <a:ea typeface="微软雅黑" pitchFamily="34" charset="-122"/>
              </a:rPr>
              <a:t>200</a:t>
            </a:r>
            <a:r>
              <a:rPr lang="zh-CN" altLang="en-US" sz="2400" b="1" dirty="0">
                <a:solidFill>
                  <a:srgbClr val="FF0000"/>
                </a:solidFill>
                <a:latin typeface="微软雅黑" pitchFamily="34" charset="-122"/>
                <a:ea typeface="微软雅黑" pitchFamily="34" charset="-122"/>
              </a:rPr>
              <a:t>多所</a:t>
            </a:r>
            <a:r>
              <a:rPr lang="zh-CN" altLang="en-US" sz="2400" b="1" dirty="0">
                <a:solidFill>
                  <a:srgbClr val="133984"/>
                </a:solidFill>
                <a:latin typeface="微软雅黑" pitchFamily="34" charset="-122"/>
                <a:ea typeface="微软雅黑" pitchFamily="34" charset="-122"/>
              </a:rPr>
              <a:t>国际著名大学、机构及高科技公司建立了合作</a:t>
            </a:r>
            <a:r>
              <a:rPr lang="zh-CN" altLang="en-US" sz="2400" b="1" dirty="0" smtClean="0">
                <a:solidFill>
                  <a:srgbClr val="133984"/>
                </a:solidFill>
                <a:latin typeface="微软雅黑" pitchFamily="34" charset="-122"/>
                <a:ea typeface="微软雅黑" pitchFamily="34" charset="-122"/>
              </a:rPr>
              <a:t>关系</a:t>
            </a:r>
            <a:endParaRPr lang="en-US" altLang="zh-CN" sz="2400" b="1" dirty="0">
              <a:solidFill>
                <a:srgbClr val="133984"/>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smtClean="0">
                <a:solidFill>
                  <a:srgbClr val="133984"/>
                </a:solidFill>
                <a:latin typeface="微软雅黑" pitchFamily="34" charset="-122"/>
                <a:ea typeface="微软雅黑" pitchFamily="34" charset="-122"/>
              </a:rPr>
              <a:t>加入</a:t>
            </a:r>
            <a:r>
              <a:rPr lang="zh-CN" altLang="en-US" sz="2400" b="1" dirty="0">
                <a:solidFill>
                  <a:srgbClr val="133984"/>
                </a:solidFill>
                <a:latin typeface="微软雅黑" pitchFamily="34" charset="-122"/>
                <a:ea typeface="微软雅黑" pitchFamily="34" charset="-122"/>
              </a:rPr>
              <a:t>中欧商校联盟、中欧工程教育联盟等国际教育</a:t>
            </a:r>
            <a:r>
              <a:rPr lang="zh-CN" altLang="en-US" sz="2400" b="1" dirty="0" smtClean="0">
                <a:solidFill>
                  <a:srgbClr val="133984"/>
                </a:solidFill>
                <a:latin typeface="微软雅黑" pitchFamily="34" charset="-122"/>
                <a:ea typeface="微软雅黑" pitchFamily="34" charset="-122"/>
              </a:rPr>
              <a:t>组织</a:t>
            </a:r>
            <a:endParaRPr lang="zh-CN" altLang="en-US" sz="2400" b="1" dirty="0">
              <a:solidFill>
                <a:srgbClr val="133984"/>
              </a:solidFill>
              <a:latin typeface="微软雅黑" pitchFamily="34" charset="-122"/>
              <a:ea typeface="微软雅黑" pitchFamily="34" charset="-122"/>
            </a:endParaRPr>
          </a:p>
        </p:txBody>
      </p:sp>
      <p:pic>
        <p:nvPicPr>
          <p:cNvPr id="41991" name="Picture 9" descr="1292286165687500002010070619_zj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982" y="4174836"/>
            <a:ext cx="2872799" cy="1861041"/>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1" name="TextBox 53"/>
          <p:cNvSpPr>
            <a:spLocks noChangeArrowheads="1"/>
          </p:cNvSpPr>
          <p:nvPr/>
        </p:nvSpPr>
        <p:spPr bwMode="auto">
          <a:xfrm>
            <a:off x="12547"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4 </a:t>
            </a:r>
            <a:r>
              <a:rPr lang="zh-CN" altLang="en-US" sz="2400" b="1" dirty="0" smtClean="0">
                <a:solidFill>
                  <a:srgbClr val="133984"/>
                </a:solidFill>
                <a:latin typeface="微软雅黑" pitchFamily="34" charset="-122"/>
                <a:ea typeface="微软雅黑" pitchFamily="34" charset="-122"/>
                <a:sym typeface="微软雅黑" pitchFamily="34" charset="-122"/>
              </a:rPr>
              <a:t>国际化培养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0"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19</a:t>
            </a:r>
            <a:endParaRPr lang="en-US" dirty="0"/>
          </a:p>
        </p:txBody>
      </p:sp>
    </p:spTree>
    <p:extLst>
      <p:ext uri="{BB962C8B-B14F-4D97-AF65-F5344CB8AC3E}">
        <p14:creationId xmlns:p14="http://schemas.microsoft.com/office/powerpoint/2010/main" val="77105551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35148" y="196621"/>
            <a:ext cx="4873588" cy="646331"/>
          </a:xfrm>
          <a:prstGeom prst="rect">
            <a:avLst/>
          </a:prstGeom>
          <a:noFill/>
        </p:spPr>
        <p:txBody>
          <a:bodyPr wrap="square" rtlCol="0">
            <a:spAutoFit/>
          </a:bodyPr>
          <a:lstStyle/>
          <a:p>
            <a:r>
              <a:rPr lang="zh-CN" altLang="en-US" sz="3600" b="1" dirty="0">
                <a:solidFill>
                  <a:srgbClr val="000099"/>
                </a:solidFill>
                <a:latin typeface="微软雅黑" panose="020B0503020204020204" pitchFamily="34" charset="-122"/>
                <a:ea typeface="微软雅黑" panose="020B0503020204020204" pitchFamily="34" charset="-122"/>
                <a:cs typeface="Times New Roman" pitchFamily="18" charset="0"/>
              </a:rPr>
              <a:t>目  录</a:t>
            </a:r>
            <a:endParaRPr lang="en-US" altLang="zh-CN" sz="3600" b="1" dirty="0">
              <a:solidFill>
                <a:srgbClr val="000099"/>
              </a:solidFill>
              <a:latin typeface="微软雅黑" panose="020B0503020204020204" pitchFamily="34" charset="-122"/>
              <a:ea typeface="微软雅黑" panose="020B0503020204020204" pitchFamily="34" charset="-122"/>
              <a:cs typeface="Times New Roman" pitchFamily="18" charset="0"/>
            </a:endParaRPr>
          </a:p>
        </p:txBody>
      </p:sp>
      <p:sp>
        <p:nvSpPr>
          <p:cNvPr id="7" name="矩形 6"/>
          <p:cNvSpPr/>
          <p:nvPr/>
        </p:nvSpPr>
        <p:spPr>
          <a:xfrm>
            <a:off x="335148" y="1574434"/>
            <a:ext cx="7560840" cy="2898422"/>
          </a:xfrm>
          <a:prstGeom prst="rect">
            <a:avLst/>
          </a:prstGeom>
        </p:spPr>
        <p:txBody>
          <a:bodyPr wrap="square">
            <a:spAutoFit/>
          </a:bodyPr>
          <a:lstStyle/>
          <a:p>
            <a:pPr>
              <a:lnSpc>
                <a:spcPct val="200000"/>
              </a:lnSpc>
              <a:spcBef>
                <a:spcPct val="0"/>
              </a:spcBef>
            </a:pPr>
            <a:r>
              <a:rPr lang="zh-CN" altLang="en-US" sz="3200" b="1" dirty="0" smtClean="0">
                <a:solidFill>
                  <a:srgbClr val="FF0000"/>
                </a:solidFill>
                <a:latin typeface="微软雅黑" pitchFamily="34" charset="-122"/>
                <a:ea typeface="微软雅黑" pitchFamily="34" charset="-122"/>
              </a:rPr>
              <a:t>一、中国轨道交通的发展现状和规划</a:t>
            </a:r>
            <a:endParaRPr lang="en-US" altLang="zh-CN" sz="3200" b="1" dirty="0">
              <a:solidFill>
                <a:srgbClr val="FF0000"/>
              </a:solidFill>
              <a:latin typeface="微软雅黑" pitchFamily="34" charset="-122"/>
              <a:ea typeface="微软雅黑" pitchFamily="34" charset="-122"/>
            </a:endParaRPr>
          </a:p>
          <a:p>
            <a:pPr>
              <a:lnSpc>
                <a:spcPct val="200000"/>
              </a:lnSpc>
              <a:spcBef>
                <a:spcPct val="0"/>
              </a:spcBef>
            </a:pPr>
            <a:r>
              <a:rPr lang="zh-CN" altLang="en-US" sz="3200" b="1" dirty="0" smtClean="0">
                <a:solidFill>
                  <a:srgbClr val="133984"/>
                </a:solidFill>
                <a:latin typeface="微软雅黑" pitchFamily="34" charset="-122"/>
                <a:ea typeface="微软雅黑" pitchFamily="34" charset="-122"/>
              </a:rPr>
              <a:t>二、轨道</a:t>
            </a:r>
            <a:r>
              <a:rPr lang="zh-CN" altLang="en-US" sz="3200" b="1" dirty="0">
                <a:solidFill>
                  <a:srgbClr val="133984"/>
                </a:solidFill>
                <a:latin typeface="微软雅黑" pitchFamily="34" charset="-122"/>
                <a:ea typeface="微软雅黑" pitchFamily="34" charset="-122"/>
              </a:rPr>
              <a:t>交通人才培养</a:t>
            </a:r>
            <a:r>
              <a:rPr lang="zh-CN" altLang="en-US" sz="3200" b="1" dirty="0" smtClean="0">
                <a:solidFill>
                  <a:srgbClr val="133984"/>
                </a:solidFill>
                <a:latin typeface="微软雅黑" pitchFamily="34" charset="-122"/>
                <a:ea typeface="微软雅黑" pitchFamily="34" charset="-122"/>
              </a:rPr>
              <a:t>的举措和成果</a:t>
            </a:r>
            <a:endParaRPr lang="en-US" altLang="zh-CN" sz="3200" b="1" dirty="0" smtClean="0">
              <a:solidFill>
                <a:srgbClr val="133984"/>
              </a:solidFill>
              <a:latin typeface="微软雅黑" pitchFamily="34" charset="-122"/>
              <a:ea typeface="微软雅黑" pitchFamily="34" charset="-122"/>
            </a:endParaRPr>
          </a:p>
          <a:p>
            <a:pPr>
              <a:lnSpc>
                <a:spcPct val="200000"/>
              </a:lnSpc>
              <a:spcBef>
                <a:spcPct val="0"/>
              </a:spcBef>
            </a:pPr>
            <a:r>
              <a:rPr lang="zh-CN" altLang="en-US" sz="3200" b="1" dirty="0" smtClean="0">
                <a:solidFill>
                  <a:srgbClr val="133984"/>
                </a:solidFill>
                <a:latin typeface="微软雅黑" pitchFamily="34" charset="-122"/>
                <a:ea typeface="微软雅黑" pitchFamily="34" charset="-122"/>
              </a:rPr>
              <a:t>三、轨道交通人才培养的形势和展望</a:t>
            </a:r>
            <a:endParaRPr lang="en-US" altLang="zh-CN" sz="3200" b="1" dirty="0">
              <a:solidFill>
                <a:srgbClr val="133984"/>
              </a:solidFill>
              <a:latin typeface="微软雅黑" pitchFamily="34" charset="-122"/>
              <a:ea typeface="微软雅黑" pitchFamily="34" charset="-122"/>
            </a:endParaRPr>
          </a:p>
        </p:txBody>
      </p:sp>
      <p:sp>
        <p:nvSpPr>
          <p:cNvPr id="8" name="灯片编号占位符 4"/>
          <p:cNvSpPr>
            <a:spLocks noGrp="1"/>
          </p:cNvSpPr>
          <p:nvPr>
            <p:ph type="sldNum" sz="quarter" idx="12"/>
          </p:nvPr>
        </p:nvSpPr>
        <p:spPr>
          <a:xfrm>
            <a:off x="6694488" y="6648450"/>
            <a:ext cx="2487612" cy="476250"/>
          </a:xfrm>
        </p:spPr>
        <p:txBody>
          <a:bodyPr/>
          <a:lstStyle/>
          <a:p>
            <a:pPr>
              <a:defRPr/>
            </a:pPr>
            <a:r>
              <a:rPr lang="en-US" dirty="0" smtClean="0"/>
              <a:t>2</a:t>
            </a:r>
            <a:endParaRPr lang="en-US" dirty="0"/>
          </a:p>
        </p:txBody>
      </p:sp>
    </p:spTree>
    <p:extLst>
      <p:ext uri="{BB962C8B-B14F-4D97-AF65-F5344CB8AC3E}">
        <p14:creationId xmlns:p14="http://schemas.microsoft.com/office/powerpoint/2010/main" val="3926043767"/>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Rectangle 2"/>
          <p:cNvSpPr>
            <a:spLocks noChangeArrowheads="1"/>
          </p:cNvSpPr>
          <p:nvPr/>
        </p:nvSpPr>
        <p:spPr bwMode="auto">
          <a:xfrm>
            <a:off x="179512" y="1730789"/>
            <a:ext cx="8539162" cy="2277547"/>
          </a:xfrm>
          <a:prstGeom prst="rect">
            <a:avLst/>
          </a:prstGeom>
          <a:noFill/>
          <a:ln w="9525">
            <a:noFill/>
            <a:miter lim="800000"/>
            <a:headEnd/>
            <a:tailEnd/>
          </a:ln>
        </p:spPr>
        <p:txBody>
          <a:bodyPr>
            <a:spAutoFit/>
          </a:bodyPr>
          <a:lstStyle/>
          <a:p>
            <a:pPr marL="342900" indent="-342900">
              <a:lnSpc>
                <a:spcPct val="110000"/>
              </a:lnSpc>
              <a:spcAft>
                <a:spcPts val="600"/>
              </a:spcAft>
              <a:buClr>
                <a:schemeClr val="accent2"/>
              </a:buClr>
              <a:buFont typeface="Wingdings" panose="05000000000000000000" pitchFamily="2" charset="2"/>
              <a:buChar char="Ø"/>
              <a:defRPr/>
            </a:pPr>
            <a:r>
              <a:rPr lang="zh-CN" altLang="en-US" sz="2400" b="1" dirty="0">
                <a:solidFill>
                  <a:srgbClr val="FF0000"/>
                </a:solidFill>
                <a:latin typeface="微软雅黑" pitchFamily="34" charset="-122"/>
                <a:ea typeface="微软雅黑" pitchFamily="34" charset="-122"/>
              </a:rPr>
              <a:t>实施中外教师融合计划</a:t>
            </a:r>
            <a:endParaRPr lang="en-US" altLang="zh-CN" sz="2400" b="1" dirty="0">
              <a:solidFill>
                <a:srgbClr val="FF0000"/>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a:solidFill>
                  <a:srgbClr val="133984"/>
                </a:solidFill>
                <a:latin typeface="微软雅黑" pitchFamily="34" charset="-122"/>
                <a:ea typeface="微软雅黑" pitchFamily="34" charset="-122"/>
              </a:rPr>
              <a:t>海外教师直接</a:t>
            </a:r>
            <a:r>
              <a:rPr lang="zh-CN" altLang="en-US" sz="2400" b="1" dirty="0">
                <a:solidFill>
                  <a:srgbClr val="FF0000"/>
                </a:solidFill>
                <a:latin typeface="微软雅黑" pitchFamily="34" charset="-122"/>
                <a:ea typeface="微软雅黑" pitchFamily="34" charset="-122"/>
              </a:rPr>
              <a:t>参与人才培养各个环节</a:t>
            </a:r>
            <a:r>
              <a:rPr lang="zh-CN" altLang="en-US" sz="2400" b="1" dirty="0">
                <a:solidFill>
                  <a:srgbClr val="133984"/>
                </a:solidFill>
                <a:latin typeface="微软雅黑" pitchFamily="34" charset="-122"/>
                <a:ea typeface="微软雅黑" pitchFamily="34" charset="-122"/>
              </a:rPr>
              <a:t>，开展示范教学、指导学生研究、课题合作、平台</a:t>
            </a:r>
            <a:r>
              <a:rPr lang="zh-CN" altLang="en-US" sz="2400" b="1" dirty="0" smtClean="0">
                <a:solidFill>
                  <a:srgbClr val="133984"/>
                </a:solidFill>
                <a:latin typeface="微软雅黑" pitchFamily="34" charset="-122"/>
                <a:ea typeface="微软雅黑" pitchFamily="34" charset="-122"/>
              </a:rPr>
              <a:t>建设</a:t>
            </a:r>
            <a:endParaRPr lang="en-US" altLang="zh-CN" sz="2400" b="1" dirty="0">
              <a:solidFill>
                <a:srgbClr val="133984"/>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a:solidFill>
                  <a:srgbClr val="133984"/>
                </a:solidFill>
                <a:latin typeface="微软雅黑" pitchFamily="34" charset="-122"/>
                <a:ea typeface="微软雅黑" pitchFamily="34" charset="-122"/>
              </a:rPr>
              <a:t>促进海外教师和全英文授课教师之间的交叉融合，建设一支满足专业系统化培养需求的</a:t>
            </a:r>
            <a:r>
              <a:rPr lang="zh-CN" altLang="en-US" sz="2400" b="1" dirty="0">
                <a:solidFill>
                  <a:srgbClr val="FF0000"/>
                </a:solidFill>
                <a:latin typeface="微软雅黑" pitchFamily="34" charset="-122"/>
                <a:ea typeface="微软雅黑" pitchFamily="34" charset="-122"/>
              </a:rPr>
              <a:t>全英文授课教师</a:t>
            </a:r>
            <a:r>
              <a:rPr lang="zh-CN" altLang="en-US" sz="2400" b="1" dirty="0" smtClean="0">
                <a:solidFill>
                  <a:srgbClr val="FF0000"/>
                </a:solidFill>
                <a:latin typeface="微软雅黑" pitchFamily="34" charset="-122"/>
                <a:ea typeface="微软雅黑" pitchFamily="34" charset="-122"/>
              </a:rPr>
              <a:t>队伍</a:t>
            </a:r>
            <a:endParaRPr lang="zh-CN" altLang="en-US" sz="2400" b="1" dirty="0">
              <a:solidFill>
                <a:srgbClr val="133984"/>
              </a:solidFill>
              <a:latin typeface="微软雅黑" pitchFamily="34" charset="-122"/>
              <a:ea typeface="微软雅黑" pitchFamily="34" charset="-122"/>
            </a:endParaRPr>
          </a:p>
        </p:txBody>
      </p:sp>
      <p:pic>
        <p:nvPicPr>
          <p:cNvPr id="8" name="Picture 3" descr="C:\Users\cy\Desktop\未标题-1.jpg"/>
          <p:cNvPicPr>
            <a:picLocks noChangeAspect="1" noChangeArrowheads="1"/>
          </p:cNvPicPr>
          <p:nvPr/>
        </p:nvPicPr>
        <p:blipFill rotWithShape="1">
          <a:blip r:embed="rId3"/>
          <a:srcRect l="1870" t="5816" r="67149" b="20374"/>
          <a:stretch/>
        </p:blipFill>
        <p:spPr bwMode="auto">
          <a:xfrm>
            <a:off x="179512" y="4374620"/>
            <a:ext cx="3063673" cy="1911032"/>
          </a:xfrm>
          <a:prstGeom prst="rect">
            <a:avLst/>
          </a:prstGeom>
          <a:noFill/>
          <a:ln w="9525">
            <a:noFill/>
            <a:miter lim="800000"/>
            <a:headEnd/>
            <a:tailEnd/>
          </a:ln>
          <a:effectLst>
            <a:softEdge rad="112522"/>
          </a:effectLst>
        </p:spPr>
      </p:pic>
      <p:pic>
        <p:nvPicPr>
          <p:cNvPr id="7" name="Picture 3" descr="C:\Users\cy\Desktop\未标题-1.jpg"/>
          <p:cNvPicPr>
            <a:picLocks noChangeAspect="1" noChangeArrowheads="1"/>
          </p:cNvPicPr>
          <p:nvPr/>
        </p:nvPicPr>
        <p:blipFill rotWithShape="1">
          <a:blip r:embed="rId3"/>
          <a:srcRect l="34495" t="5816" r="35249" b="20374"/>
          <a:stretch/>
        </p:blipFill>
        <p:spPr bwMode="auto">
          <a:xfrm>
            <a:off x="3166185" y="4390723"/>
            <a:ext cx="3134007" cy="1909482"/>
          </a:xfrm>
          <a:prstGeom prst="rect">
            <a:avLst/>
          </a:prstGeom>
          <a:noFill/>
          <a:ln w="9525">
            <a:noFill/>
            <a:miter lim="800000"/>
            <a:headEnd/>
            <a:tailEnd/>
          </a:ln>
          <a:effectLst>
            <a:softEdge rad="112522"/>
          </a:effectLst>
        </p:spPr>
      </p:pic>
      <p:pic>
        <p:nvPicPr>
          <p:cNvPr id="12" name="Picture 3" descr="C:\Users\cy\Desktop\未标题-1.jpg"/>
          <p:cNvPicPr>
            <a:picLocks noChangeAspect="1" noChangeArrowheads="1"/>
          </p:cNvPicPr>
          <p:nvPr/>
        </p:nvPicPr>
        <p:blipFill rotWithShape="1">
          <a:blip r:embed="rId3"/>
          <a:srcRect l="68530" t="5816" r="1367" b="20374"/>
          <a:stretch/>
        </p:blipFill>
        <p:spPr bwMode="auto">
          <a:xfrm>
            <a:off x="6269425" y="4374620"/>
            <a:ext cx="2667645" cy="1909482"/>
          </a:xfrm>
          <a:prstGeom prst="rect">
            <a:avLst/>
          </a:prstGeom>
          <a:noFill/>
          <a:ln w="9525">
            <a:noFill/>
            <a:miter lim="800000"/>
            <a:headEnd/>
            <a:tailEnd/>
          </a:ln>
          <a:effectLst>
            <a:softEdge rad="112522"/>
          </a:effectLst>
        </p:spPr>
      </p:pic>
      <p:sp>
        <p:nvSpPr>
          <p:cNvPr id="13"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4" name="TextBox 53"/>
          <p:cNvSpPr>
            <a:spLocks noChangeArrowheads="1"/>
          </p:cNvSpPr>
          <p:nvPr/>
        </p:nvSpPr>
        <p:spPr bwMode="auto">
          <a:xfrm>
            <a:off x="12547"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4 </a:t>
            </a:r>
            <a:r>
              <a:rPr lang="zh-CN" altLang="en-US" sz="2400" b="1" dirty="0" smtClean="0">
                <a:solidFill>
                  <a:srgbClr val="133984"/>
                </a:solidFill>
                <a:latin typeface="微软雅黑" pitchFamily="34" charset="-122"/>
                <a:ea typeface="微软雅黑" pitchFamily="34" charset="-122"/>
                <a:sym typeface="微软雅黑" pitchFamily="34" charset="-122"/>
              </a:rPr>
              <a:t>国际化培养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9"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18</a:t>
            </a:r>
            <a:endParaRPr lang="en-US" dirty="0"/>
          </a:p>
        </p:txBody>
      </p:sp>
    </p:spTree>
    <p:extLst>
      <p:ext uri="{BB962C8B-B14F-4D97-AF65-F5344CB8AC3E}">
        <p14:creationId xmlns:p14="http://schemas.microsoft.com/office/powerpoint/2010/main" val="804882771"/>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3"/>
          <p:cNvSpPr>
            <a:spLocks noChangeArrowheads="1"/>
          </p:cNvSpPr>
          <p:nvPr/>
        </p:nvSpPr>
        <p:spPr bwMode="auto">
          <a:xfrm>
            <a:off x="12549"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5 </a:t>
            </a:r>
            <a:r>
              <a:rPr lang="zh-CN" altLang="en-US" sz="2400" b="1" dirty="0">
                <a:solidFill>
                  <a:srgbClr val="133984"/>
                </a:solidFill>
                <a:latin typeface="微软雅黑" pitchFamily="34" charset="-122"/>
                <a:ea typeface="微软雅黑" pitchFamily="34" charset="-122"/>
                <a:sym typeface="微软雅黑" pitchFamily="34" charset="-122"/>
              </a:rPr>
              <a:t>校企合作</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21</a:t>
            </a:fld>
            <a:endParaRPr lang="en-US"/>
          </a:p>
        </p:txBody>
      </p:sp>
      <p:sp>
        <p:nvSpPr>
          <p:cNvPr id="25" name="Rectangle 2"/>
          <p:cNvSpPr>
            <a:spLocks noChangeArrowheads="1"/>
          </p:cNvSpPr>
          <p:nvPr/>
        </p:nvSpPr>
        <p:spPr bwMode="auto">
          <a:xfrm>
            <a:off x="179512" y="1467878"/>
            <a:ext cx="8784976" cy="2907847"/>
          </a:xfrm>
          <a:prstGeom prst="rect">
            <a:avLst/>
          </a:prstGeom>
          <a:noFill/>
          <a:ln>
            <a:noFill/>
          </a:ln>
          <a:extLst/>
        </p:spPr>
        <p:txBody>
          <a:bodyPr wrap="square">
            <a:spAutoFit/>
          </a:bodyPr>
          <a:lstStyle/>
          <a:p>
            <a:pPr marL="342900" indent="-342900">
              <a:lnSpc>
                <a:spcPct val="110000"/>
              </a:lnSpc>
              <a:spcAft>
                <a:spcPts val="0"/>
              </a:spcAft>
              <a:buClr>
                <a:schemeClr val="accent2"/>
              </a:buClr>
              <a:buFont typeface="Wingdings" panose="05000000000000000000" pitchFamily="2" charset="2"/>
              <a:buChar char="Ø"/>
              <a:defRPr/>
            </a:pPr>
            <a:r>
              <a:rPr kumimoji="1" lang="zh-CN" altLang="en-US" sz="2400" b="1" dirty="0" smtClean="0">
                <a:solidFill>
                  <a:srgbClr val="FF0000"/>
                </a:solidFill>
                <a:latin typeface="微软雅黑" pitchFamily="34" charset="-122"/>
                <a:ea typeface="微软雅黑" pitchFamily="34" charset="-122"/>
              </a:rPr>
              <a:t>“</a:t>
            </a:r>
            <a:r>
              <a:rPr kumimoji="1" lang="en-US" altLang="zh-CN" sz="2400" b="1" dirty="0">
                <a:solidFill>
                  <a:srgbClr val="FF0000"/>
                </a:solidFill>
                <a:latin typeface="微软雅黑" pitchFamily="34" charset="-122"/>
                <a:ea typeface="微软雅黑" pitchFamily="34" charset="-122"/>
              </a:rPr>
              <a:t>3+1+2</a:t>
            </a:r>
            <a:r>
              <a:rPr kumimoji="1" lang="zh-CN" altLang="en-US" sz="2400" b="1" dirty="0">
                <a:solidFill>
                  <a:srgbClr val="FF0000"/>
                </a:solidFill>
                <a:latin typeface="微软雅黑" pitchFamily="34" charset="-122"/>
                <a:ea typeface="微软雅黑" pitchFamily="34" charset="-122"/>
              </a:rPr>
              <a:t>”产学联合人才培养</a:t>
            </a:r>
            <a:r>
              <a:rPr kumimoji="1" lang="zh-CN" altLang="en-US" sz="2400" b="1" dirty="0" smtClean="0">
                <a:solidFill>
                  <a:srgbClr val="FF0000"/>
                </a:solidFill>
                <a:latin typeface="微软雅黑" pitchFamily="34" charset="-122"/>
                <a:ea typeface="微软雅黑" pitchFamily="34" charset="-122"/>
              </a:rPr>
              <a:t>模式</a:t>
            </a:r>
            <a:endParaRPr kumimoji="1" lang="en-US" altLang="zh-CN" sz="2400" b="1" dirty="0">
              <a:solidFill>
                <a:srgbClr val="FF0000"/>
              </a:solidFill>
              <a:latin typeface="微软雅黑" pitchFamily="34" charset="-122"/>
              <a:ea typeface="微软雅黑" pitchFamily="34" charset="-122"/>
            </a:endParaRPr>
          </a:p>
          <a:p>
            <a:pPr marL="542925" indent="-277813">
              <a:lnSpc>
                <a:spcPct val="110000"/>
              </a:lnSpc>
              <a:spcAft>
                <a:spcPts val="0"/>
              </a:spcAft>
              <a:buClr>
                <a:schemeClr val="accent6"/>
              </a:buClr>
              <a:defRPr/>
            </a:pPr>
            <a:r>
              <a:rPr kumimoji="1" lang="en-US" altLang="zh-CN" sz="2400" b="1" dirty="0" smtClean="0">
                <a:solidFill>
                  <a:srgbClr val="FF0000"/>
                </a:solidFill>
                <a:latin typeface="微软雅黑" pitchFamily="34" charset="-122"/>
                <a:ea typeface="微软雅黑" pitchFamily="34" charset="-122"/>
              </a:rPr>
              <a:t>  3</a:t>
            </a:r>
            <a:r>
              <a:rPr lang="zh-CN" altLang="en-US" sz="2400" b="1" dirty="0">
                <a:solidFill>
                  <a:srgbClr val="133984"/>
                </a:solidFill>
                <a:latin typeface="微软雅黑" pitchFamily="34" charset="-122"/>
                <a:ea typeface="微软雅黑" pitchFamily="34" charset="-122"/>
              </a:rPr>
              <a:t>：本科三年在学校的培养</a:t>
            </a:r>
            <a:endParaRPr lang="en-US" altLang="zh-CN" sz="2400" b="1" dirty="0">
              <a:solidFill>
                <a:srgbClr val="133984"/>
              </a:solidFill>
              <a:latin typeface="微软雅黑" pitchFamily="34" charset="-122"/>
              <a:ea typeface="微软雅黑" pitchFamily="34" charset="-122"/>
            </a:endParaRPr>
          </a:p>
          <a:p>
            <a:pPr marL="542925" indent="-277813">
              <a:lnSpc>
                <a:spcPct val="110000"/>
              </a:lnSpc>
              <a:spcAft>
                <a:spcPts val="0"/>
              </a:spcAft>
              <a:buClr>
                <a:schemeClr val="accent6"/>
              </a:buClr>
              <a:defRPr/>
            </a:pPr>
            <a:r>
              <a:rPr kumimoji="1" lang="en-US" altLang="zh-CN" sz="2400" b="1" dirty="0" smtClean="0">
                <a:solidFill>
                  <a:srgbClr val="FF0000"/>
                </a:solidFill>
                <a:latin typeface="微软雅黑" pitchFamily="34" charset="-122"/>
                <a:ea typeface="微软雅黑" pitchFamily="34" charset="-122"/>
              </a:rPr>
              <a:t>  1</a:t>
            </a:r>
            <a:r>
              <a:rPr lang="zh-CN" altLang="en-US" sz="2400" b="1" dirty="0">
                <a:solidFill>
                  <a:srgbClr val="133984"/>
                </a:solidFill>
                <a:latin typeface="微软雅黑" pitchFamily="34" charset="-122"/>
                <a:ea typeface="微软雅黑" pitchFamily="34" charset="-122"/>
              </a:rPr>
              <a:t>：本科第四年在企业</a:t>
            </a:r>
            <a:r>
              <a:rPr lang="zh-CN" altLang="en-US" sz="2400" b="1" dirty="0" smtClean="0">
                <a:solidFill>
                  <a:srgbClr val="133984"/>
                </a:solidFill>
                <a:latin typeface="微软雅黑" pitchFamily="34" charset="-122"/>
                <a:ea typeface="微软雅黑" pitchFamily="34" charset="-122"/>
              </a:rPr>
              <a:t>实习、做毕业设计</a:t>
            </a:r>
            <a:endParaRPr lang="en-US" altLang="zh-CN" sz="2400" b="1" dirty="0">
              <a:solidFill>
                <a:srgbClr val="133984"/>
              </a:solidFill>
              <a:latin typeface="微软雅黑" pitchFamily="34" charset="-122"/>
              <a:ea typeface="微软雅黑" pitchFamily="34" charset="-122"/>
            </a:endParaRPr>
          </a:p>
          <a:p>
            <a:pPr marL="542925" indent="-277813">
              <a:lnSpc>
                <a:spcPct val="110000"/>
              </a:lnSpc>
              <a:spcAft>
                <a:spcPts val="0"/>
              </a:spcAft>
              <a:buClr>
                <a:schemeClr val="accent6"/>
              </a:buClr>
              <a:defRPr/>
            </a:pPr>
            <a:r>
              <a:rPr kumimoji="1" lang="en-US" altLang="zh-CN" sz="2400" b="1" dirty="0" smtClean="0">
                <a:solidFill>
                  <a:srgbClr val="FF0000"/>
                </a:solidFill>
                <a:latin typeface="微软雅黑" pitchFamily="34" charset="-122"/>
                <a:ea typeface="微软雅黑" pitchFamily="34" charset="-122"/>
              </a:rPr>
              <a:t>  2</a:t>
            </a:r>
            <a:r>
              <a:rPr lang="zh-CN" altLang="en-US" sz="2400" b="1" dirty="0">
                <a:solidFill>
                  <a:srgbClr val="133984"/>
                </a:solidFill>
                <a:latin typeface="微软雅黑" pitchFamily="34" charset="-122"/>
                <a:ea typeface="微软雅黑" pitchFamily="34" charset="-122"/>
              </a:rPr>
              <a:t>：硕士阶段的校企联合培养</a:t>
            </a:r>
            <a:endParaRPr lang="en-US" altLang="zh-CN" sz="2400" b="1" dirty="0">
              <a:solidFill>
                <a:srgbClr val="133984"/>
              </a:solidFill>
              <a:latin typeface="微软雅黑" pitchFamily="34" charset="-122"/>
              <a:ea typeface="微软雅黑" pitchFamily="34" charset="-122"/>
            </a:endParaRPr>
          </a:p>
          <a:p>
            <a:pPr marL="342900" lvl="1" indent="-342900">
              <a:lnSpc>
                <a:spcPct val="110000"/>
              </a:lnSpc>
              <a:spcAft>
                <a:spcPts val="0"/>
              </a:spcAft>
              <a:buFont typeface="Wingdings" panose="05000000000000000000" pitchFamily="2" charset="2"/>
              <a:buChar char="Ø"/>
              <a:defRPr/>
            </a:pPr>
            <a:r>
              <a:rPr lang="zh-CN" altLang="en-US" sz="2400" b="1" dirty="0">
                <a:solidFill>
                  <a:srgbClr val="133984"/>
                </a:solidFill>
                <a:latin typeface="微软雅黑" pitchFamily="34" charset="-122"/>
                <a:ea typeface="微软雅黑" pitchFamily="34" charset="-122"/>
              </a:rPr>
              <a:t>自</a:t>
            </a:r>
            <a:r>
              <a:rPr lang="en-US" altLang="zh-CN" sz="2400" b="1" dirty="0">
                <a:solidFill>
                  <a:srgbClr val="133984"/>
                </a:solidFill>
                <a:latin typeface="微软雅黑" pitchFamily="34" charset="-122"/>
                <a:ea typeface="微软雅黑" pitchFamily="34" charset="-122"/>
              </a:rPr>
              <a:t>2011</a:t>
            </a:r>
            <a:r>
              <a:rPr lang="zh-CN" altLang="en-US" sz="2400" b="1" dirty="0">
                <a:solidFill>
                  <a:srgbClr val="133984"/>
                </a:solidFill>
                <a:latin typeface="微软雅黑" pitchFamily="34" charset="-122"/>
                <a:ea typeface="微软雅黑" pitchFamily="34" charset="-122"/>
              </a:rPr>
              <a:t>年起，共有</a:t>
            </a:r>
            <a:r>
              <a:rPr lang="en-US" altLang="zh-CN" sz="2400" b="1" dirty="0">
                <a:solidFill>
                  <a:srgbClr val="FF0000"/>
                </a:solidFill>
                <a:latin typeface="微软雅黑" pitchFamily="34" charset="-122"/>
                <a:ea typeface="微软雅黑" pitchFamily="34" charset="-122"/>
              </a:rPr>
              <a:t>5</a:t>
            </a:r>
            <a:r>
              <a:rPr lang="zh-CN" altLang="en-US" sz="2400" b="1" dirty="0">
                <a:solidFill>
                  <a:srgbClr val="FF0000"/>
                </a:solidFill>
                <a:latin typeface="微软雅黑" pitchFamily="34" charset="-122"/>
                <a:ea typeface="微软雅黑" pitchFamily="34" charset="-122"/>
              </a:rPr>
              <a:t>批</a:t>
            </a:r>
            <a:r>
              <a:rPr lang="en-US" altLang="zh-CN" sz="2400" b="1" dirty="0">
                <a:solidFill>
                  <a:srgbClr val="FF0000"/>
                </a:solidFill>
                <a:latin typeface="微软雅黑" pitchFamily="34" charset="-122"/>
                <a:ea typeface="微软雅黑" pitchFamily="34" charset="-122"/>
              </a:rPr>
              <a:t>387</a:t>
            </a:r>
            <a:r>
              <a:rPr lang="zh-CN" altLang="en-US" sz="2400" b="1" dirty="0">
                <a:solidFill>
                  <a:srgbClr val="FF0000"/>
                </a:solidFill>
                <a:latin typeface="微软雅黑" pitchFamily="34" charset="-122"/>
                <a:ea typeface="微软雅黑" pitchFamily="34" charset="-122"/>
              </a:rPr>
              <a:t>名</a:t>
            </a:r>
            <a:r>
              <a:rPr lang="zh-CN" altLang="en-US" sz="2400" b="1" dirty="0">
                <a:solidFill>
                  <a:srgbClr val="133984"/>
                </a:solidFill>
                <a:latin typeface="微软雅黑" pitchFamily="34" charset="-122"/>
                <a:ea typeface="微软雅黑" pitchFamily="34" charset="-122"/>
              </a:rPr>
              <a:t>学生</a:t>
            </a:r>
            <a:r>
              <a:rPr lang="zh-CN" altLang="en-US" sz="2400" b="1" dirty="0" smtClean="0">
                <a:solidFill>
                  <a:srgbClr val="133984"/>
                </a:solidFill>
                <a:latin typeface="微软雅黑" pitchFamily="34" charset="-122"/>
                <a:ea typeface="微软雅黑" pitchFamily="34" charset="-122"/>
              </a:rPr>
              <a:t>与</a:t>
            </a:r>
            <a:r>
              <a:rPr lang="zh-CN" altLang="en-US" sz="2400" b="1" dirty="0" smtClean="0">
                <a:solidFill>
                  <a:srgbClr val="FF0000"/>
                </a:solidFill>
                <a:latin typeface="微软雅黑" pitchFamily="34" charset="-122"/>
                <a:ea typeface="微软雅黑" pitchFamily="34" charset="-122"/>
              </a:rPr>
              <a:t>全国各地方铁路局</a:t>
            </a:r>
            <a:r>
              <a:rPr lang="zh-CN" altLang="en-US" sz="2400" b="1" dirty="0" smtClean="0">
                <a:solidFill>
                  <a:srgbClr val="133984"/>
                </a:solidFill>
                <a:latin typeface="微软雅黑" pitchFamily="34" charset="-122"/>
                <a:ea typeface="微软雅黑" pitchFamily="34" charset="-122"/>
              </a:rPr>
              <a:t>、</a:t>
            </a:r>
            <a:r>
              <a:rPr lang="zh-CN" altLang="en-US" sz="2400" b="1" dirty="0" smtClean="0">
                <a:solidFill>
                  <a:srgbClr val="FF0000"/>
                </a:solidFill>
                <a:latin typeface="微软雅黑" pitchFamily="34" charset="-122"/>
                <a:ea typeface="微软雅黑" pitchFamily="34" charset="-122"/>
              </a:rPr>
              <a:t>北京市地铁公司</a:t>
            </a:r>
            <a:r>
              <a:rPr lang="zh-CN" altLang="en-US" sz="2400" b="1" dirty="0" smtClean="0">
                <a:solidFill>
                  <a:srgbClr val="133984"/>
                </a:solidFill>
                <a:latin typeface="微软雅黑" pitchFamily="34" charset="-122"/>
                <a:ea typeface="微软雅黑" pitchFamily="34" charset="-122"/>
              </a:rPr>
              <a:t>等轨道</a:t>
            </a:r>
            <a:r>
              <a:rPr lang="zh-CN" altLang="en-US" sz="2400" b="1" dirty="0">
                <a:solidFill>
                  <a:srgbClr val="133984"/>
                </a:solidFill>
                <a:latin typeface="微软雅黑" pitchFamily="34" charset="-122"/>
                <a:ea typeface="微软雅黑" pitchFamily="34" charset="-122"/>
              </a:rPr>
              <a:t>交通设计、建设、运营方面</a:t>
            </a:r>
            <a:r>
              <a:rPr lang="en-US" altLang="zh-CN" sz="2400" b="1" dirty="0">
                <a:solidFill>
                  <a:srgbClr val="FF0000"/>
                </a:solidFill>
                <a:latin typeface="微软雅黑" pitchFamily="34" charset="-122"/>
                <a:ea typeface="微软雅黑" pitchFamily="34" charset="-122"/>
              </a:rPr>
              <a:t>50</a:t>
            </a:r>
            <a:r>
              <a:rPr lang="zh-CN" altLang="en-US" sz="2400" b="1" dirty="0">
                <a:solidFill>
                  <a:srgbClr val="FF0000"/>
                </a:solidFill>
                <a:latin typeface="微软雅黑" pitchFamily="34" charset="-122"/>
                <a:ea typeface="微软雅黑" pitchFamily="34" charset="-122"/>
              </a:rPr>
              <a:t>余家</a:t>
            </a:r>
            <a:r>
              <a:rPr lang="zh-CN" altLang="en-US" sz="2400" b="1" dirty="0">
                <a:solidFill>
                  <a:srgbClr val="133984"/>
                </a:solidFill>
                <a:latin typeface="微软雅黑" pitchFamily="34" charset="-122"/>
                <a:ea typeface="微软雅黑" pitchFamily="34" charset="-122"/>
              </a:rPr>
              <a:t>企业开展联合</a:t>
            </a:r>
            <a:r>
              <a:rPr lang="zh-CN" altLang="en-US" sz="2400" b="1" dirty="0" smtClean="0">
                <a:solidFill>
                  <a:srgbClr val="133984"/>
                </a:solidFill>
                <a:latin typeface="微软雅黑" pitchFamily="34" charset="-122"/>
                <a:ea typeface="微软雅黑" pitchFamily="34" charset="-122"/>
              </a:rPr>
              <a:t>培养</a:t>
            </a:r>
            <a:endParaRPr lang="en-US" altLang="zh-CN" sz="2400" b="1" dirty="0">
              <a:solidFill>
                <a:srgbClr val="133984"/>
              </a:solidFill>
              <a:latin typeface="微软雅黑" pitchFamily="34" charset="-122"/>
              <a:ea typeface="微软雅黑" pitchFamily="34" charset="-122"/>
            </a:endParaRPr>
          </a:p>
        </p:txBody>
      </p:sp>
      <p:pic>
        <p:nvPicPr>
          <p:cNvPr id="26" name="Picture 8" desc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868" y="4508526"/>
            <a:ext cx="3140334" cy="2088826"/>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506858"/>
            <a:ext cx="2907077" cy="2090494"/>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组合 14"/>
          <p:cNvGrpSpPr>
            <a:grpSpLocks/>
          </p:cNvGrpSpPr>
          <p:nvPr/>
        </p:nvGrpSpPr>
        <p:grpSpPr bwMode="auto">
          <a:xfrm>
            <a:off x="3059832" y="4354086"/>
            <a:ext cx="2640621" cy="2131226"/>
            <a:chOff x="5320450" y="3788335"/>
            <a:chExt cx="3220901" cy="2714286"/>
          </a:xfrm>
        </p:grpSpPr>
        <p:pic>
          <p:nvPicPr>
            <p:cNvPr id="29" name="Picture 17" descr="2011101182238116"/>
            <p:cNvPicPr>
              <a:picLocks noChangeAspect="1" noChangeArrowheads="1"/>
            </p:cNvPicPr>
            <p:nvPr/>
          </p:nvPicPr>
          <p:blipFill>
            <a:blip r:embed="rId4" cstate="print"/>
            <a:srcRect/>
            <a:stretch>
              <a:fillRect/>
            </a:stretch>
          </p:blipFill>
          <p:spPr bwMode="auto">
            <a:xfrm rot="-928811">
              <a:off x="5320450" y="4170874"/>
              <a:ext cx="1652518" cy="2331747"/>
            </a:xfrm>
            <a:prstGeom prst="rect">
              <a:avLst/>
            </a:prstGeom>
            <a:ln>
              <a:noFill/>
            </a:ln>
            <a:effectLst>
              <a:outerShdw blurRad="292100" dist="139700" dir="2700000" algn="tl" rotWithShape="0">
                <a:srgbClr val="333333">
                  <a:alpha val="65000"/>
                </a:srgbClr>
              </a:outerShdw>
            </a:effectLst>
          </p:spPr>
        </p:pic>
        <p:pic>
          <p:nvPicPr>
            <p:cNvPr id="30" name="Picture 18" descr="Image4"/>
            <p:cNvPicPr>
              <a:picLocks noChangeAspect="1" noChangeArrowheads="1"/>
            </p:cNvPicPr>
            <p:nvPr/>
          </p:nvPicPr>
          <p:blipFill>
            <a:blip r:embed="rId5" cstate="print"/>
            <a:srcRect/>
            <a:stretch>
              <a:fillRect/>
            </a:stretch>
          </p:blipFill>
          <p:spPr bwMode="auto">
            <a:xfrm>
              <a:off x="6085592" y="3788335"/>
              <a:ext cx="1601720" cy="2190476"/>
            </a:xfrm>
            <a:prstGeom prst="rect">
              <a:avLst/>
            </a:prstGeom>
            <a:ln>
              <a:noFill/>
            </a:ln>
            <a:effectLst>
              <a:outerShdw blurRad="292100" dist="139700" dir="2700000" algn="tl" rotWithShape="0">
                <a:srgbClr val="333333">
                  <a:alpha val="65000"/>
                </a:srgbClr>
              </a:outerShdw>
            </a:effectLst>
          </p:spPr>
        </p:pic>
        <p:pic>
          <p:nvPicPr>
            <p:cNvPr id="31" name="Picture 19" descr="校企联合培养新闻-中教报"/>
            <p:cNvPicPr>
              <a:picLocks noChangeAspect="1" noChangeArrowheads="1"/>
            </p:cNvPicPr>
            <p:nvPr/>
          </p:nvPicPr>
          <p:blipFill>
            <a:blip r:embed="rId6" cstate="print"/>
            <a:srcRect/>
            <a:stretch>
              <a:fillRect/>
            </a:stretch>
          </p:blipFill>
          <p:spPr bwMode="auto">
            <a:xfrm rot="1256403">
              <a:off x="6888833" y="3978811"/>
              <a:ext cx="1652518" cy="2482540"/>
            </a:xfrm>
            <a:prstGeom prst="rect">
              <a:avLst/>
            </a:prstGeom>
            <a:ln>
              <a:noFill/>
            </a:ln>
            <a:effectLst>
              <a:outerShdw blurRad="292100" dist="139700" dir="2700000" algn="tl" rotWithShape="0">
                <a:srgbClr val="333333">
                  <a:alpha val="65000"/>
                </a:srgbClr>
              </a:outerShdw>
            </a:effectLst>
          </p:spPr>
        </p:pic>
      </p:grpSp>
      <p:sp>
        <p:nvSpPr>
          <p:cNvPr id="12"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3148528715"/>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22</a:t>
            </a:fld>
            <a:endParaRPr lang="en-US"/>
          </a:p>
        </p:txBody>
      </p:sp>
      <p:sp>
        <p:nvSpPr>
          <p:cNvPr id="25" name="Rectangle 2"/>
          <p:cNvSpPr>
            <a:spLocks noChangeArrowheads="1"/>
          </p:cNvSpPr>
          <p:nvPr/>
        </p:nvSpPr>
        <p:spPr bwMode="auto">
          <a:xfrm>
            <a:off x="179512" y="1650009"/>
            <a:ext cx="8666162" cy="2683812"/>
          </a:xfrm>
          <a:prstGeom prst="rect">
            <a:avLst/>
          </a:prstGeom>
          <a:noFill/>
          <a:ln>
            <a:noFill/>
          </a:ln>
          <a:extLst/>
        </p:spPr>
        <p:txBody>
          <a:bodyPr>
            <a:spAutoFit/>
          </a:bodyPr>
          <a:lstStyle/>
          <a:p>
            <a:pPr marL="342900" indent="-342900">
              <a:lnSpc>
                <a:spcPct val="110000"/>
              </a:lnSpc>
              <a:spcAft>
                <a:spcPts val="600"/>
              </a:spcAft>
              <a:buClr>
                <a:schemeClr val="accent2"/>
              </a:buClr>
              <a:buFont typeface="Wingdings" panose="05000000000000000000" pitchFamily="2" charset="2"/>
              <a:buChar char="Ø"/>
              <a:defRPr/>
            </a:pPr>
            <a:r>
              <a:rPr kumimoji="1" lang="zh-CN" altLang="en-US" sz="2400" b="1" dirty="0">
                <a:solidFill>
                  <a:srgbClr val="FF0000"/>
                </a:solidFill>
                <a:latin typeface="微软雅黑" pitchFamily="34" charset="-122"/>
                <a:ea typeface="微软雅黑" pitchFamily="34" charset="-122"/>
              </a:rPr>
              <a:t>校企共建实习基地</a:t>
            </a:r>
            <a:endParaRPr kumimoji="1" lang="en-US" altLang="zh-CN" sz="2400" b="1" dirty="0">
              <a:solidFill>
                <a:srgbClr val="FF0000"/>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a:solidFill>
                  <a:srgbClr val="133984"/>
                </a:solidFill>
                <a:latin typeface="微软雅黑" pitchFamily="34" charset="-122"/>
                <a:ea typeface="微软雅黑" pitchFamily="34" charset="-122"/>
              </a:rPr>
              <a:t>选择大型轨道交通企业，采取互利互赢的合作方式</a:t>
            </a:r>
            <a:r>
              <a:rPr lang="zh-CN" altLang="en-US" sz="2400" b="1" dirty="0" smtClean="0">
                <a:solidFill>
                  <a:srgbClr val="133984"/>
                </a:solidFill>
                <a:latin typeface="微软雅黑" pitchFamily="34" charset="-122"/>
                <a:ea typeface="微软雅黑" pitchFamily="34" charset="-122"/>
              </a:rPr>
              <a:t>。与</a:t>
            </a:r>
            <a:r>
              <a:rPr lang="zh-CN" altLang="en-US" sz="2400" b="1" dirty="0" smtClean="0">
                <a:solidFill>
                  <a:srgbClr val="FF0000"/>
                </a:solidFill>
                <a:latin typeface="微软雅黑" pitchFamily="34" charset="-122"/>
                <a:ea typeface="微软雅黑" pitchFamily="34" charset="-122"/>
              </a:rPr>
              <a:t>北京地铁运营有限公司</a:t>
            </a:r>
            <a:r>
              <a:rPr lang="zh-CN" altLang="en-US" sz="2400" b="1" dirty="0">
                <a:solidFill>
                  <a:srgbClr val="133984"/>
                </a:solidFill>
                <a:latin typeface="微软雅黑" pitchFamily="34" charset="-122"/>
                <a:ea typeface="微软雅黑" pitchFamily="34" charset="-122"/>
              </a:rPr>
              <a:t>、</a:t>
            </a:r>
            <a:r>
              <a:rPr lang="zh-CN" altLang="en-US" sz="2400" b="1" dirty="0" smtClean="0">
                <a:solidFill>
                  <a:srgbClr val="FF0000"/>
                </a:solidFill>
                <a:latin typeface="微软雅黑" pitchFamily="34" charset="-122"/>
                <a:ea typeface="微软雅黑" pitchFamily="34" charset="-122"/>
              </a:rPr>
              <a:t>中车青岛四方机车车辆有限公司</a:t>
            </a:r>
            <a:r>
              <a:rPr lang="zh-CN" altLang="en-US" sz="2400" b="1" dirty="0" smtClean="0">
                <a:solidFill>
                  <a:srgbClr val="133984"/>
                </a:solidFill>
                <a:latin typeface="微软雅黑" pitchFamily="34" charset="-122"/>
                <a:ea typeface="微软雅黑" pitchFamily="34" charset="-122"/>
              </a:rPr>
              <a:t>等多家企业建立长期合作</a:t>
            </a:r>
            <a:r>
              <a:rPr lang="zh-CN" altLang="en-US" sz="2400" b="1" dirty="0" smtClean="0">
                <a:solidFill>
                  <a:srgbClr val="133984"/>
                </a:solidFill>
                <a:latin typeface="微软雅黑" pitchFamily="34" charset="-122"/>
                <a:ea typeface="微软雅黑" pitchFamily="34" charset="-122"/>
              </a:rPr>
              <a:t>关系，建立实习实训基地点</a:t>
            </a:r>
            <a:r>
              <a:rPr lang="en-US" altLang="zh-CN" sz="2400" b="1" dirty="0" smtClean="0">
                <a:solidFill>
                  <a:srgbClr val="133984"/>
                </a:solidFill>
                <a:latin typeface="微软雅黑" pitchFamily="34" charset="-122"/>
                <a:ea typeface="微软雅黑" pitchFamily="34" charset="-122"/>
              </a:rPr>
              <a:t>100</a:t>
            </a:r>
            <a:r>
              <a:rPr lang="zh-CN" altLang="en-US" sz="2400" b="1" dirty="0" smtClean="0">
                <a:solidFill>
                  <a:srgbClr val="133984"/>
                </a:solidFill>
                <a:latin typeface="微软雅黑" pitchFamily="34" charset="-122"/>
                <a:ea typeface="微软雅黑" pitchFamily="34" charset="-122"/>
              </a:rPr>
              <a:t>多个</a:t>
            </a:r>
            <a:endParaRPr lang="en-US" altLang="zh-CN" sz="2400" b="1" dirty="0" smtClean="0">
              <a:solidFill>
                <a:srgbClr val="133984"/>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smtClean="0">
                <a:solidFill>
                  <a:srgbClr val="133984"/>
                </a:solidFill>
                <a:latin typeface="微软雅黑" pitchFamily="34" charset="-122"/>
                <a:ea typeface="微软雅黑" pitchFamily="34" charset="-122"/>
              </a:rPr>
              <a:t>已</a:t>
            </a:r>
            <a:r>
              <a:rPr lang="zh-CN" altLang="en-US" sz="2400" b="1" dirty="0">
                <a:solidFill>
                  <a:srgbClr val="133984"/>
                </a:solidFill>
                <a:latin typeface="微软雅黑" pitchFamily="34" charset="-122"/>
                <a:ea typeface="微软雅黑" pitchFamily="34" charset="-122"/>
              </a:rPr>
              <a:t>建成</a:t>
            </a:r>
            <a:r>
              <a:rPr lang="zh-CN" altLang="en-US" sz="2400" b="1" dirty="0">
                <a:solidFill>
                  <a:srgbClr val="FF0000"/>
                </a:solidFill>
                <a:latin typeface="微软雅黑" pitchFamily="34" charset="-122"/>
                <a:ea typeface="微软雅黑" pitchFamily="34" charset="-122"/>
              </a:rPr>
              <a:t>国家级工程实践教育中心</a:t>
            </a:r>
            <a:r>
              <a:rPr lang="en-US" altLang="zh-CN" sz="2400" b="1" dirty="0">
                <a:solidFill>
                  <a:srgbClr val="133984"/>
                </a:solidFill>
                <a:latin typeface="微软雅黑" pitchFamily="34" charset="-122"/>
                <a:ea typeface="微软雅黑" pitchFamily="34" charset="-122"/>
              </a:rPr>
              <a:t>7</a:t>
            </a:r>
            <a:r>
              <a:rPr lang="zh-CN" altLang="en-US" sz="2400" b="1" dirty="0">
                <a:solidFill>
                  <a:srgbClr val="133984"/>
                </a:solidFill>
                <a:latin typeface="微软雅黑" pitchFamily="34" charset="-122"/>
                <a:ea typeface="微软雅黑" pitchFamily="34" charset="-122"/>
              </a:rPr>
              <a:t>个，北京市级校外人才培养示范基地</a:t>
            </a:r>
            <a:r>
              <a:rPr lang="en-US" altLang="zh-CN" sz="2400" b="1" dirty="0">
                <a:solidFill>
                  <a:srgbClr val="133984"/>
                </a:solidFill>
                <a:latin typeface="微软雅黑" pitchFamily="34" charset="-122"/>
                <a:ea typeface="微软雅黑" pitchFamily="34" charset="-122"/>
              </a:rPr>
              <a:t>5</a:t>
            </a:r>
            <a:r>
              <a:rPr lang="zh-CN" altLang="en-US" sz="2400" b="1" dirty="0">
                <a:solidFill>
                  <a:srgbClr val="133984"/>
                </a:solidFill>
                <a:latin typeface="微软雅黑" pitchFamily="34" charset="-122"/>
                <a:ea typeface="微软雅黑" pitchFamily="34" charset="-122"/>
              </a:rPr>
              <a:t>个，国家大学生校外实践教育基地</a:t>
            </a:r>
            <a:r>
              <a:rPr lang="en-US" altLang="zh-CN" sz="2400" b="1" dirty="0">
                <a:solidFill>
                  <a:srgbClr val="133984"/>
                </a:solidFill>
                <a:latin typeface="微软雅黑" pitchFamily="34" charset="-122"/>
                <a:ea typeface="微软雅黑" pitchFamily="34" charset="-122"/>
              </a:rPr>
              <a:t>3</a:t>
            </a:r>
            <a:r>
              <a:rPr lang="zh-CN" altLang="en-US" sz="2400" b="1" dirty="0" smtClean="0">
                <a:solidFill>
                  <a:srgbClr val="133984"/>
                </a:solidFill>
                <a:latin typeface="微软雅黑" pitchFamily="34" charset="-122"/>
                <a:ea typeface="微软雅黑" pitchFamily="34" charset="-122"/>
              </a:rPr>
              <a:t>个</a:t>
            </a:r>
            <a:endParaRPr lang="zh-CN" altLang="en-US" sz="2400" b="1" dirty="0">
              <a:solidFill>
                <a:srgbClr val="133984"/>
              </a:solidFill>
              <a:latin typeface="微软雅黑" pitchFamily="34" charset="-122"/>
              <a:ea typeface="微软雅黑" pitchFamily="34" charset="-122"/>
            </a:endParaRPr>
          </a:p>
        </p:txBody>
      </p:sp>
      <p:pic>
        <p:nvPicPr>
          <p:cNvPr id="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491262"/>
            <a:ext cx="2909888" cy="1744787"/>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8" descr="20130329142238_4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503898"/>
            <a:ext cx="2600120" cy="1733414"/>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http://jwc.bjtu.edu.cn/UploadFiles/20121123/%E5%8C%97%E4%BA%AC%E4%BA%A4%E9%80%9A%E5%A4%A7%E5%AD%A6%E2%80%94%E5%8D%97%E8%BD%A6%E9%9D%92%E5%B2%9B%E5%9B%9B%E6%96%B9%E6%9C%BA%E8%BD%A6%E8%BD%A6%E8%BE%86%E8%82%A1%E4%BB%BD%E6%9C%89%E9%99%90%E5%85%AC%E5%8F%B8%E5%9B%BD%E5%AE%B6%E5%A4%A7%E5%AD%A6%E7%94%9F%E6%A0%A1%E5%A4%96%E5%AE%9E%E8%B7%B5%E6%95%99%E8%82%B2%E5%9F%BA%E5%9C%B0%E6%8F%AD%E7%89%8C%E4%BB%AA%E5%BC%8F%E9%9A%86%E9%87%8D%E4%B8%BE%E8%A1%8C_634892761073469055.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509120"/>
            <a:ext cx="2373177" cy="1726325"/>
          </a:xfrm>
          <a:prstGeom prst="rect">
            <a:avLst/>
          </a:prstGeom>
          <a:noFill/>
          <a:ln>
            <a:noFill/>
          </a:ln>
          <a:effectLst>
            <a:outerShdw blurRad="1905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1" name="TextBox 53"/>
          <p:cNvSpPr>
            <a:spLocks noChangeArrowheads="1"/>
          </p:cNvSpPr>
          <p:nvPr/>
        </p:nvSpPr>
        <p:spPr bwMode="auto">
          <a:xfrm>
            <a:off x="12549"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5 </a:t>
            </a:r>
            <a:r>
              <a:rPr lang="zh-CN" altLang="en-US" sz="2400" b="1" dirty="0">
                <a:solidFill>
                  <a:srgbClr val="133984"/>
                </a:solidFill>
                <a:latin typeface="微软雅黑" pitchFamily="34" charset="-122"/>
                <a:ea typeface="微软雅黑" pitchFamily="34" charset="-122"/>
                <a:sym typeface="微软雅黑" pitchFamily="34" charset="-122"/>
              </a:rPr>
              <a:t>校企合作</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3241690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23</a:t>
            </a:fld>
            <a:endParaRPr lang="en-US"/>
          </a:p>
        </p:txBody>
      </p:sp>
      <p:sp>
        <p:nvSpPr>
          <p:cNvPr id="25" name="Rectangle 2"/>
          <p:cNvSpPr>
            <a:spLocks noChangeArrowheads="1"/>
          </p:cNvSpPr>
          <p:nvPr/>
        </p:nvSpPr>
        <p:spPr bwMode="auto">
          <a:xfrm>
            <a:off x="128720" y="1662874"/>
            <a:ext cx="8862880" cy="1948226"/>
          </a:xfrm>
          <a:prstGeom prst="rect">
            <a:avLst/>
          </a:prstGeom>
          <a:noFill/>
          <a:ln>
            <a:noFill/>
          </a:ln>
          <a:extLst/>
        </p:spPr>
        <p:txBody>
          <a:bodyPr wrap="square">
            <a:spAutoFit/>
          </a:bodyPr>
          <a:lstStyle/>
          <a:p>
            <a:pPr marL="342900" indent="-342900">
              <a:lnSpc>
                <a:spcPct val="110000"/>
              </a:lnSpc>
              <a:spcAft>
                <a:spcPts val="600"/>
              </a:spcAft>
              <a:buClr>
                <a:schemeClr val="accent2"/>
              </a:buClr>
              <a:buFont typeface="Wingdings" panose="05000000000000000000" pitchFamily="2" charset="2"/>
              <a:buChar char="Ø"/>
              <a:defRPr/>
            </a:pPr>
            <a:r>
              <a:rPr kumimoji="1" lang="zh-CN" altLang="en-US" sz="2400" b="1" dirty="0">
                <a:solidFill>
                  <a:srgbClr val="FF0000"/>
                </a:solidFill>
                <a:latin typeface="微软雅黑" pitchFamily="34" charset="-122"/>
                <a:ea typeface="微软雅黑" pitchFamily="34" charset="-122"/>
              </a:rPr>
              <a:t>建立产学融合的师资队伍</a:t>
            </a:r>
            <a:endParaRPr kumimoji="1" lang="en-US" altLang="zh-CN" sz="2400" b="1" dirty="0">
              <a:solidFill>
                <a:srgbClr val="FF0000"/>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a:solidFill>
                  <a:srgbClr val="133984"/>
                </a:solidFill>
                <a:latin typeface="微软雅黑" pitchFamily="34" charset="-122"/>
                <a:ea typeface="微软雅黑" pitchFamily="34" charset="-122"/>
              </a:rPr>
              <a:t>校内教师</a:t>
            </a:r>
            <a:r>
              <a:rPr lang="zh-CN" altLang="en-US" sz="2400" b="1" dirty="0">
                <a:solidFill>
                  <a:srgbClr val="FF0000"/>
                </a:solidFill>
                <a:latin typeface="微软雅黑" pitchFamily="34" charset="-122"/>
                <a:ea typeface="微软雅黑" pitchFamily="34" charset="-122"/>
              </a:rPr>
              <a:t>增强工程背景</a:t>
            </a:r>
            <a:r>
              <a:rPr lang="zh-CN" altLang="en-US" sz="2400" b="1" dirty="0">
                <a:solidFill>
                  <a:srgbClr val="133984"/>
                </a:solidFill>
                <a:latin typeface="微软雅黑" pitchFamily="34" charset="-122"/>
                <a:ea typeface="微软雅黑" pitchFamily="34" charset="-122"/>
              </a:rPr>
              <a:t>，企业教师</a:t>
            </a:r>
            <a:r>
              <a:rPr lang="zh-CN" altLang="en-US" sz="2400" b="1" dirty="0">
                <a:solidFill>
                  <a:srgbClr val="FF0000"/>
                </a:solidFill>
                <a:latin typeface="微软雅黑" pitchFamily="34" charset="-122"/>
                <a:ea typeface="微软雅黑" pitchFamily="34" charset="-122"/>
              </a:rPr>
              <a:t>提高理论</a:t>
            </a:r>
            <a:r>
              <a:rPr lang="zh-CN" altLang="en-US" sz="2400" b="1" dirty="0" smtClean="0">
                <a:solidFill>
                  <a:srgbClr val="FF0000"/>
                </a:solidFill>
                <a:latin typeface="微软雅黑" pitchFamily="34" charset="-122"/>
                <a:ea typeface="微软雅黑" pitchFamily="34" charset="-122"/>
              </a:rPr>
              <a:t>水平</a:t>
            </a:r>
            <a:endParaRPr lang="zh-CN" altLang="en-US" sz="2400" b="1" dirty="0">
              <a:solidFill>
                <a:srgbClr val="133984"/>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a:solidFill>
                  <a:srgbClr val="133984"/>
                </a:solidFill>
                <a:latin typeface="微软雅黑" pitchFamily="34" charset="-122"/>
                <a:ea typeface="微软雅黑" pitchFamily="34" charset="-122"/>
              </a:rPr>
              <a:t>以项目为载体，以学生为纽带，校企教师间交流</a:t>
            </a:r>
            <a:r>
              <a:rPr lang="zh-CN" altLang="en-US" sz="2400" b="1" dirty="0" smtClean="0">
                <a:solidFill>
                  <a:srgbClr val="133984"/>
                </a:solidFill>
                <a:latin typeface="微软雅黑" pitchFamily="34" charset="-122"/>
                <a:ea typeface="微软雅黑" pitchFamily="34" charset="-122"/>
              </a:rPr>
              <a:t>融合</a:t>
            </a:r>
            <a:endParaRPr lang="en-US" altLang="zh-CN" sz="2400" b="1" dirty="0" smtClean="0">
              <a:solidFill>
                <a:srgbClr val="133984"/>
              </a:solidFill>
              <a:latin typeface="微软雅黑" pitchFamily="34" charset="-122"/>
              <a:ea typeface="微软雅黑" pitchFamily="34" charset="-122"/>
            </a:endParaRPr>
          </a:p>
          <a:p>
            <a:pPr marL="342900" indent="-342900">
              <a:lnSpc>
                <a:spcPct val="110000"/>
              </a:lnSpc>
              <a:spcAft>
                <a:spcPts val="600"/>
              </a:spcAft>
              <a:buFont typeface="Arial" panose="020B0604020202020204" pitchFamily="34" charset="0"/>
              <a:buChar char="•"/>
              <a:defRPr/>
            </a:pPr>
            <a:r>
              <a:rPr lang="zh-CN" altLang="en-US" sz="2400" b="1" dirty="0" smtClean="0">
                <a:solidFill>
                  <a:srgbClr val="133984"/>
                </a:solidFill>
                <a:latin typeface="微软雅黑" pitchFamily="34" charset="-122"/>
                <a:ea typeface="微软雅黑" pitchFamily="34" charset="-122"/>
              </a:rPr>
              <a:t>参与</a:t>
            </a:r>
            <a:r>
              <a:rPr lang="zh-CN" altLang="en-US" sz="2400" b="1" dirty="0">
                <a:solidFill>
                  <a:srgbClr val="133984"/>
                </a:solidFill>
                <a:latin typeface="微软雅黑" pitchFamily="34" charset="-122"/>
                <a:ea typeface="微软雅黑" pitchFamily="34" charset="-122"/>
              </a:rPr>
              <a:t>试点的校内教师已有</a:t>
            </a:r>
            <a:r>
              <a:rPr lang="en-US" altLang="zh-CN" sz="2400" b="1" dirty="0">
                <a:solidFill>
                  <a:srgbClr val="FF0000"/>
                </a:solidFill>
                <a:latin typeface="微软雅黑" pitchFamily="34" charset="-122"/>
                <a:ea typeface="微软雅黑" pitchFamily="34" charset="-122"/>
              </a:rPr>
              <a:t>150</a:t>
            </a:r>
            <a:r>
              <a:rPr lang="zh-CN" altLang="en-US" sz="2400" b="1" dirty="0">
                <a:solidFill>
                  <a:srgbClr val="FF0000"/>
                </a:solidFill>
                <a:latin typeface="微软雅黑" pitchFamily="34" charset="-122"/>
                <a:ea typeface="微软雅黑" pitchFamily="34" charset="-122"/>
              </a:rPr>
              <a:t>多人</a:t>
            </a:r>
            <a:r>
              <a:rPr lang="zh-CN" altLang="en-US" sz="2400" b="1" dirty="0">
                <a:solidFill>
                  <a:srgbClr val="133984"/>
                </a:solidFill>
                <a:latin typeface="微软雅黑" pitchFamily="34" charset="-122"/>
                <a:ea typeface="微软雅黑" pitchFamily="34" charset="-122"/>
              </a:rPr>
              <a:t>，聘任企业教师</a:t>
            </a:r>
            <a:r>
              <a:rPr lang="en-US" altLang="zh-CN" sz="2400" b="1" dirty="0">
                <a:solidFill>
                  <a:srgbClr val="FF0000"/>
                </a:solidFill>
                <a:latin typeface="微软雅黑" pitchFamily="34" charset="-122"/>
                <a:ea typeface="微软雅黑" pitchFamily="34" charset="-122"/>
              </a:rPr>
              <a:t>90</a:t>
            </a:r>
            <a:r>
              <a:rPr lang="zh-CN" altLang="en-US" sz="2400" b="1" dirty="0">
                <a:solidFill>
                  <a:srgbClr val="FF0000"/>
                </a:solidFill>
                <a:latin typeface="微软雅黑" pitchFamily="34" charset="-122"/>
                <a:ea typeface="微软雅黑" pitchFamily="34" charset="-122"/>
              </a:rPr>
              <a:t>多</a:t>
            </a:r>
            <a:r>
              <a:rPr lang="zh-CN" altLang="en-US" sz="2400" b="1" dirty="0" smtClean="0">
                <a:solidFill>
                  <a:srgbClr val="FF0000"/>
                </a:solidFill>
                <a:latin typeface="微软雅黑" pitchFamily="34" charset="-122"/>
                <a:ea typeface="微软雅黑" pitchFamily="34" charset="-122"/>
              </a:rPr>
              <a:t>人</a:t>
            </a:r>
            <a:endParaRPr lang="zh-CN" altLang="en-US" sz="2400" b="1" dirty="0">
              <a:solidFill>
                <a:srgbClr val="133984"/>
              </a:solidFill>
              <a:latin typeface="微软雅黑" pitchFamily="34" charset="-122"/>
              <a:ea typeface="微软雅黑" pitchFamily="34" charset="-122"/>
            </a:endParaRPr>
          </a:p>
        </p:txBody>
      </p:sp>
      <p:grpSp>
        <p:nvGrpSpPr>
          <p:cNvPr id="2" name="组合 1"/>
          <p:cNvGrpSpPr/>
          <p:nvPr/>
        </p:nvGrpSpPr>
        <p:grpSpPr>
          <a:xfrm>
            <a:off x="752082" y="3645024"/>
            <a:ext cx="6916262" cy="2795123"/>
            <a:chOff x="752082" y="3645024"/>
            <a:chExt cx="6916262" cy="2795123"/>
          </a:xfrm>
          <a:effectLst>
            <a:outerShdw blurRad="190500" dist="50800" dir="5400000" algn="ctr" rotWithShape="0">
              <a:srgbClr val="000000">
                <a:alpha val="43137"/>
              </a:srgbClr>
            </a:outerShdw>
          </a:effectLst>
        </p:grpSpPr>
        <p:grpSp>
          <p:nvGrpSpPr>
            <p:cNvPr id="9" name="组合 2"/>
            <p:cNvGrpSpPr>
              <a:grpSpLocks/>
            </p:cNvGrpSpPr>
            <p:nvPr/>
          </p:nvGrpSpPr>
          <p:grpSpPr bwMode="auto">
            <a:xfrm>
              <a:off x="752082" y="3645024"/>
              <a:ext cx="4879354" cy="2795122"/>
              <a:chOff x="184192" y="2777369"/>
              <a:chExt cx="5793249" cy="3871862"/>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t="15929" r="52863"/>
              <a:stretch>
                <a:fillRect/>
              </a:stretch>
            </p:blipFill>
            <p:spPr bwMode="auto">
              <a:xfrm>
                <a:off x="3013023" y="4797152"/>
                <a:ext cx="2964418" cy="18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192" y="2777371"/>
                <a:ext cx="2947648" cy="21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2011412152491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1499" y="2777369"/>
                <a:ext cx="2824529" cy="21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7" descr="C:\Documents and Settings\Administrator\桌面\截图4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711" y="3645024"/>
              <a:ext cx="2088633" cy="146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5" descr="tha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5100173"/>
              <a:ext cx="2081135" cy="133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5" name="TextBox 53"/>
          <p:cNvSpPr>
            <a:spLocks noChangeArrowheads="1"/>
          </p:cNvSpPr>
          <p:nvPr/>
        </p:nvSpPr>
        <p:spPr bwMode="auto">
          <a:xfrm>
            <a:off x="12549"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5 </a:t>
            </a:r>
            <a:r>
              <a:rPr lang="zh-CN" altLang="en-US" sz="2400" b="1" dirty="0">
                <a:solidFill>
                  <a:srgbClr val="133984"/>
                </a:solidFill>
                <a:latin typeface="微软雅黑" pitchFamily="34" charset="-122"/>
                <a:ea typeface="微软雅黑" pitchFamily="34" charset="-122"/>
                <a:sym typeface="微软雅黑" pitchFamily="34" charset="-122"/>
              </a:rPr>
              <a:t>校企合作</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17" name="图片 17" descr="IMG_195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083" y="5103118"/>
            <a:ext cx="2441576" cy="133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8021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pPr>
              <a:defRPr/>
            </a:pPr>
            <a:fld id="{D6A9EC5C-55C1-4CAF-81F8-C82A2688847D}" type="slidenum">
              <a:rPr lang="en-US" smtClean="0"/>
              <a:pPr>
                <a:defRPr/>
              </a:pPr>
              <a:t>24</a:t>
            </a:fld>
            <a:endParaRPr lang="en-US"/>
          </a:p>
        </p:txBody>
      </p:sp>
      <p:sp>
        <p:nvSpPr>
          <p:cNvPr id="7" name="矩形 22"/>
          <p:cNvSpPr>
            <a:spLocks noChangeArrowheads="1"/>
          </p:cNvSpPr>
          <p:nvPr/>
        </p:nvSpPr>
        <p:spPr bwMode="auto">
          <a:xfrm>
            <a:off x="179511" y="1555099"/>
            <a:ext cx="8321611" cy="2462213"/>
          </a:xfrm>
          <a:prstGeom prst="rect">
            <a:avLst/>
          </a:prstGeom>
          <a:noFill/>
          <a:ln w="9525">
            <a:noFill/>
            <a:miter lim="800000"/>
            <a:headEnd/>
            <a:tailEnd/>
          </a:ln>
        </p:spPr>
        <p:txBody>
          <a:bodyPr wrap="square">
            <a:spAutoFit/>
          </a:bodyPr>
          <a:lstStyle/>
          <a:p>
            <a:pPr marL="342900" indent="-342900">
              <a:lnSpc>
                <a:spcPct val="120000"/>
              </a:lnSpc>
              <a:spcBef>
                <a:spcPts val="600"/>
              </a:spcBef>
              <a:buClr>
                <a:schemeClr val="accent2"/>
              </a:buClr>
              <a:buFont typeface="Wingdings" panose="05000000000000000000" pitchFamily="2" charset="2"/>
              <a:buChar char="Ø"/>
              <a:defRPr/>
            </a:pPr>
            <a:r>
              <a:rPr kumimoji="1" lang="zh-CN" altLang="en-US" sz="2400" b="1" dirty="0">
                <a:solidFill>
                  <a:srgbClr val="FF0000"/>
                </a:solidFill>
                <a:latin typeface="微软雅黑" pitchFamily="34" charset="-122"/>
                <a:ea typeface="微软雅黑" pitchFamily="34" charset="-122"/>
                <a:sym typeface="Arial" charset="0"/>
              </a:rPr>
              <a:t>为企业提供技术、管理干部培训</a:t>
            </a:r>
            <a:endParaRPr kumimoji="1" lang="en-US" altLang="zh-CN" sz="2400" b="1" dirty="0">
              <a:solidFill>
                <a:srgbClr val="FF0000"/>
              </a:solidFill>
              <a:latin typeface="微软雅黑" pitchFamily="34" charset="-122"/>
              <a:ea typeface="微软雅黑" pitchFamily="34" charset="-122"/>
              <a:sym typeface="Arial" charset="0"/>
            </a:endParaRPr>
          </a:p>
          <a:p>
            <a:pPr marL="355600" indent="-355600">
              <a:lnSpc>
                <a:spcPct val="120000"/>
              </a:lnSpc>
              <a:spcBef>
                <a:spcPts val="600"/>
              </a:spcBef>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学校培训中心</a:t>
            </a:r>
            <a:r>
              <a:rPr lang="zh-CN" altLang="en-US" sz="2400" b="1" dirty="0">
                <a:solidFill>
                  <a:srgbClr val="133984"/>
                </a:solidFill>
                <a:latin typeface="微软雅黑" pitchFamily="34" charset="-122"/>
                <a:ea typeface="微软雅黑" pitchFamily="34" charset="-122"/>
                <a:sym typeface="Arial" charset="0"/>
              </a:rPr>
              <a:t>组织行业内培训班</a:t>
            </a:r>
            <a:r>
              <a:rPr lang="en-US" altLang="zh-CN" sz="2400" b="1" dirty="0">
                <a:solidFill>
                  <a:srgbClr val="FF0000"/>
                </a:solidFill>
                <a:latin typeface="微软雅黑" pitchFamily="34" charset="-122"/>
                <a:ea typeface="微软雅黑" pitchFamily="34" charset="-122"/>
                <a:sym typeface="Arial" charset="0"/>
              </a:rPr>
              <a:t>300</a:t>
            </a:r>
            <a:r>
              <a:rPr lang="zh-CN" altLang="en-US" sz="2400" b="1" dirty="0">
                <a:solidFill>
                  <a:srgbClr val="FF0000"/>
                </a:solidFill>
                <a:latin typeface="微软雅黑" pitchFamily="34" charset="-122"/>
                <a:ea typeface="微软雅黑" pitchFamily="34" charset="-122"/>
                <a:sym typeface="Arial" charset="0"/>
              </a:rPr>
              <a:t>多次</a:t>
            </a:r>
            <a:r>
              <a:rPr lang="zh-CN" altLang="en-US" sz="2400" b="1" dirty="0" smtClean="0">
                <a:solidFill>
                  <a:schemeClr val="accent6"/>
                </a:solidFill>
                <a:latin typeface="微软雅黑" pitchFamily="34" charset="-122"/>
                <a:ea typeface="微软雅黑" pitchFamily="34" charset="-122"/>
                <a:sym typeface="Arial" charset="0"/>
              </a:rPr>
              <a:t>，培训</a:t>
            </a:r>
            <a:r>
              <a:rPr lang="en-US" altLang="zh-CN" sz="2400" b="1" dirty="0" smtClean="0">
                <a:solidFill>
                  <a:srgbClr val="FF0000"/>
                </a:solidFill>
                <a:latin typeface="微软雅黑" pitchFamily="34" charset="-122"/>
                <a:ea typeface="微软雅黑" pitchFamily="34" charset="-122"/>
                <a:sym typeface="Arial" charset="0"/>
              </a:rPr>
              <a:t>15000</a:t>
            </a:r>
            <a:r>
              <a:rPr lang="zh-CN" altLang="en-US" sz="2400" b="1" dirty="0" smtClean="0">
                <a:solidFill>
                  <a:srgbClr val="FF0000"/>
                </a:solidFill>
                <a:latin typeface="微软雅黑" pitchFamily="34" charset="-122"/>
                <a:ea typeface="微软雅黑" pitchFamily="34" charset="-122"/>
                <a:sym typeface="Arial" charset="0"/>
              </a:rPr>
              <a:t>人</a:t>
            </a:r>
            <a:endParaRPr lang="zh-CN" altLang="en-US" sz="2400" b="1" dirty="0">
              <a:solidFill>
                <a:srgbClr val="133984"/>
              </a:solidFill>
              <a:latin typeface="微软雅黑" pitchFamily="34" charset="-122"/>
              <a:ea typeface="微软雅黑" pitchFamily="34" charset="-122"/>
              <a:sym typeface="Arial" charset="0"/>
            </a:endParaRPr>
          </a:p>
          <a:p>
            <a:pPr marL="355600" indent="-355600">
              <a:lnSpc>
                <a:spcPct val="120000"/>
              </a:lnSpc>
              <a:spcBef>
                <a:spcPts val="600"/>
              </a:spcBef>
              <a:buFont typeface="Arial" panose="020B0604020202020204" pitchFamily="34" charset="0"/>
              <a:buChar char="•"/>
            </a:pPr>
            <a:r>
              <a:rPr lang="zh-CN" altLang="en-US" sz="2400" b="1" dirty="0" smtClean="0">
                <a:solidFill>
                  <a:srgbClr val="133984"/>
                </a:solidFill>
                <a:latin typeface="微软雅黑" pitchFamily="34" charset="-122"/>
                <a:ea typeface="微软雅黑" pitchFamily="34" charset="-122"/>
                <a:sym typeface="Arial" charset="0"/>
              </a:rPr>
              <a:t>每年为</a:t>
            </a:r>
            <a:r>
              <a:rPr lang="zh-CN" altLang="en-US" sz="2400" b="1" dirty="0">
                <a:solidFill>
                  <a:srgbClr val="133984"/>
                </a:solidFill>
                <a:latin typeface="微软雅黑" pitchFamily="34" charset="-122"/>
                <a:ea typeface="微软雅黑" pitchFamily="34" charset="-122"/>
                <a:sym typeface="Arial" charset="0"/>
              </a:rPr>
              <a:t>铁路总公司</a:t>
            </a:r>
            <a:r>
              <a:rPr lang="zh-CN" altLang="en-US" sz="2400" b="1" dirty="0" smtClean="0">
                <a:solidFill>
                  <a:srgbClr val="133984"/>
                </a:solidFill>
                <a:latin typeface="微软雅黑" pitchFamily="34" charset="-122"/>
                <a:ea typeface="微软雅黑" pitchFamily="34" charset="-122"/>
                <a:sym typeface="Arial" charset="0"/>
              </a:rPr>
              <a:t>、长春轨道客车股份有限公司、青岛四方机车车辆股份有限公司等</a:t>
            </a:r>
            <a:r>
              <a:rPr lang="zh-CN" altLang="en-US" sz="2400" b="1" dirty="0">
                <a:solidFill>
                  <a:srgbClr val="133984"/>
                </a:solidFill>
                <a:latin typeface="微软雅黑" pitchFamily="34" charset="-122"/>
                <a:ea typeface="微软雅黑" pitchFamily="34" charset="-122"/>
                <a:sym typeface="Arial" charset="0"/>
              </a:rPr>
              <a:t>企业</a:t>
            </a:r>
            <a:r>
              <a:rPr lang="zh-CN" altLang="en-US" sz="2400" b="1" dirty="0" smtClean="0">
                <a:solidFill>
                  <a:srgbClr val="133984"/>
                </a:solidFill>
                <a:latin typeface="微软雅黑" pitchFamily="34" charset="-122"/>
                <a:ea typeface="微软雅黑" pitchFamily="34" charset="-122"/>
                <a:sym typeface="Arial" charset="0"/>
              </a:rPr>
              <a:t>培养高端人才及培训技术</a:t>
            </a:r>
            <a:r>
              <a:rPr lang="zh-CN" altLang="en-US" sz="2400" b="1" dirty="0">
                <a:solidFill>
                  <a:srgbClr val="133984"/>
                </a:solidFill>
                <a:latin typeface="微软雅黑" pitchFamily="34" charset="-122"/>
                <a:ea typeface="微软雅黑" pitchFamily="34" charset="-122"/>
                <a:sym typeface="Arial" charset="0"/>
              </a:rPr>
              <a:t>骨干</a:t>
            </a:r>
            <a:r>
              <a:rPr lang="zh-CN" altLang="en-US" sz="2400" b="1" dirty="0">
                <a:solidFill>
                  <a:srgbClr val="FF0000"/>
                </a:solidFill>
                <a:latin typeface="微软雅黑" pitchFamily="34" charset="-122"/>
                <a:ea typeface="微软雅黑" pitchFamily="34" charset="-122"/>
                <a:sym typeface="Arial" charset="0"/>
              </a:rPr>
              <a:t>近千</a:t>
            </a:r>
            <a:r>
              <a:rPr lang="zh-CN" altLang="en-US" sz="2400" b="1" dirty="0" smtClean="0">
                <a:solidFill>
                  <a:srgbClr val="FF0000"/>
                </a:solidFill>
                <a:latin typeface="微软雅黑" pitchFamily="34" charset="-122"/>
                <a:ea typeface="微软雅黑" pitchFamily="34" charset="-122"/>
                <a:sym typeface="Arial" charset="0"/>
              </a:rPr>
              <a:t>人</a:t>
            </a:r>
            <a:endParaRPr lang="en-US" altLang="zh-CN" sz="2400" dirty="0" smtClean="0">
              <a:solidFill>
                <a:srgbClr val="FF0000"/>
              </a:solidFill>
              <a:latin typeface="微软雅黑" pitchFamily="34" charset="-122"/>
              <a:ea typeface="微软雅黑" pitchFamily="34" charset="-122"/>
              <a:sym typeface="Arial" charset="0"/>
            </a:endParaRPr>
          </a:p>
        </p:txBody>
      </p:sp>
      <p:pic>
        <p:nvPicPr>
          <p:cNvPr id="8" name="图片 7" descr="F:\工程硕士\培训计划\兰州局\新建文件夹\新建文件夹\IMG_7430.JPG"/>
          <p:cNvPicPr/>
          <p:nvPr/>
        </p:nvPicPr>
        <p:blipFill>
          <a:blip r:embed="rId2" cstate="print"/>
          <a:srcRect/>
          <a:stretch>
            <a:fillRect/>
          </a:stretch>
        </p:blipFill>
        <p:spPr bwMode="auto">
          <a:xfrm>
            <a:off x="292010" y="4365104"/>
            <a:ext cx="2880320" cy="2006334"/>
          </a:xfrm>
          <a:prstGeom prst="rect">
            <a:avLst/>
          </a:prstGeom>
          <a:ln>
            <a:noFill/>
          </a:ln>
          <a:effectLst>
            <a:softEdge rad="112500"/>
          </a:effectLst>
        </p:spPr>
      </p:pic>
      <p:pic>
        <p:nvPicPr>
          <p:cNvPr id="9" name="图片 8" descr="H:\报学校\新建文件夹\DSC_0477.jpg"/>
          <p:cNvPicPr/>
          <p:nvPr/>
        </p:nvPicPr>
        <p:blipFill>
          <a:blip r:embed="rId3" cstate="print"/>
          <a:srcRect/>
          <a:stretch>
            <a:fillRect/>
          </a:stretch>
        </p:blipFill>
        <p:spPr bwMode="auto">
          <a:xfrm>
            <a:off x="5918978" y="4365104"/>
            <a:ext cx="2757478" cy="1934896"/>
          </a:xfrm>
          <a:prstGeom prst="rect">
            <a:avLst/>
          </a:prstGeom>
          <a:ln>
            <a:noFill/>
          </a:ln>
          <a:effectLst>
            <a:softEdge rad="112500"/>
          </a:effectLst>
        </p:spPr>
      </p:pic>
      <p:pic>
        <p:nvPicPr>
          <p:cNvPr id="10" name="图片 9" descr="E:\赵瑜文件夹08-8-15\学院培训\兰州局\兰州局第2期\照片\IMG_20170322_133528.jpg"/>
          <p:cNvPicPr/>
          <p:nvPr/>
        </p:nvPicPr>
        <p:blipFill>
          <a:blip r:embed="rId4" cstate="print"/>
          <a:srcRect/>
          <a:stretch>
            <a:fillRect/>
          </a:stretch>
        </p:blipFill>
        <p:spPr bwMode="auto">
          <a:xfrm>
            <a:off x="3123206" y="4365104"/>
            <a:ext cx="2795772" cy="2006334"/>
          </a:xfrm>
          <a:prstGeom prst="rect">
            <a:avLst/>
          </a:prstGeom>
          <a:ln>
            <a:noFill/>
          </a:ln>
          <a:effectLst>
            <a:softEdge rad="112500"/>
          </a:effectLst>
        </p:spPr>
      </p:pic>
      <p:sp>
        <p:nvSpPr>
          <p:cNvPr id="11"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2.2 </a:t>
            </a:r>
            <a:r>
              <a:rPr lang="zh-CN" altLang="en-US" sz="2800" b="1" dirty="0" smtClean="0">
                <a:solidFill>
                  <a:srgbClr val="133984"/>
                </a:solidFill>
                <a:latin typeface="微软雅黑" pitchFamily="34" charset="-122"/>
                <a:ea typeface="微软雅黑" pitchFamily="34" charset="-122"/>
                <a:sym typeface="微软雅黑" pitchFamily="34" charset="-122"/>
              </a:rPr>
              <a:t>我校轨道交通人才培养的探索与实践</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2" name="TextBox 53"/>
          <p:cNvSpPr>
            <a:spLocks noChangeArrowheads="1"/>
          </p:cNvSpPr>
          <p:nvPr/>
        </p:nvSpPr>
        <p:spPr bwMode="auto">
          <a:xfrm>
            <a:off x="12549" y="1124744"/>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5 </a:t>
            </a:r>
            <a:r>
              <a:rPr lang="zh-CN" altLang="en-US" sz="2400" b="1" dirty="0">
                <a:solidFill>
                  <a:srgbClr val="133984"/>
                </a:solidFill>
                <a:latin typeface="微软雅黑" pitchFamily="34" charset="-122"/>
                <a:ea typeface="微软雅黑" pitchFamily="34" charset="-122"/>
                <a:sym typeface="微软雅黑" pitchFamily="34" charset="-122"/>
              </a:rPr>
              <a:t>校企合作</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7885217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35148" y="196621"/>
            <a:ext cx="4873588" cy="646331"/>
          </a:xfrm>
          <a:prstGeom prst="rect">
            <a:avLst/>
          </a:prstGeom>
          <a:noFill/>
        </p:spPr>
        <p:txBody>
          <a:bodyPr wrap="square" rtlCol="0">
            <a:spAutoFit/>
          </a:bodyPr>
          <a:lstStyle/>
          <a:p>
            <a:r>
              <a:rPr lang="zh-CN" altLang="en-US" sz="3600" b="1" dirty="0">
                <a:solidFill>
                  <a:srgbClr val="000099"/>
                </a:solidFill>
                <a:latin typeface="微软雅黑" panose="020B0503020204020204" pitchFamily="34" charset="-122"/>
                <a:ea typeface="微软雅黑" panose="020B0503020204020204" pitchFamily="34" charset="-122"/>
                <a:cs typeface="Times New Roman" pitchFamily="18" charset="0"/>
              </a:rPr>
              <a:t>目  录</a:t>
            </a:r>
            <a:endParaRPr lang="en-US" altLang="zh-CN" sz="3600" b="1" dirty="0">
              <a:solidFill>
                <a:srgbClr val="000099"/>
              </a:solidFill>
              <a:latin typeface="微软雅黑" panose="020B0503020204020204" pitchFamily="34" charset="-122"/>
              <a:ea typeface="微软雅黑" panose="020B0503020204020204" pitchFamily="34" charset="-122"/>
              <a:cs typeface="Times New Roman" pitchFamily="18" charset="0"/>
            </a:endParaRPr>
          </a:p>
        </p:txBody>
      </p:sp>
      <p:sp>
        <p:nvSpPr>
          <p:cNvPr id="7" name="矩形 6"/>
          <p:cNvSpPr/>
          <p:nvPr/>
        </p:nvSpPr>
        <p:spPr>
          <a:xfrm>
            <a:off x="335148" y="1574434"/>
            <a:ext cx="7560840" cy="3046988"/>
          </a:xfrm>
          <a:prstGeom prst="rect">
            <a:avLst/>
          </a:prstGeom>
        </p:spPr>
        <p:txBody>
          <a:bodyPr wrap="square">
            <a:spAutoFit/>
          </a:bodyPr>
          <a:lstStyle/>
          <a:p>
            <a:pPr>
              <a:lnSpc>
                <a:spcPct val="200000"/>
              </a:lnSpc>
              <a:spcBef>
                <a:spcPct val="0"/>
              </a:spcBef>
            </a:pPr>
            <a:r>
              <a:rPr lang="zh-CN" altLang="en-US" sz="3200" b="1" dirty="0">
                <a:solidFill>
                  <a:srgbClr val="133984"/>
                </a:solidFill>
                <a:latin typeface="微软雅黑" pitchFamily="34" charset="-122"/>
                <a:ea typeface="微软雅黑" pitchFamily="34" charset="-122"/>
              </a:rPr>
              <a:t>一、中国轨道交通的发展现状和规划</a:t>
            </a:r>
            <a:endParaRPr lang="en-US" altLang="zh-CN" sz="3200" b="1" dirty="0">
              <a:solidFill>
                <a:srgbClr val="133984"/>
              </a:solidFill>
              <a:latin typeface="微软雅黑" pitchFamily="34" charset="-122"/>
              <a:ea typeface="微软雅黑" pitchFamily="34" charset="-122"/>
            </a:endParaRPr>
          </a:p>
          <a:p>
            <a:pPr>
              <a:lnSpc>
                <a:spcPct val="200000"/>
              </a:lnSpc>
              <a:spcBef>
                <a:spcPct val="0"/>
              </a:spcBef>
            </a:pPr>
            <a:r>
              <a:rPr lang="zh-CN" altLang="en-US" sz="3200" b="1" dirty="0">
                <a:solidFill>
                  <a:srgbClr val="133984"/>
                </a:solidFill>
                <a:latin typeface="微软雅黑" pitchFamily="34" charset="-122"/>
                <a:ea typeface="微软雅黑" pitchFamily="34" charset="-122"/>
              </a:rPr>
              <a:t>二、轨道交通人才培养的举措和成果</a:t>
            </a:r>
            <a:endParaRPr lang="en-US" altLang="zh-CN" sz="3200" b="1" dirty="0">
              <a:solidFill>
                <a:srgbClr val="133984"/>
              </a:solidFill>
              <a:latin typeface="微软雅黑" pitchFamily="34" charset="-122"/>
              <a:ea typeface="微软雅黑" pitchFamily="34" charset="-122"/>
            </a:endParaRPr>
          </a:p>
          <a:p>
            <a:pPr>
              <a:lnSpc>
                <a:spcPct val="200000"/>
              </a:lnSpc>
              <a:spcBef>
                <a:spcPct val="0"/>
              </a:spcBef>
            </a:pPr>
            <a:r>
              <a:rPr lang="zh-CN" altLang="en-US" sz="3200" b="1" dirty="0" smtClean="0">
                <a:solidFill>
                  <a:srgbClr val="FF0000"/>
                </a:solidFill>
                <a:latin typeface="微软雅黑" pitchFamily="34" charset="-122"/>
                <a:ea typeface="微软雅黑" pitchFamily="34" charset="-122"/>
              </a:rPr>
              <a:t>三、轨道交通人才培养的形势和展望</a:t>
            </a:r>
            <a:endParaRPr lang="en-US" altLang="zh-CN" sz="3200" b="1" dirty="0">
              <a:solidFill>
                <a:srgbClr val="FF0000"/>
              </a:solidFill>
              <a:latin typeface="微软雅黑" pitchFamily="34" charset="-122"/>
              <a:ea typeface="微软雅黑" pitchFamily="34" charset="-122"/>
            </a:endParaRPr>
          </a:p>
        </p:txBody>
      </p:sp>
      <p:sp>
        <p:nvSpPr>
          <p:cNvPr id="8"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27</a:t>
            </a:r>
            <a:endParaRPr lang="en-US" dirty="0"/>
          </a:p>
        </p:txBody>
      </p:sp>
    </p:spTree>
    <p:extLst>
      <p:ext uri="{BB962C8B-B14F-4D97-AF65-F5344CB8AC3E}">
        <p14:creationId xmlns:p14="http://schemas.microsoft.com/office/powerpoint/2010/main" val="163837742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3"/>
          <p:cNvSpPr>
            <a:spLocks noChangeArrowheads="1"/>
          </p:cNvSpPr>
          <p:nvPr/>
        </p:nvSpPr>
        <p:spPr bwMode="auto">
          <a:xfrm>
            <a:off x="8371" y="1127125"/>
            <a:ext cx="828680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1 </a:t>
            </a:r>
            <a:r>
              <a:rPr lang="zh-CN" altLang="en-US" sz="2400" b="1" dirty="0" smtClean="0">
                <a:solidFill>
                  <a:srgbClr val="133984"/>
                </a:solidFill>
                <a:latin typeface="微软雅黑" pitchFamily="34" charset="-122"/>
                <a:ea typeface="微软雅黑" pitchFamily="34" charset="-122"/>
                <a:sym typeface="微软雅黑" pitchFamily="34" charset="-122"/>
              </a:rPr>
              <a:t>轨道</a:t>
            </a:r>
            <a:r>
              <a:rPr lang="zh-CN" altLang="en-US" sz="2400" b="1" dirty="0">
                <a:solidFill>
                  <a:srgbClr val="133984"/>
                </a:solidFill>
                <a:latin typeface="微软雅黑" pitchFamily="34" charset="-122"/>
                <a:ea typeface="微软雅黑" pitchFamily="34" charset="-122"/>
                <a:sym typeface="微软雅黑" pitchFamily="34" charset="-122"/>
              </a:rPr>
              <a:t>交通</a:t>
            </a:r>
            <a:r>
              <a:rPr lang="zh-CN" altLang="en-US" sz="2400" b="1" dirty="0" smtClean="0">
                <a:solidFill>
                  <a:srgbClr val="133984"/>
                </a:solidFill>
                <a:latin typeface="微软雅黑" pitchFamily="34" charset="-122"/>
                <a:ea typeface="微软雅黑" pitchFamily="34" charset="-122"/>
                <a:sym typeface="微软雅黑" pitchFamily="34" charset="-122"/>
              </a:rPr>
              <a:t>新技术</a:t>
            </a:r>
            <a:r>
              <a:rPr lang="zh-CN" altLang="en-US" sz="2400" b="1" dirty="0">
                <a:solidFill>
                  <a:srgbClr val="133984"/>
                </a:solidFill>
                <a:latin typeface="微软雅黑" pitchFamily="34" charset="-122"/>
                <a:ea typeface="微软雅黑" pitchFamily="34" charset="-122"/>
                <a:sym typeface="微软雅黑" pitchFamily="34" charset="-122"/>
              </a:rPr>
              <a:t>迅猛发展，高端技术人才紧缺</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6" name="矩形 5"/>
          <p:cNvSpPr/>
          <p:nvPr/>
        </p:nvSpPr>
        <p:spPr>
          <a:xfrm>
            <a:off x="251520" y="1637352"/>
            <a:ext cx="8568952" cy="2683812"/>
          </a:xfrm>
          <a:prstGeom prst="rect">
            <a:avLst/>
          </a:prstGeom>
        </p:spPr>
        <p:txBody>
          <a:bodyPr wrap="square">
            <a:spAutoFit/>
          </a:bodyPr>
          <a:lstStyle/>
          <a:p>
            <a:pPr marL="342000" indent="-342000">
              <a:lnSpc>
                <a:spcPct val="110000"/>
              </a:lnSpc>
              <a:spcBef>
                <a:spcPts val="600"/>
              </a:spcBef>
              <a:buFont typeface="Wingdings" pitchFamily="2" charset="2"/>
              <a:buChar char="Ø"/>
            </a:pPr>
            <a:r>
              <a:rPr lang="zh-CN" altLang="en-US" sz="2400" b="1" dirty="0">
                <a:solidFill>
                  <a:srgbClr val="133984"/>
                </a:solidFill>
                <a:latin typeface="微软雅黑" pitchFamily="34" charset="-122"/>
                <a:ea typeface="微软雅黑" pitchFamily="34" charset="-122"/>
              </a:rPr>
              <a:t>随着路网规模的迅速扩大，装备总数的持续增加</a:t>
            </a:r>
            <a:r>
              <a:rPr lang="zh-CN" altLang="en-US" sz="2400" b="1" dirty="0" smtClean="0">
                <a:solidFill>
                  <a:srgbClr val="133984"/>
                </a:solidFill>
                <a:latin typeface="微软雅黑" pitchFamily="34" charset="-122"/>
                <a:ea typeface="微软雅黑" pitchFamily="34" charset="-122"/>
              </a:rPr>
              <a:t>，轨道交通运输</a:t>
            </a:r>
            <a:r>
              <a:rPr lang="zh-CN" altLang="en-US" sz="2400" b="1" dirty="0">
                <a:solidFill>
                  <a:srgbClr val="133984"/>
                </a:solidFill>
                <a:latin typeface="微软雅黑" pitchFamily="34" charset="-122"/>
                <a:ea typeface="微软雅黑" pitchFamily="34" charset="-122"/>
              </a:rPr>
              <a:t>组织、设备自制、维修模式呈现</a:t>
            </a:r>
            <a:r>
              <a:rPr lang="zh-CN" altLang="en-US" sz="2400" b="1" dirty="0" smtClean="0">
                <a:solidFill>
                  <a:srgbClr val="FF0000"/>
                </a:solidFill>
                <a:latin typeface="微软雅黑" pitchFamily="34" charset="-122"/>
                <a:ea typeface="微软雅黑" pitchFamily="34" charset="-122"/>
              </a:rPr>
              <a:t>多元化</a:t>
            </a:r>
            <a:endParaRPr lang="zh-CN" altLang="en-US" sz="2400" b="1" dirty="0">
              <a:solidFill>
                <a:srgbClr val="133984"/>
              </a:solidFill>
              <a:latin typeface="微软雅黑" pitchFamily="34" charset="-122"/>
              <a:ea typeface="微软雅黑" pitchFamily="34" charset="-122"/>
            </a:endParaRPr>
          </a:p>
          <a:p>
            <a:pPr marL="342000" indent="-342000">
              <a:lnSpc>
                <a:spcPct val="110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路网规模的</a:t>
            </a:r>
            <a:r>
              <a:rPr lang="zh-CN" altLang="en-US" sz="2400" b="1" dirty="0">
                <a:solidFill>
                  <a:srgbClr val="133984"/>
                </a:solidFill>
                <a:latin typeface="微软雅黑" pitchFamily="34" charset="-122"/>
                <a:ea typeface="微软雅黑" pitchFamily="34" charset="-122"/>
                <a:sym typeface="Arial" charset="0"/>
              </a:rPr>
              <a:t>快速增长</a:t>
            </a:r>
            <a:r>
              <a:rPr lang="zh-CN" altLang="en-US" sz="2400" b="1" dirty="0" smtClean="0">
                <a:solidFill>
                  <a:srgbClr val="133984"/>
                </a:solidFill>
                <a:latin typeface="微软雅黑" pitchFamily="34" charset="-122"/>
                <a:ea typeface="微软雅黑" pitchFamily="34" charset="-122"/>
                <a:sym typeface="Arial" charset="0"/>
              </a:rPr>
              <a:t>，如新投入使用的 “复兴号”上采用的移动</a:t>
            </a:r>
            <a:r>
              <a:rPr lang="en-US" altLang="zh-CN" sz="2400" b="1" dirty="0" err="1" smtClean="0">
                <a:solidFill>
                  <a:srgbClr val="133984"/>
                </a:solidFill>
                <a:latin typeface="微软雅黑" pitchFamily="34" charset="-122"/>
                <a:ea typeface="微软雅黑" pitchFamily="34" charset="-122"/>
                <a:sym typeface="Arial" charset="0"/>
              </a:rPr>
              <a:t>WiFi</a:t>
            </a:r>
            <a:r>
              <a:rPr lang="zh-CN" altLang="en-US" sz="2400" b="1" dirty="0">
                <a:solidFill>
                  <a:srgbClr val="133984"/>
                </a:solidFill>
                <a:latin typeface="微软雅黑" pitchFamily="34" charset="-122"/>
                <a:ea typeface="微软雅黑" pitchFamily="34" charset="-122"/>
                <a:sym typeface="Arial" charset="0"/>
              </a:rPr>
              <a:t>技术等</a:t>
            </a:r>
            <a:r>
              <a:rPr lang="zh-CN" altLang="en-US" sz="2400" b="1" dirty="0" smtClean="0">
                <a:solidFill>
                  <a:srgbClr val="133984"/>
                </a:solidFill>
                <a:latin typeface="微软雅黑" pitchFamily="34" charset="-122"/>
                <a:ea typeface="微软雅黑" pitchFamily="34" charset="-122"/>
                <a:sym typeface="Arial" charset="0"/>
              </a:rPr>
              <a:t>新技术</a:t>
            </a:r>
            <a:r>
              <a:rPr lang="zh-CN" altLang="en-US" sz="2400" b="1" dirty="0">
                <a:solidFill>
                  <a:srgbClr val="133984"/>
                </a:solidFill>
                <a:latin typeface="微软雅黑" pitchFamily="34" charset="-122"/>
                <a:ea typeface="微软雅黑" pitchFamily="34" charset="-122"/>
                <a:sym typeface="Arial" charset="0"/>
              </a:rPr>
              <a:t>、</a:t>
            </a:r>
            <a:r>
              <a:rPr lang="zh-CN" altLang="en-US" sz="2400" b="1" dirty="0" smtClean="0">
                <a:solidFill>
                  <a:srgbClr val="133984"/>
                </a:solidFill>
                <a:latin typeface="微软雅黑" pitchFamily="34" charset="-122"/>
                <a:ea typeface="微软雅黑" pitchFamily="34" charset="-122"/>
                <a:sym typeface="Arial" charset="0"/>
              </a:rPr>
              <a:t>新</a:t>
            </a:r>
            <a:r>
              <a:rPr lang="zh-CN" altLang="en-US" sz="2400" b="1" dirty="0">
                <a:solidFill>
                  <a:srgbClr val="133984"/>
                </a:solidFill>
                <a:latin typeface="微软雅黑" pitchFamily="34" charset="-122"/>
                <a:ea typeface="微软雅黑" pitchFamily="34" charset="-122"/>
                <a:sym typeface="Arial" charset="0"/>
              </a:rPr>
              <a:t>装备的迅猛发展和应用</a:t>
            </a:r>
            <a:r>
              <a:rPr lang="zh-CN" altLang="en-US" sz="2400" b="1" dirty="0" smtClean="0">
                <a:solidFill>
                  <a:srgbClr val="133984"/>
                </a:solidFill>
                <a:latin typeface="微软雅黑" pitchFamily="34" charset="-122"/>
                <a:ea typeface="微软雅黑" pitchFamily="34" charset="-122"/>
                <a:sym typeface="Arial" charset="0"/>
              </a:rPr>
              <a:t>，使得</a:t>
            </a:r>
            <a:r>
              <a:rPr lang="zh-CN" altLang="en-US" sz="2400" b="1" dirty="0">
                <a:solidFill>
                  <a:srgbClr val="133984"/>
                </a:solidFill>
                <a:latin typeface="微软雅黑" pitchFamily="34" charset="-122"/>
                <a:ea typeface="微软雅黑" pitchFamily="34" charset="-122"/>
                <a:sym typeface="Arial" charset="0"/>
              </a:rPr>
              <a:t>行业对</a:t>
            </a:r>
            <a:r>
              <a:rPr lang="zh-CN" altLang="en-US" sz="2400" b="1" dirty="0">
                <a:solidFill>
                  <a:srgbClr val="FF0000"/>
                </a:solidFill>
                <a:latin typeface="微软雅黑" pitchFamily="34" charset="-122"/>
                <a:ea typeface="微软雅黑" pitchFamily="34" charset="-122"/>
                <a:sym typeface="Arial" charset="0"/>
              </a:rPr>
              <a:t>高端人才</a:t>
            </a:r>
            <a:r>
              <a:rPr lang="zh-CN" altLang="en-US" sz="2400" b="1" dirty="0">
                <a:solidFill>
                  <a:srgbClr val="133984"/>
                </a:solidFill>
                <a:latin typeface="微软雅黑" pitchFamily="34" charset="-122"/>
                <a:ea typeface="微软雅黑" pitchFamily="34" charset="-122"/>
                <a:sym typeface="Arial" charset="0"/>
              </a:rPr>
              <a:t>的需求不断</a:t>
            </a:r>
            <a:r>
              <a:rPr lang="zh-CN" altLang="en-US" sz="2400" b="1" dirty="0" smtClean="0">
                <a:solidFill>
                  <a:srgbClr val="133984"/>
                </a:solidFill>
                <a:latin typeface="微软雅黑" pitchFamily="34" charset="-122"/>
                <a:ea typeface="微软雅黑" pitchFamily="34" charset="-122"/>
                <a:sym typeface="Arial" charset="0"/>
              </a:rPr>
              <a:t>增加</a:t>
            </a:r>
            <a:endParaRPr lang="en-US" altLang="zh-CN" sz="2400" b="1" dirty="0" smtClean="0">
              <a:solidFill>
                <a:srgbClr val="133984"/>
              </a:solidFill>
              <a:latin typeface="微软雅黑" pitchFamily="34" charset="-122"/>
              <a:ea typeface="微软雅黑" pitchFamily="34" charset="-122"/>
              <a:sym typeface="Arial" charset="0"/>
            </a:endParaRPr>
          </a:p>
          <a:p>
            <a:pPr>
              <a:lnSpc>
                <a:spcPct val="110000"/>
              </a:lnSpc>
              <a:spcBef>
                <a:spcPts val="600"/>
              </a:spcBef>
              <a:buFont typeface="Wingdings" pitchFamily="2" charset="2"/>
              <a:buChar char="Ø"/>
            </a:pPr>
            <a:endParaRPr lang="zh-CN" altLang="en-US" sz="2400" dirty="0">
              <a:solidFill>
                <a:srgbClr val="133984"/>
              </a:solidFill>
            </a:endParaRP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26</a:t>
            </a:fld>
            <a:endParaRPr lang="en-US"/>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150" y="4055857"/>
            <a:ext cx="3414236" cy="2535401"/>
          </a:xfrm>
          <a:prstGeom prst="rect">
            <a:avLst/>
          </a:prstGeom>
          <a:effectLst>
            <a:softEdge rad="112522"/>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95" y="4055857"/>
            <a:ext cx="3826664" cy="2535401"/>
          </a:xfrm>
          <a:prstGeom prst="rect">
            <a:avLst/>
          </a:prstGeom>
          <a:effectLst>
            <a:softEdge rad="112522"/>
          </a:effectLst>
        </p:spPr>
      </p:pic>
      <p:sp>
        <p:nvSpPr>
          <p:cNvPr id="8"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3.1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轨道交通人才培养面临的新形势</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46932624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3"/>
          <p:cNvSpPr>
            <a:spLocks noChangeArrowheads="1"/>
          </p:cNvSpPr>
          <p:nvPr/>
        </p:nvSpPr>
        <p:spPr bwMode="auto">
          <a:xfrm>
            <a:off x="8373" y="1110192"/>
            <a:ext cx="8461604"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2 </a:t>
            </a:r>
            <a:r>
              <a:rPr lang="zh-CN" altLang="en-US" sz="2400" b="1" dirty="0" smtClean="0">
                <a:solidFill>
                  <a:srgbClr val="133984"/>
                </a:solidFill>
                <a:latin typeface="微软雅黑" pitchFamily="34" charset="-122"/>
                <a:ea typeface="微软雅黑" pitchFamily="34" charset="-122"/>
                <a:sym typeface="微软雅黑" pitchFamily="34" charset="-122"/>
              </a:rPr>
              <a:t>高校培养与行业发展要同步，校企合作亟待深化</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6" name="矩形 5"/>
          <p:cNvSpPr/>
          <p:nvPr/>
        </p:nvSpPr>
        <p:spPr>
          <a:xfrm>
            <a:off x="251520" y="1560542"/>
            <a:ext cx="8568952" cy="3650230"/>
          </a:xfrm>
          <a:prstGeom prst="rect">
            <a:avLst/>
          </a:prstGeom>
        </p:spPr>
        <p:txBody>
          <a:bodyPr wrap="square">
            <a:spAutoFit/>
          </a:bodyPr>
          <a:lstStyle/>
          <a:p>
            <a:pPr marL="342000" indent="-342000">
              <a:lnSpc>
                <a:spcPct val="110000"/>
              </a:lnSpc>
              <a:spcBef>
                <a:spcPts val="600"/>
              </a:spcBef>
              <a:buFont typeface="Wingdings" pitchFamily="2" charset="2"/>
              <a:buChar char="Ø"/>
            </a:pPr>
            <a:r>
              <a:rPr lang="zh-CN" altLang="en-US" sz="2400" b="1" dirty="0">
                <a:solidFill>
                  <a:srgbClr val="133984"/>
                </a:solidFill>
                <a:latin typeface="微软雅黑" pitchFamily="34" charset="-122"/>
                <a:ea typeface="微软雅黑" pitchFamily="34" charset="-122"/>
                <a:sym typeface="Arial" charset="0"/>
              </a:rPr>
              <a:t>随着轨道交通新技术装备的快速发展</a:t>
            </a:r>
            <a:r>
              <a:rPr lang="zh-CN" altLang="en-US" sz="2400" b="1" dirty="0" smtClean="0">
                <a:solidFill>
                  <a:srgbClr val="133984"/>
                </a:solidFill>
                <a:latin typeface="微软雅黑" pitchFamily="34" charset="-122"/>
                <a:ea typeface="微软雅黑" pitchFamily="34" charset="-122"/>
                <a:sym typeface="Arial" charset="0"/>
              </a:rPr>
              <a:t>，高校教师</a:t>
            </a:r>
            <a:r>
              <a:rPr lang="zh-CN" altLang="en-US" sz="2400" b="1" dirty="0">
                <a:solidFill>
                  <a:srgbClr val="133984"/>
                </a:solidFill>
                <a:latin typeface="微软雅黑" pitchFamily="34" charset="-122"/>
                <a:ea typeface="微软雅黑" pitchFamily="34" charset="-122"/>
                <a:sym typeface="Arial" charset="0"/>
              </a:rPr>
              <a:t>及企业内部培训师都需要进行大量的</a:t>
            </a:r>
            <a:r>
              <a:rPr lang="zh-CN" altLang="en-US" sz="2400" b="1" dirty="0">
                <a:solidFill>
                  <a:srgbClr val="FF0000"/>
                </a:solidFill>
                <a:latin typeface="微软雅黑" pitchFamily="34" charset="-122"/>
                <a:ea typeface="微软雅黑" pitchFamily="34" charset="-122"/>
                <a:sym typeface="Arial" charset="0"/>
              </a:rPr>
              <a:t>技术</a:t>
            </a:r>
            <a:r>
              <a:rPr lang="zh-CN" altLang="en-US" sz="2400" b="1" dirty="0" smtClean="0">
                <a:solidFill>
                  <a:srgbClr val="FF0000"/>
                </a:solidFill>
                <a:latin typeface="微软雅黑" pitchFamily="34" charset="-122"/>
                <a:ea typeface="微软雅黑" pitchFamily="34" charset="-122"/>
                <a:sym typeface="Arial" charset="0"/>
              </a:rPr>
              <a:t>知识更新</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ct val="110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行业内高校和企业内部培训机构在培训资源建设方面存在重复性，缺乏</a:t>
            </a:r>
            <a:r>
              <a:rPr lang="zh-CN" altLang="en-US" sz="2400" b="1" dirty="0" smtClean="0">
                <a:solidFill>
                  <a:srgbClr val="FF0000"/>
                </a:solidFill>
                <a:latin typeface="微软雅黑" pitchFamily="34" charset="-122"/>
                <a:ea typeface="微软雅黑" pitchFamily="34" charset="-122"/>
                <a:sym typeface="Arial" charset="0"/>
              </a:rPr>
              <a:t>统筹</a:t>
            </a:r>
            <a:r>
              <a:rPr lang="zh-CN" altLang="en-US" sz="2400" b="1" dirty="0" smtClean="0">
                <a:solidFill>
                  <a:srgbClr val="FF0000"/>
                </a:solidFill>
                <a:latin typeface="微软雅黑" pitchFamily="34" charset="-122"/>
                <a:ea typeface="微软雅黑" pitchFamily="34" charset="-122"/>
                <a:sym typeface="Arial" charset="0"/>
              </a:rPr>
              <a:t>规划，</a:t>
            </a:r>
            <a:r>
              <a:rPr lang="zh-CN" altLang="en-US" sz="2400" b="1" dirty="0">
                <a:solidFill>
                  <a:srgbClr val="133984"/>
                </a:solidFill>
                <a:latin typeface="微软雅黑" pitchFamily="34" charset="-122"/>
                <a:ea typeface="微软雅黑" pitchFamily="34" charset="-122"/>
                <a:sym typeface="Arial" charset="0"/>
              </a:rPr>
              <a:t>新技术、新要求</a:t>
            </a:r>
            <a:r>
              <a:rPr lang="zh-CN" altLang="en-US" sz="2400" b="1" dirty="0" smtClean="0">
                <a:solidFill>
                  <a:srgbClr val="FF0000"/>
                </a:solidFill>
                <a:latin typeface="微软雅黑" pitchFamily="34" charset="-122"/>
                <a:ea typeface="微软雅黑" pitchFamily="34" charset="-122"/>
                <a:sym typeface="Arial" charset="0"/>
              </a:rPr>
              <a:t>进教材难</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ct val="1100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学生</a:t>
            </a:r>
            <a:r>
              <a:rPr lang="zh-CN" altLang="en-US" sz="2400" b="1" dirty="0">
                <a:solidFill>
                  <a:srgbClr val="133984"/>
                </a:solidFill>
                <a:latin typeface="微软雅黑" pitchFamily="34" charset="-122"/>
                <a:ea typeface="微软雅黑" pitchFamily="34" charset="-122"/>
                <a:sym typeface="Arial" charset="0"/>
              </a:rPr>
              <a:t>现场</a:t>
            </a:r>
            <a:r>
              <a:rPr lang="zh-CN" altLang="en-US" sz="2400" b="1" dirty="0">
                <a:solidFill>
                  <a:srgbClr val="FF0000"/>
                </a:solidFill>
                <a:latin typeface="微软雅黑" pitchFamily="34" charset="-122"/>
                <a:ea typeface="微软雅黑" pitchFamily="34" charset="-122"/>
                <a:sym typeface="Arial" charset="0"/>
              </a:rPr>
              <a:t>实践能力</a:t>
            </a:r>
            <a:r>
              <a:rPr lang="zh-CN" altLang="en-US" sz="2400" b="1" dirty="0">
                <a:solidFill>
                  <a:srgbClr val="133984"/>
                </a:solidFill>
                <a:latin typeface="微软雅黑" pitchFamily="34" charset="-122"/>
                <a:ea typeface="微软雅黑" pitchFamily="34" charset="-122"/>
                <a:sym typeface="Arial" charset="0"/>
              </a:rPr>
              <a:t>急需提高</a:t>
            </a:r>
            <a:r>
              <a:rPr lang="zh-CN" altLang="en-US" sz="2400" b="1" dirty="0" smtClean="0">
                <a:solidFill>
                  <a:srgbClr val="133984"/>
                </a:solidFill>
                <a:latin typeface="微软雅黑" pitchFamily="34" charset="-122"/>
                <a:ea typeface="微软雅黑" pitchFamily="34" charset="-122"/>
                <a:sym typeface="Arial" charset="0"/>
              </a:rPr>
              <a:t>，高校毕业生仍</a:t>
            </a:r>
            <a:r>
              <a:rPr lang="zh-CN" altLang="en-US" sz="2400" b="1" dirty="0">
                <a:solidFill>
                  <a:srgbClr val="133984"/>
                </a:solidFill>
                <a:latin typeface="微软雅黑" pitchFamily="34" charset="-122"/>
                <a:ea typeface="微软雅黑" pitchFamily="34" charset="-122"/>
                <a:sym typeface="Arial" charset="0"/>
              </a:rPr>
              <a:t>需进行较长时间的上岗</a:t>
            </a:r>
            <a:r>
              <a:rPr lang="zh-CN" altLang="en-US" sz="2400" b="1" dirty="0" smtClean="0">
                <a:solidFill>
                  <a:srgbClr val="133984"/>
                </a:solidFill>
                <a:latin typeface="微软雅黑" pitchFamily="34" charset="-122"/>
                <a:ea typeface="微软雅黑" pitchFamily="34" charset="-122"/>
                <a:sym typeface="Arial" charset="0"/>
              </a:rPr>
              <a:t>培训</a:t>
            </a:r>
            <a:endParaRPr lang="zh-CN" altLang="en-US" sz="2400" dirty="0">
              <a:solidFill>
                <a:srgbClr val="133984"/>
              </a:solidFill>
            </a:endParaRPr>
          </a:p>
          <a:p>
            <a:pPr>
              <a:lnSpc>
                <a:spcPct val="110000"/>
              </a:lnSpc>
              <a:spcBef>
                <a:spcPts val="600"/>
              </a:spcBef>
              <a:buFont typeface="Wingdings" pitchFamily="2" charset="2"/>
              <a:buChar char="Ø"/>
            </a:pPr>
            <a:endParaRPr lang="en-US" altLang="zh-CN" sz="2400" b="1" dirty="0" smtClean="0">
              <a:solidFill>
                <a:srgbClr val="133984"/>
              </a:solidFill>
              <a:latin typeface="微软雅黑" pitchFamily="34" charset="-122"/>
              <a:ea typeface="微软雅黑" pitchFamily="34" charset="-122"/>
              <a:sym typeface="Arial" charset="0"/>
            </a:endParaRPr>
          </a:p>
          <a:p>
            <a:pPr>
              <a:lnSpc>
                <a:spcPct val="110000"/>
              </a:lnSpc>
              <a:spcBef>
                <a:spcPts val="600"/>
              </a:spcBef>
              <a:buFont typeface="Wingdings" pitchFamily="2" charset="2"/>
              <a:buChar char="Ø"/>
            </a:pPr>
            <a:endParaRPr lang="zh-CN" altLang="en-US" sz="2400" dirty="0">
              <a:solidFill>
                <a:srgbClr val="133984"/>
              </a:solidFill>
            </a:endParaRP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27</a:t>
            </a:fld>
            <a:endParaRPr lang="en-US"/>
          </a:p>
        </p:txBody>
      </p:sp>
      <p:pic>
        <p:nvPicPr>
          <p:cNvPr id="8" name="Picture 2" descr="捕获7.JPG"/>
          <p:cNvPicPr>
            <a:picLocks noChangeAspect="1" noChangeArrowheads="1"/>
          </p:cNvPicPr>
          <p:nvPr/>
        </p:nvPicPr>
        <p:blipFill>
          <a:blip r:embed="rId2" cstate="print"/>
          <a:srcRect/>
          <a:stretch>
            <a:fillRect/>
          </a:stretch>
        </p:blipFill>
        <p:spPr bwMode="auto">
          <a:xfrm>
            <a:off x="4570289" y="4224905"/>
            <a:ext cx="3459453" cy="2291886"/>
          </a:xfrm>
          <a:prstGeom prst="rect">
            <a:avLst/>
          </a:prstGeom>
          <a:ln>
            <a:noFill/>
          </a:ln>
          <a:effectLst>
            <a:outerShdw blurRad="292100" dist="139700" dir="2700000" algn="tl" rotWithShape="0">
              <a:srgbClr val="333333">
                <a:alpha val="65000"/>
              </a:srgbClr>
            </a:outerShdw>
          </a:effectLst>
        </p:spPr>
      </p:pic>
      <p:pic>
        <p:nvPicPr>
          <p:cNvPr id="9" name="Picture 4" descr="捕获5.JPG"/>
          <p:cNvPicPr>
            <a:picLocks noChangeAspect="1" noChangeArrowheads="1"/>
          </p:cNvPicPr>
          <p:nvPr/>
        </p:nvPicPr>
        <p:blipFill>
          <a:blip r:embed="rId3"/>
          <a:srcRect/>
          <a:stretch>
            <a:fillRect/>
          </a:stretch>
        </p:blipFill>
        <p:spPr bwMode="auto">
          <a:xfrm>
            <a:off x="888066" y="4224905"/>
            <a:ext cx="3439980" cy="2291887"/>
          </a:xfrm>
          <a:prstGeom prst="rect">
            <a:avLst/>
          </a:prstGeom>
          <a:ln>
            <a:noFill/>
          </a:ln>
          <a:effectLst>
            <a:outerShdw blurRad="292100" dist="139700" dir="2700000" algn="tl" rotWithShape="0">
              <a:srgbClr val="333333">
                <a:alpha val="65000"/>
              </a:srgbClr>
            </a:outerShdw>
          </a:effectLst>
        </p:spPr>
      </p:pic>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3.1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轨道交通人才培养面临的新形势</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34126013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53"/>
          <p:cNvSpPr>
            <a:spLocks noChangeArrowheads="1"/>
          </p:cNvSpPr>
          <p:nvPr/>
        </p:nvSpPr>
        <p:spPr bwMode="auto">
          <a:xfrm>
            <a:off x="8371" y="1127125"/>
            <a:ext cx="867762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3 </a:t>
            </a:r>
            <a:r>
              <a:rPr lang="zh-CN" altLang="en-US" sz="2400" b="1" dirty="0" smtClean="0">
                <a:solidFill>
                  <a:srgbClr val="133984"/>
                </a:solidFill>
                <a:latin typeface="微软雅黑" pitchFamily="34" charset="-122"/>
                <a:ea typeface="微软雅黑" pitchFamily="34" charset="-122"/>
                <a:sym typeface="微软雅黑" pitchFamily="34" charset="-122"/>
              </a:rPr>
              <a:t>国家国际化战略不断深入，轨道交通要“走出去”</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6" name="矩形 5"/>
          <p:cNvSpPr/>
          <p:nvPr/>
        </p:nvSpPr>
        <p:spPr>
          <a:xfrm>
            <a:off x="235999" y="1588790"/>
            <a:ext cx="8687868" cy="2285241"/>
          </a:xfrm>
          <a:prstGeom prst="rect">
            <a:avLst/>
          </a:prstGeom>
        </p:spPr>
        <p:txBody>
          <a:bodyPr wrap="square">
            <a:spAutoFit/>
          </a:bodyPr>
          <a:lstStyle/>
          <a:p>
            <a:pPr marL="342000" indent="-342000">
              <a:lnSpc>
                <a:spcPts val="33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国家提出“一带一路”、“中国制造</a:t>
            </a:r>
            <a:r>
              <a:rPr lang="en-US" altLang="zh-CN" sz="2400" b="1" dirty="0" smtClean="0">
                <a:solidFill>
                  <a:srgbClr val="133984"/>
                </a:solidFill>
                <a:latin typeface="微软雅黑" pitchFamily="34" charset="-122"/>
                <a:ea typeface="微软雅黑" pitchFamily="34" charset="-122"/>
                <a:sym typeface="Arial" charset="0"/>
              </a:rPr>
              <a:t>2025</a:t>
            </a:r>
            <a:r>
              <a:rPr lang="zh-CN" altLang="en-US" sz="2400" b="1" dirty="0" smtClean="0">
                <a:solidFill>
                  <a:srgbClr val="133984"/>
                </a:solidFill>
                <a:latin typeface="微软雅黑" pitchFamily="34" charset="-122"/>
                <a:ea typeface="微软雅黑" pitchFamily="34" charset="-122"/>
                <a:sym typeface="Arial" charset="0"/>
              </a:rPr>
              <a:t>”等新发展战略</a:t>
            </a:r>
            <a:r>
              <a:rPr lang="zh-CN" altLang="en-US" sz="2400" b="1" dirty="0" smtClean="0">
                <a:solidFill>
                  <a:srgbClr val="133984"/>
                </a:solidFill>
                <a:latin typeface="微软雅黑" pitchFamily="34" charset="-122"/>
                <a:ea typeface="微软雅黑" pitchFamily="34" charset="-122"/>
                <a:sym typeface="Arial" charset="0"/>
              </a:rPr>
              <a:t>，高铁</a:t>
            </a:r>
            <a:r>
              <a:rPr lang="zh-CN" altLang="en-US" sz="2400" b="1" dirty="0" smtClean="0">
                <a:solidFill>
                  <a:srgbClr val="FF0000"/>
                </a:solidFill>
                <a:latin typeface="微软雅黑" pitchFamily="34" charset="-122"/>
                <a:ea typeface="微软雅黑" pitchFamily="34" charset="-122"/>
                <a:sym typeface="Arial" charset="0"/>
              </a:rPr>
              <a:t>“走出去”</a:t>
            </a:r>
            <a:r>
              <a:rPr lang="zh-CN" altLang="en-US" sz="2400" b="1" dirty="0">
                <a:solidFill>
                  <a:srgbClr val="FF0000"/>
                </a:solidFill>
                <a:latin typeface="微软雅黑" pitchFamily="34" charset="-122"/>
                <a:ea typeface="微软雅黑" pitchFamily="34" charset="-122"/>
                <a:sym typeface="Arial" charset="0"/>
              </a:rPr>
              <a:t>战略</a:t>
            </a:r>
            <a:r>
              <a:rPr lang="zh-CN" altLang="en-US" sz="2400" b="1" dirty="0">
                <a:solidFill>
                  <a:srgbClr val="133984"/>
                </a:solidFill>
                <a:latin typeface="微软雅黑" pitchFamily="34" charset="-122"/>
                <a:ea typeface="微软雅黑" pitchFamily="34" charset="-122"/>
                <a:sym typeface="Arial" charset="0"/>
              </a:rPr>
              <a:t>不断深入</a:t>
            </a:r>
            <a:r>
              <a:rPr lang="zh-CN" altLang="en-US" sz="2400" b="1" dirty="0" smtClean="0">
                <a:solidFill>
                  <a:srgbClr val="133984"/>
                </a:solidFill>
                <a:latin typeface="微软雅黑" pitchFamily="34" charset="-122"/>
                <a:ea typeface="微软雅黑" pitchFamily="34" charset="-122"/>
                <a:sym typeface="Arial" charset="0"/>
              </a:rPr>
              <a:t>，</a:t>
            </a:r>
            <a:r>
              <a:rPr lang="zh-CN" altLang="en-US" sz="2400" b="1" dirty="0">
                <a:solidFill>
                  <a:srgbClr val="133984"/>
                </a:solidFill>
                <a:latin typeface="微软雅黑" pitchFamily="34" charset="-122"/>
                <a:ea typeface="微软雅黑" pitchFamily="34" charset="-122"/>
                <a:sym typeface="Arial" charset="0"/>
              </a:rPr>
              <a:t>我国</a:t>
            </a:r>
            <a:r>
              <a:rPr lang="zh-CN" altLang="en-US" sz="2400" b="1" dirty="0" smtClean="0">
                <a:solidFill>
                  <a:srgbClr val="133984"/>
                </a:solidFill>
                <a:latin typeface="微软雅黑" pitchFamily="34" charset="-122"/>
                <a:ea typeface="微软雅黑" pitchFamily="34" charset="-122"/>
                <a:sym typeface="Arial" charset="0"/>
              </a:rPr>
              <a:t>轨道交通的国际化路径日渐</a:t>
            </a:r>
            <a:r>
              <a:rPr lang="zh-CN" altLang="en-US" sz="2400" b="1" dirty="0" smtClean="0">
                <a:solidFill>
                  <a:srgbClr val="133984"/>
                </a:solidFill>
                <a:latin typeface="微软雅黑" pitchFamily="34" charset="-122"/>
                <a:ea typeface="微软雅黑" pitchFamily="34" charset="-122"/>
                <a:sym typeface="Arial" charset="0"/>
              </a:rPr>
              <a:t>清晰，人才培养国际化欠缺较多</a:t>
            </a:r>
            <a:endParaRPr lang="en-US" altLang="zh-CN" sz="2400" b="1" dirty="0" smtClean="0">
              <a:solidFill>
                <a:srgbClr val="133984"/>
              </a:solidFill>
              <a:latin typeface="微软雅黑" pitchFamily="34" charset="-122"/>
              <a:ea typeface="微软雅黑" pitchFamily="34" charset="-122"/>
              <a:sym typeface="Arial" charset="0"/>
            </a:endParaRPr>
          </a:p>
          <a:p>
            <a:pPr marL="342000" indent="-342000">
              <a:lnSpc>
                <a:spcPts val="3300"/>
              </a:lnSpc>
              <a:spcBef>
                <a:spcPts val="600"/>
              </a:spcBef>
              <a:buFont typeface="Wingdings" pitchFamily="2" charset="2"/>
              <a:buChar char="Ø"/>
            </a:pPr>
            <a:r>
              <a:rPr lang="zh-CN" altLang="en-US" sz="2400" b="1" dirty="0" smtClean="0">
                <a:solidFill>
                  <a:srgbClr val="133984"/>
                </a:solidFill>
                <a:latin typeface="微软雅黑" pitchFamily="34" charset="-122"/>
                <a:ea typeface="微软雅黑" pitchFamily="34" charset="-122"/>
                <a:sym typeface="Arial" charset="0"/>
              </a:rPr>
              <a:t>高速铁路已成为一张国家名片，轨道交通急需具有</a:t>
            </a:r>
            <a:r>
              <a:rPr lang="zh-CN" altLang="en-US" sz="2400" b="1" dirty="0" smtClean="0">
                <a:solidFill>
                  <a:srgbClr val="FF0000"/>
                </a:solidFill>
                <a:latin typeface="微软雅黑" pitchFamily="34" charset="-122"/>
                <a:ea typeface="微软雅黑" pitchFamily="34" charset="-122"/>
                <a:sym typeface="Arial" charset="0"/>
              </a:rPr>
              <a:t>国际视野</a:t>
            </a:r>
            <a:r>
              <a:rPr lang="zh-CN" altLang="en-US" sz="2400" b="1" dirty="0" smtClean="0">
                <a:solidFill>
                  <a:srgbClr val="133984"/>
                </a:solidFill>
                <a:latin typeface="微软雅黑" pitchFamily="34" charset="-122"/>
                <a:ea typeface="微软雅黑" pitchFamily="34" charset="-122"/>
                <a:sym typeface="Arial" charset="0"/>
              </a:rPr>
              <a:t>的专业人才，不断加强技术输出与国际合作</a:t>
            </a:r>
            <a:endParaRPr lang="zh-CN" altLang="en-US" sz="2400" b="1" dirty="0">
              <a:solidFill>
                <a:srgbClr val="133984"/>
              </a:solidFill>
              <a:latin typeface="微软雅黑" pitchFamily="34" charset="-122"/>
              <a:ea typeface="微软雅黑" pitchFamily="34" charset="-122"/>
              <a:sym typeface="Arial" charset="0"/>
            </a:endParaRPr>
          </a:p>
        </p:txBody>
      </p:sp>
      <p:sp>
        <p:nvSpPr>
          <p:cNvPr id="7" name="灯片编号占位符 6"/>
          <p:cNvSpPr>
            <a:spLocks noGrp="1"/>
          </p:cNvSpPr>
          <p:nvPr>
            <p:ph type="sldNum" sz="quarter" idx="12"/>
          </p:nvPr>
        </p:nvSpPr>
        <p:spPr/>
        <p:txBody>
          <a:bodyPr/>
          <a:lstStyle/>
          <a:p>
            <a:pPr>
              <a:defRPr/>
            </a:pPr>
            <a:fld id="{D6A9EC5C-55C1-4CAF-81F8-C82A2688847D}" type="slidenum">
              <a:rPr lang="en-US" smtClean="0"/>
              <a:pPr>
                <a:defRPr/>
              </a:pPr>
              <a:t>28</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181533"/>
            <a:ext cx="3622910" cy="2508865"/>
          </a:xfrm>
          <a:prstGeom prst="rect">
            <a:avLst/>
          </a:prstGeom>
          <a:noFill/>
          <a:ln>
            <a:noFill/>
          </a:ln>
          <a:effectLst>
            <a:outerShdw dist="35921" dir="2700000" algn="ctr" rotWithShape="0">
              <a:schemeClr val="bg2"/>
            </a:outerShdw>
            <a:softEdge rad="112522"/>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239" y="4184668"/>
            <a:ext cx="3708725" cy="2468620"/>
          </a:xfrm>
          <a:prstGeom prst="rect">
            <a:avLst/>
          </a:prstGeom>
          <a:effectLst>
            <a:softEdge rad="112522"/>
          </a:effectLst>
        </p:spPr>
      </p:pic>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3.1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轨道交通人才培养面临的新形势</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061593964"/>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952" y="1694531"/>
            <a:ext cx="8637249" cy="1311128"/>
          </a:xfrm>
          <a:prstGeom prst="rect">
            <a:avLst/>
          </a:prstGeom>
          <a:noFill/>
        </p:spPr>
        <p:txBody>
          <a:bodyPr wrap="square">
            <a:spAutoFit/>
          </a:bodyPr>
          <a:lstStyle/>
          <a:p>
            <a:pPr marL="342900" indent="-342900" fontAlgn="auto">
              <a:lnSpc>
                <a:spcPct val="110000"/>
              </a:lnSpc>
              <a:spcBef>
                <a:spcPts val="0"/>
              </a:spcBef>
              <a:spcAft>
                <a:spcPts val="0"/>
              </a:spcAft>
              <a:buFont typeface="Wingdings" panose="05000000000000000000" pitchFamily="2" charset="2"/>
              <a:buChar char="Ø"/>
              <a:defRPr/>
            </a:pPr>
            <a:r>
              <a:rPr lang="zh-CN" altLang="en-US" sz="2400" b="1" dirty="0">
                <a:solidFill>
                  <a:srgbClr val="133984"/>
                </a:solidFill>
                <a:latin typeface="微软雅黑" pitchFamily="34" charset="-122"/>
                <a:ea typeface="微软雅黑" pitchFamily="34" charset="-122"/>
              </a:rPr>
              <a:t>例</a:t>
            </a:r>
            <a:r>
              <a:rPr lang="zh-CN" altLang="en-US" sz="2400" b="1" dirty="0" smtClean="0">
                <a:solidFill>
                  <a:srgbClr val="133984"/>
                </a:solidFill>
                <a:latin typeface="微软雅黑" pitchFamily="34" charset="-122"/>
                <a:ea typeface="微软雅黑" pitchFamily="34" charset="-122"/>
              </a:rPr>
              <a:t>：机车</a:t>
            </a:r>
            <a:r>
              <a:rPr lang="zh-CN" altLang="en-US" sz="2400" b="1" dirty="0">
                <a:solidFill>
                  <a:srgbClr val="133984"/>
                </a:solidFill>
                <a:latin typeface="微软雅黑" pitchFamily="34" charset="-122"/>
                <a:ea typeface="微软雅黑" pitchFamily="34" charset="-122"/>
              </a:rPr>
              <a:t>及车辆由牵引控制、列车网络控制、牵引供电系统等</a:t>
            </a:r>
            <a:r>
              <a:rPr lang="en-US" altLang="zh-CN" sz="2400" b="1" dirty="0">
                <a:solidFill>
                  <a:srgbClr val="FF0000"/>
                </a:solidFill>
                <a:latin typeface="微软雅黑" pitchFamily="34" charset="-122"/>
                <a:ea typeface="微软雅黑" pitchFamily="34" charset="-122"/>
              </a:rPr>
              <a:t>10</a:t>
            </a:r>
            <a:r>
              <a:rPr lang="zh-CN" altLang="en-US" sz="2400" b="1" dirty="0">
                <a:solidFill>
                  <a:srgbClr val="FF0000"/>
                </a:solidFill>
                <a:latin typeface="微软雅黑" pitchFamily="34" charset="-122"/>
                <a:ea typeface="微软雅黑" pitchFamily="34" charset="-122"/>
              </a:rPr>
              <a:t>余个主要系统</a:t>
            </a:r>
            <a:r>
              <a:rPr lang="zh-CN" altLang="en-US" sz="2400" b="1" dirty="0">
                <a:solidFill>
                  <a:srgbClr val="133984"/>
                </a:solidFill>
                <a:latin typeface="微软雅黑" pitchFamily="34" charset="-122"/>
                <a:ea typeface="微软雅黑" pitchFamily="34" charset="-122"/>
              </a:rPr>
              <a:t>组成，涉及运输、电信、电气等多</a:t>
            </a:r>
            <a:r>
              <a:rPr lang="zh-CN" altLang="en-US" sz="2400" b="1" dirty="0" smtClean="0">
                <a:solidFill>
                  <a:srgbClr val="133984"/>
                </a:solidFill>
                <a:latin typeface="微软雅黑" pitchFamily="34" charset="-122"/>
                <a:ea typeface="微软雅黑" pitchFamily="34" charset="-122"/>
              </a:rPr>
              <a:t>个学科</a:t>
            </a:r>
            <a:r>
              <a:rPr lang="zh-CN" altLang="en-US" sz="2400" b="1" dirty="0">
                <a:solidFill>
                  <a:srgbClr val="133984"/>
                </a:solidFill>
                <a:latin typeface="微软雅黑" pitchFamily="34" charset="-122"/>
                <a:ea typeface="微软雅黑" pitchFamily="34" charset="-122"/>
              </a:rPr>
              <a:t>专业</a:t>
            </a:r>
            <a:r>
              <a:rPr kumimoji="1" lang="en-US" altLang="zh-CN" sz="2400" b="1" dirty="0" smtClean="0">
                <a:solidFill>
                  <a:srgbClr val="002060"/>
                </a:solidFill>
                <a:latin typeface="微软雅黑" pitchFamily="34" charset="-122"/>
                <a:ea typeface="微软雅黑" pitchFamily="34" charset="-122"/>
              </a:rPr>
              <a:t> </a:t>
            </a:r>
            <a:r>
              <a:rPr kumimoji="1" lang="en-US" altLang="zh-CN" sz="2400" b="1" dirty="0" smtClean="0">
                <a:solidFill>
                  <a:srgbClr val="002060"/>
                </a:solidFill>
                <a:latin typeface="微软雅黑" pitchFamily="34" charset="-122"/>
                <a:ea typeface="微软雅黑" pitchFamily="34" charset="-122"/>
              </a:rPr>
              <a:t>–-</a:t>
            </a:r>
            <a:r>
              <a:rPr kumimoji="1" lang="zh-CN" altLang="en-US" sz="2400" b="1" dirty="0" smtClean="0">
                <a:solidFill>
                  <a:srgbClr val="002060"/>
                </a:solidFill>
                <a:latin typeface="微软雅黑" pitchFamily="34" charset="-122"/>
                <a:ea typeface="微软雅黑" pitchFamily="34" charset="-122"/>
              </a:rPr>
              <a:t>复杂工程问题？？</a:t>
            </a:r>
            <a:endParaRPr kumimoji="1" lang="zh-CN" altLang="en-US" sz="2400" b="1" dirty="0">
              <a:solidFill>
                <a:srgbClr val="002060"/>
              </a:solidFill>
              <a:latin typeface="微软雅黑" pitchFamily="34" charset="-122"/>
              <a:ea typeface="微软雅黑" pitchFamily="34" charset="-122"/>
            </a:endParaRPr>
          </a:p>
        </p:txBody>
      </p:sp>
      <p:pic>
        <p:nvPicPr>
          <p:cNvPr id="12292" name="Picture 2" descr="关键技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500" y="3252788"/>
            <a:ext cx="6119812"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p:cNvGrpSpPr>
            <a:grpSpLocks/>
          </p:cNvGrpSpPr>
          <p:nvPr/>
        </p:nvGrpSpPr>
        <p:grpSpPr bwMode="auto">
          <a:xfrm>
            <a:off x="1468625" y="3798888"/>
            <a:ext cx="1871662" cy="1657350"/>
            <a:chOff x="3777" y="963"/>
            <a:chExt cx="1525" cy="1539"/>
          </a:xfrm>
        </p:grpSpPr>
        <p:sp>
          <p:nvSpPr>
            <p:cNvPr id="12314" name="Rectangle 5"/>
            <p:cNvSpPr>
              <a:spLocks noChangeArrowheads="1"/>
            </p:cNvSpPr>
            <p:nvPr/>
          </p:nvSpPr>
          <p:spPr bwMode="auto">
            <a:xfrm>
              <a:off x="3777" y="963"/>
              <a:ext cx="152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000000"/>
                  </a:solidFill>
                  <a:latin typeface="楷体" panose="02010609060101010101" pitchFamily="49" charset="-122"/>
                  <a:ea typeface="楷体" panose="02010609060101010101" pitchFamily="49" charset="-122"/>
                </a:rPr>
                <a:t>牵引控制系统</a:t>
              </a:r>
              <a:endParaRPr lang="en-US" altLang="zh-CN" b="1" dirty="0">
                <a:solidFill>
                  <a:srgbClr val="000000"/>
                </a:solidFill>
                <a:latin typeface="楷体" panose="02010609060101010101" pitchFamily="49" charset="-122"/>
                <a:ea typeface="楷体" panose="02010609060101010101" pitchFamily="49" charset="-122"/>
              </a:endParaRPr>
            </a:p>
          </p:txBody>
        </p:sp>
        <p:sp>
          <p:nvSpPr>
            <p:cNvPr id="12315" name="Line 6"/>
            <p:cNvSpPr>
              <a:spLocks noChangeShapeType="1"/>
            </p:cNvSpPr>
            <p:nvPr/>
          </p:nvSpPr>
          <p:spPr bwMode="auto">
            <a:xfrm flipH="1">
              <a:off x="4193" y="1299"/>
              <a:ext cx="170" cy="1203"/>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4" name="Group 22"/>
          <p:cNvGrpSpPr>
            <a:grpSpLocks/>
          </p:cNvGrpSpPr>
          <p:nvPr/>
        </p:nvGrpSpPr>
        <p:grpSpPr bwMode="auto">
          <a:xfrm>
            <a:off x="3121212" y="3260725"/>
            <a:ext cx="2514600" cy="1979613"/>
            <a:chOff x="2544" y="1185"/>
            <a:chExt cx="1584" cy="1247"/>
          </a:xfrm>
        </p:grpSpPr>
        <p:sp>
          <p:nvSpPr>
            <p:cNvPr id="12312" name="Rectangle 23"/>
            <p:cNvSpPr>
              <a:spLocks noChangeArrowheads="1"/>
            </p:cNvSpPr>
            <p:nvPr/>
          </p:nvSpPr>
          <p:spPr bwMode="auto">
            <a:xfrm>
              <a:off x="2544" y="1185"/>
              <a:ext cx="15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000000"/>
                  </a:solidFill>
                  <a:latin typeface="楷体" panose="02010609060101010101" pitchFamily="49" charset="-122"/>
                  <a:ea typeface="楷体" panose="02010609060101010101" pitchFamily="49" charset="-122"/>
                </a:rPr>
                <a:t>列车网络控制系统</a:t>
              </a:r>
              <a:endParaRPr lang="en-US" altLang="zh-CN" b="1" dirty="0">
                <a:solidFill>
                  <a:srgbClr val="000000"/>
                </a:solidFill>
                <a:latin typeface="楷体" panose="02010609060101010101" pitchFamily="49" charset="-122"/>
                <a:ea typeface="楷体" panose="02010609060101010101" pitchFamily="49" charset="-122"/>
              </a:endParaRPr>
            </a:p>
          </p:txBody>
        </p:sp>
        <p:sp>
          <p:nvSpPr>
            <p:cNvPr id="12313" name="Line 24"/>
            <p:cNvSpPr>
              <a:spLocks noChangeShapeType="1"/>
            </p:cNvSpPr>
            <p:nvPr/>
          </p:nvSpPr>
          <p:spPr bwMode="auto">
            <a:xfrm>
              <a:off x="3349" y="1522"/>
              <a:ext cx="0" cy="910"/>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5" name="Group 4"/>
          <p:cNvGrpSpPr>
            <a:grpSpLocks/>
          </p:cNvGrpSpPr>
          <p:nvPr/>
        </p:nvGrpSpPr>
        <p:grpSpPr bwMode="auto">
          <a:xfrm>
            <a:off x="5154800" y="2752725"/>
            <a:ext cx="1871662" cy="892175"/>
            <a:chOff x="3828" y="832"/>
            <a:chExt cx="1525" cy="571"/>
          </a:xfrm>
        </p:grpSpPr>
        <p:sp>
          <p:nvSpPr>
            <p:cNvPr id="12310" name="Rectangle 5"/>
            <p:cNvSpPr>
              <a:spLocks noChangeArrowheads="1"/>
            </p:cNvSpPr>
            <p:nvPr/>
          </p:nvSpPr>
          <p:spPr bwMode="auto">
            <a:xfrm>
              <a:off x="3828" y="832"/>
              <a:ext cx="152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000000"/>
                  </a:solidFill>
                  <a:latin typeface="楷体" panose="02010609060101010101" pitchFamily="49" charset="-122"/>
                  <a:ea typeface="楷体" panose="02010609060101010101" pitchFamily="49" charset="-122"/>
                </a:rPr>
                <a:t>牵引供电系统</a:t>
              </a:r>
              <a:endParaRPr lang="en-US" altLang="zh-CN" b="1" dirty="0">
                <a:solidFill>
                  <a:srgbClr val="000000"/>
                </a:solidFill>
                <a:latin typeface="楷体" panose="02010609060101010101" pitchFamily="49" charset="-122"/>
                <a:ea typeface="楷体" panose="02010609060101010101" pitchFamily="49" charset="-122"/>
              </a:endParaRPr>
            </a:p>
          </p:txBody>
        </p:sp>
        <p:sp>
          <p:nvSpPr>
            <p:cNvPr id="12311" name="Line 6"/>
            <p:cNvSpPr>
              <a:spLocks noChangeShapeType="1"/>
            </p:cNvSpPr>
            <p:nvPr/>
          </p:nvSpPr>
          <p:spPr bwMode="auto">
            <a:xfrm flipH="1">
              <a:off x="4055" y="1158"/>
              <a:ext cx="238" cy="245"/>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grpSp>
      <p:grpSp>
        <p:nvGrpSpPr>
          <p:cNvPr id="7" name="Group 25"/>
          <p:cNvGrpSpPr>
            <a:grpSpLocks/>
          </p:cNvGrpSpPr>
          <p:nvPr/>
        </p:nvGrpSpPr>
        <p:grpSpPr bwMode="auto">
          <a:xfrm>
            <a:off x="6007287" y="4003675"/>
            <a:ext cx="2009775" cy="1233488"/>
            <a:chOff x="1199" y="609"/>
            <a:chExt cx="1584" cy="966"/>
          </a:xfrm>
        </p:grpSpPr>
        <p:sp>
          <p:nvSpPr>
            <p:cNvPr id="12308" name="Rectangle 26"/>
            <p:cNvSpPr>
              <a:spLocks noChangeArrowheads="1"/>
            </p:cNvSpPr>
            <p:nvPr/>
          </p:nvSpPr>
          <p:spPr bwMode="auto">
            <a:xfrm>
              <a:off x="1199" y="1239"/>
              <a:ext cx="15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a:solidFill>
                    <a:srgbClr val="000000"/>
                  </a:solidFill>
                  <a:latin typeface="楷体" panose="02010609060101010101" pitchFamily="49" charset="-122"/>
                  <a:ea typeface="楷体" panose="02010609060101010101" pitchFamily="49" charset="-122"/>
                </a:rPr>
                <a:t>铝合金车体</a:t>
              </a:r>
              <a:endParaRPr lang="en-US" altLang="zh-CN" b="1">
                <a:solidFill>
                  <a:srgbClr val="000000"/>
                </a:solidFill>
                <a:latin typeface="楷体" panose="02010609060101010101" pitchFamily="49" charset="-122"/>
                <a:ea typeface="楷体" panose="02010609060101010101" pitchFamily="49" charset="-122"/>
              </a:endParaRPr>
            </a:p>
          </p:txBody>
        </p:sp>
        <p:sp>
          <p:nvSpPr>
            <p:cNvPr id="12309" name="Line 27"/>
            <p:cNvSpPr>
              <a:spLocks noChangeShapeType="1"/>
            </p:cNvSpPr>
            <p:nvPr/>
          </p:nvSpPr>
          <p:spPr bwMode="auto">
            <a:xfrm flipH="1" flipV="1">
              <a:off x="1711" y="609"/>
              <a:ext cx="197" cy="649"/>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grpSp>
      <p:sp>
        <p:nvSpPr>
          <p:cNvPr id="12297" name="Rectangle 20"/>
          <p:cNvSpPr>
            <a:spLocks noChangeArrowheads="1"/>
          </p:cNvSpPr>
          <p:nvPr/>
        </p:nvSpPr>
        <p:spPr bwMode="auto">
          <a:xfrm>
            <a:off x="354200" y="6126163"/>
            <a:ext cx="2952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a:solidFill>
                  <a:srgbClr val="000000"/>
                </a:solidFill>
                <a:latin typeface="楷体" panose="02010609060101010101" pitchFamily="49" charset="-122"/>
                <a:ea typeface="楷体" panose="02010609060101010101" pitchFamily="49" charset="-122"/>
              </a:rPr>
              <a:t>转向架</a:t>
            </a:r>
            <a:endParaRPr lang="zh-CN" altLang="en-US" b="1">
              <a:solidFill>
                <a:srgbClr val="FF0000"/>
              </a:solidFill>
              <a:latin typeface="楷体" panose="02010609060101010101" pitchFamily="49" charset="-122"/>
              <a:ea typeface="楷体" panose="02010609060101010101" pitchFamily="49" charset="-122"/>
            </a:endParaRPr>
          </a:p>
        </p:txBody>
      </p:sp>
      <p:sp>
        <p:nvSpPr>
          <p:cNvPr id="12298" name="Line 21"/>
          <p:cNvSpPr>
            <a:spLocks noChangeShapeType="1"/>
          </p:cNvSpPr>
          <p:nvPr/>
        </p:nvSpPr>
        <p:spPr bwMode="auto">
          <a:xfrm flipV="1">
            <a:off x="2267137" y="6167438"/>
            <a:ext cx="382588" cy="511175"/>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2299" name="Rectangle 8"/>
          <p:cNvSpPr>
            <a:spLocks noChangeArrowheads="1"/>
          </p:cNvSpPr>
          <p:nvPr/>
        </p:nvSpPr>
        <p:spPr bwMode="auto">
          <a:xfrm>
            <a:off x="3680012" y="6089650"/>
            <a:ext cx="13716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a:solidFill>
                  <a:srgbClr val="000000"/>
                </a:solidFill>
                <a:latin typeface="楷体" panose="02010609060101010101" pitchFamily="49" charset="-122"/>
                <a:ea typeface="楷体" panose="02010609060101010101" pitchFamily="49" charset="-122"/>
              </a:rPr>
              <a:t>牵引电机</a:t>
            </a:r>
            <a:endParaRPr lang="zh-CN" altLang="en-US" b="1">
              <a:solidFill>
                <a:srgbClr val="FF0000"/>
              </a:solidFill>
              <a:latin typeface="楷体" panose="02010609060101010101" pitchFamily="49" charset="-122"/>
              <a:ea typeface="楷体" panose="02010609060101010101" pitchFamily="49" charset="-122"/>
            </a:endParaRPr>
          </a:p>
        </p:txBody>
      </p:sp>
      <p:sp>
        <p:nvSpPr>
          <p:cNvPr id="12300" name="Line 9"/>
          <p:cNvSpPr>
            <a:spLocks noChangeShapeType="1"/>
          </p:cNvSpPr>
          <p:nvPr/>
        </p:nvSpPr>
        <p:spPr bwMode="auto">
          <a:xfrm flipH="1" flipV="1">
            <a:off x="3014850" y="5954713"/>
            <a:ext cx="846137" cy="379412"/>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2301" name="Rectangle 17"/>
          <p:cNvSpPr>
            <a:spLocks noChangeArrowheads="1"/>
          </p:cNvSpPr>
          <p:nvPr/>
        </p:nvSpPr>
        <p:spPr bwMode="auto">
          <a:xfrm>
            <a:off x="5254812" y="6057900"/>
            <a:ext cx="16002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a:solidFill>
                  <a:srgbClr val="000000"/>
                </a:solidFill>
                <a:latin typeface="楷体" panose="02010609060101010101" pitchFamily="49" charset="-122"/>
                <a:ea typeface="楷体" panose="02010609060101010101" pitchFamily="49" charset="-122"/>
              </a:rPr>
              <a:t>牵引变压器</a:t>
            </a:r>
          </a:p>
        </p:txBody>
      </p:sp>
      <p:sp>
        <p:nvSpPr>
          <p:cNvPr id="12302" name="Line 18"/>
          <p:cNvSpPr>
            <a:spLocks noChangeShapeType="1"/>
          </p:cNvSpPr>
          <p:nvPr/>
        </p:nvSpPr>
        <p:spPr bwMode="auto">
          <a:xfrm flipH="1" flipV="1">
            <a:off x="3860987" y="5737225"/>
            <a:ext cx="1431925" cy="534988"/>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2303" name="Rectangle 11"/>
          <p:cNvSpPr>
            <a:spLocks noChangeArrowheads="1"/>
          </p:cNvSpPr>
          <p:nvPr/>
        </p:nvSpPr>
        <p:spPr bwMode="auto">
          <a:xfrm>
            <a:off x="5251637" y="5262563"/>
            <a:ext cx="28114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a:solidFill>
                  <a:srgbClr val="000000"/>
                </a:solidFill>
                <a:latin typeface="楷体" panose="02010609060101010101" pitchFamily="49" charset="-122"/>
                <a:ea typeface="楷体" panose="02010609060101010101" pitchFamily="49" charset="-122"/>
              </a:rPr>
              <a:t>制动系统</a:t>
            </a:r>
            <a:endParaRPr lang="zh-CN" altLang="en-US" b="1">
              <a:solidFill>
                <a:srgbClr val="FF0000"/>
              </a:solidFill>
              <a:latin typeface="楷体" panose="02010609060101010101" pitchFamily="49" charset="-122"/>
              <a:ea typeface="楷体" panose="02010609060101010101" pitchFamily="49" charset="-122"/>
            </a:endParaRPr>
          </a:p>
        </p:txBody>
      </p:sp>
      <p:sp>
        <p:nvSpPr>
          <p:cNvPr id="12304" name="Line 12"/>
          <p:cNvSpPr>
            <a:spLocks noChangeShapeType="1"/>
          </p:cNvSpPr>
          <p:nvPr/>
        </p:nvSpPr>
        <p:spPr bwMode="auto">
          <a:xfrm flipH="1" flipV="1">
            <a:off x="5108762" y="5072063"/>
            <a:ext cx="1030288" cy="384175"/>
          </a:xfrm>
          <a:prstGeom prst="line">
            <a:avLst/>
          </a:prstGeom>
          <a:noFill/>
          <a:ln w="38100">
            <a:solidFill>
              <a:srgbClr val="FF6600"/>
            </a:solidFill>
            <a:round/>
            <a:headEnd/>
            <a:tailEnd type="triangle" w="med" len="lg"/>
          </a:ln>
          <a:extLst>
            <a:ext uri="{909E8E84-426E-40DD-AFC4-6F175D3DCCD1}">
              <a14:hiddenFill xmlns:a14="http://schemas.microsoft.com/office/drawing/2010/main">
                <a:noFill/>
              </a14:hiddenFill>
            </a:ext>
          </a:extLst>
        </p:spPr>
        <p:txBody>
          <a:bodyPr/>
          <a:lstStyle/>
          <a:p>
            <a:endParaRPr lang="zh-CN" altLang="en-US"/>
          </a:p>
        </p:txBody>
      </p:sp>
      <p:sp>
        <p:nvSpPr>
          <p:cNvPr id="12305" name="灯片编号占位符 1"/>
          <p:cNvSpPr txBox="1">
            <a:spLocks/>
          </p:cNvSpPr>
          <p:nvPr/>
        </p:nvSpPr>
        <p:spPr bwMode="auto">
          <a:xfrm>
            <a:off x="5977125" y="65055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endParaRPr lang="zh-CN" altLang="en-US">
              <a:solidFill>
                <a:srgbClr val="FF0000"/>
              </a:solidFill>
              <a:latin typeface="楷体" panose="02010609060101010101" pitchFamily="49" charset="-122"/>
              <a:ea typeface="楷体" panose="02010609060101010101" pitchFamily="49" charset="-122"/>
              <a:cs typeface="Arial Unicode MS" panose="020B0604020202020204" pitchFamily="34" charset="-122"/>
            </a:endParaRPr>
          </a:p>
        </p:txBody>
      </p:sp>
      <p:sp>
        <p:nvSpPr>
          <p:cNvPr id="3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3.1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轨道交通人才培养面临的新形势</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31" name="TextBox 53"/>
          <p:cNvSpPr>
            <a:spLocks noChangeArrowheads="1"/>
          </p:cNvSpPr>
          <p:nvPr/>
        </p:nvSpPr>
        <p:spPr bwMode="auto">
          <a:xfrm>
            <a:off x="8371" y="1127125"/>
            <a:ext cx="8677628" cy="461665"/>
          </a:xfrm>
          <a:prstGeom prst="rect">
            <a:avLst/>
          </a:prstGeom>
          <a:noFill/>
          <a:ln w="9525">
            <a:noFill/>
            <a:miter lim="800000"/>
            <a:headEnd/>
            <a:tailEnd/>
          </a:ln>
        </p:spPr>
        <p:txBody>
          <a:bodyPr wrap="square">
            <a:spAutoFit/>
          </a:bodyPr>
          <a:lstStyle/>
          <a:p>
            <a:r>
              <a:rPr lang="en-US" altLang="zh-CN" sz="2400" b="1" dirty="0" smtClean="0">
                <a:solidFill>
                  <a:srgbClr val="133984"/>
                </a:solidFill>
                <a:latin typeface="微软雅黑" pitchFamily="34" charset="-122"/>
                <a:ea typeface="微软雅黑" pitchFamily="34" charset="-122"/>
                <a:sym typeface="微软雅黑" pitchFamily="34" charset="-122"/>
              </a:rPr>
              <a:t>4 </a:t>
            </a:r>
            <a:r>
              <a:rPr lang="zh-CN" altLang="en-US" sz="2400" b="1" dirty="0">
                <a:solidFill>
                  <a:srgbClr val="133984"/>
                </a:solidFill>
                <a:latin typeface="微软雅黑" pitchFamily="34" charset="-122"/>
                <a:ea typeface="微软雅黑" pitchFamily="34" charset="-122"/>
                <a:sym typeface="微软雅黑" pitchFamily="34" charset="-122"/>
              </a:rPr>
              <a:t>集成</a:t>
            </a:r>
            <a:r>
              <a:rPr lang="zh-CN" altLang="en-US" sz="2400" b="1" dirty="0" smtClean="0">
                <a:solidFill>
                  <a:srgbClr val="133984"/>
                </a:solidFill>
                <a:latin typeface="微软雅黑" pitchFamily="34" charset="-122"/>
                <a:ea typeface="微软雅黑" pitchFamily="34" charset="-122"/>
                <a:sym typeface="微软雅黑" pitchFamily="34" charset="-122"/>
              </a:rPr>
              <a:t>系统、大数据技术快速革新，知识维度要求不断升级</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32"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31</a:t>
            </a:r>
            <a:endParaRPr lang="en-US" dirty="0"/>
          </a:p>
        </p:txBody>
      </p:sp>
    </p:spTree>
    <p:extLst>
      <p:ext uri="{BB962C8B-B14F-4D97-AF65-F5344CB8AC3E}">
        <p14:creationId xmlns:p14="http://schemas.microsoft.com/office/powerpoint/2010/main" val="249166840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1.1 </a:t>
            </a:r>
            <a:r>
              <a:rPr lang="zh-CN" altLang="en-US" sz="2800" b="1" dirty="0" smtClean="0">
                <a:solidFill>
                  <a:srgbClr val="133984"/>
                </a:solidFill>
                <a:latin typeface="微软雅黑" pitchFamily="34" charset="-122"/>
                <a:ea typeface="微软雅黑" pitchFamily="34" charset="-122"/>
                <a:sym typeface="微软雅黑" pitchFamily="34" charset="-122"/>
              </a:rPr>
              <a:t>国家铁路网覆盖规模进一步扩大</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12" name="矩形 11"/>
          <p:cNvSpPr/>
          <p:nvPr/>
        </p:nvSpPr>
        <p:spPr>
          <a:xfrm>
            <a:off x="9676" y="1198609"/>
            <a:ext cx="8802630" cy="2403735"/>
          </a:xfrm>
          <a:prstGeom prst="rect">
            <a:avLst/>
          </a:prstGeom>
        </p:spPr>
        <p:txBody>
          <a:bodyPr wrap="square">
            <a:spAutoFit/>
          </a:bodyPr>
          <a:lstStyle/>
          <a:p>
            <a:pPr marL="342900" indent="-342900">
              <a:lnSpc>
                <a:spcPct val="110000"/>
              </a:lnSpc>
              <a:spcAft>
                <a:spcPts val="600"/>
              </a:spcAft>
              <a:buFont typeface="Wingdings" panose="05000000000000000000" pitchFamily="2" charset="2"/>
              <a:buChar char="Ø"/>
            </a:pPr>
            <a:r>
              <a:rPr lang="zh-CN" altLang="en-US" sz="2200" b="1" kern="0" dirty="0" smtClean="0">
                <a:solidFill>
                  <a:srgbClr val="133984"/>
                </a:solidFill>
                <a:latin typeface="微软雅黑" pitchFamily="34" charset="-122"/>
                <a:ea typeface="微软雅黑" pitchFamily="34" charset="-122"/>
              </a:rPr>
              <a:t>截至</a:t>
            </a:r>
            <a:r>
              <a:rPr lang="en-US" altLang="zh-CN" sz="2200" b="1" kern="0" dirty="0" smtClean="0">
                <a:solidFill>
                  <a:srgbClr val="133984"/>
                </a:solidFill>
                <a:latin typeface="微软雅黑" pitchFamily="34" charset="-122"/>
                <a:ea typeface="微软雅黑" pitchFamily="34" charset="-122"/>
              </a:rPr>
              <a:t>2016</a:t>
            </a:r>
            <a:r>
              <a:rPr lang="zh-CN" altLang="en-US" sz="2200" b="1" kern="0" dirty="0" smtClean="0">
                <a:solidFill>
                  <a:srgbClr val="133984"/>
                </a:solidFill>
                <a:latin typeface="微软雅黑" pitchFamily="34" charset="-122"/>
                <a:ea typeface="微软雅黑" pitchFamily="34" charset="-122"/>
              </a:rPr>
              <a:t>年末，全国铁路运营总里程达到</a:t>
            </a:r>
            <a:r>
              <a:rPr lang="en-US" altLang="zh-CN" sz="2200" b="1" kern="0" dirty="0" smtClean="0">
                <a:solidFill>
                  <a:srgbClr val="FF0000"/>
                </a:solidFill>
                <a:latin typeface="微软雅黑" pitchFamily="34" charset="-122"/>
                <a:ea typeface="微软雅黑" pitchFamily="34" charset="-122"/>
              </a:rPr>
              <a:t>12.4</a:t>
            </a:r>
            <a:r>
              <a:rPr lang="zh-CN" altLang="en-US" sz="2200" b="1" kern="0" dirty="0" smtClean="0">
                <a:solidFill>
                  <a:srgbClr val="FF0000"/>
                </a:solidFill>
                <a:latin typeface="微软雅黑" pitchFamily="34" charset="-122"/>
                <a:ea typeface="微软雅黑" pitchFamily="34" charset="-122"/>
              </a:rPr>
              <a:t>万</a:t>
            </a:r>
            <a:r>
              <a:rPr lang="zh-CN" altLang="en-US" sz="2200" b="1" kern="0" dirty="0" smtClean="0">
                <a:solidFill>
                  <a:srgbClr val="133984"/>
                </a:solidFill>
                <a:latin typeface="微软雅黑" pitchFamily="34" charset="-122"/>
                <a:ea typeface="微软雅黑" pitchFamily="34" charset="-122"/>
              </a:rPr>
              <a:t>公里，其中高速铁路</a:t>
            </a:r>
            <a:r>
              <a:rPr lang="en-US" altLang="zh-CN" sz="2200" b="1" kern="0" dirty="0" smtClean="0">
                <a:solidFill>
                  <a:srgbClr val="FF0000"/>
                </a:solidFill>
                <a:latin typeface="微软雅黑" pitchFamily="34" charset="-122"/>
                <a:ea typeface="微软雅黑" pitchFamily="34" charset="-122"/>
              </a:rPr>
              <a:t>2.2</a:t>
            </a:r>
            <a:r>
              <a:rPr lang="zh-CN" altLang="en-US" sz="2200" b="1" kern="0" dirty="0" smtClean="0">
                <a:solidFill>
                  <a:srgbClr val="FF0000"/>
                </a:solidFill>
                <a:latin typeface="微软雅黑" pitchFamily="34" charset="-122"/>
                <a:ea typeface="微软雅黑" pitchFamily="34" charset="-122"/>
              </a:rPr>
              <a:t>万</a:t>
            </a:r>
            <a:r>
              <a:rPr lang="zh-CN" altLang="en-US" sz="2200" b="1" kern="0" dirty="0" smtClean="0">
                <a:solidFill>
                  <a:srgbClr val="133984"/>
                </a:solidFill>
                <a:latin typeface="微软雅黑" pitchFamily="34" charset="-122"/>
                <a:ea typeface="微软雅黑" pitchFamily="34" charset="-122"/>
              </a:rPr>
              <a:t>公里；</a:t>
            </a:r>
            <a:r>
              <a:rPr lang="en-US" altLang="zh-CN" sz="2200" b="1" kern="0" dirty="0" smtClean="0">
                <a:solidFill>
                  <a:srgbClr val="133984"/>
                </a:solidFill>
                <a:latin typeface="微软雅黑" pitchFamily="34" charset="-122"/>
                <a:ea typeface="微软雅黑" pitchFamily="34" charset="-122"/>
              </a:rPr>
              <a:t>2016</a:t>
            </a:r>
            <a:r>
              <a:rPr lang="zh-CN" altLang="en-US" sz="2200" b="1" kern="0" dirty="0" smtClean="0">
                <a:solidFill>
                  <a:srgbClr val="133984"/>
                </a:solidFill>
                <a:latin typeface="微软雅黑" pitchFamily="34" charset="-122"/>
                <a:ea typeface="微软雅黑" pitchFamily="34" charset="-122"/>
              </a:rPr>
              <a:t>年全国</a:t>
            </a:r>
            <a:r>
              <a:rPr lang="zh-CN" altLang="en-US" sz="2200" b="1" kern="0" dirty="0">
                <a:solidFill>
                  <a:srgbClr val="133984"/>
                </a:solidFill>
                <a:latin typeface="微软雅黑" pitchFamily="34" charset="-122"/>
                <a:ea typeface="微软雅黑" pitchFamily="34" charset="-122"/>
              </a:rPr>
              <a:t>铁路旅客发送</a:t>
            </a:r>
            <a:r>
              <a:rPr lang="zh-CN" altLang="en-US" sz="2200" b="1" kern="0" dirty="0" smtClean="0">
                <a:solidFill>
                  <a:srgbClr val="133984"/>
                </a:solidFill>
                <a:latin typeface="微软雅黑" pitchFamily="34" charset="-122"/>
                <a:ea typeface="微软雅黑" pitchFamily="34" charset="-122"/>
              </a:rPr>
              <a:t>量</a:t>
            </a:r>
            <a:r>
              <a:rPr lang="en-US" altLang="zh-CN" sz="2200" b="1" kern="0" dirty="0" smtClean="0">
                <a:solidFill>
                  <a:srgbClr val="FF0000"/>
                </a:solidFill>
                <a:latin typeface="微软雅黑" pitchFamily="34" charset="-122"/>
                <a:ea typeface="微软雅黑" pitchFamily="34" charset="-122"/>
              </a:rPr>
              <a:t>28.14</a:t>
            </a:r>
            <a:r>
              <a:rPr lang="zh-CN" altLang="en-US" sz="2200" b="1" kern="0" dirty="0">
                <a:solidFill>
                  <a:srgbClr val="FF0000"/>
                </a:solidFill>
                <a:latin typeface="微软雅黑" pitchFamily="34" charset="-122"/>
                <a:ea typeface="微软雅黑" pitchFamily="34" charset="-122"/>
              </a:rPr>
              <a:t>亿</a:t>
            </a:r>
            <a:r>
              <a:rPr lang="zh-CN" altLang="en-US" sz="2200" b="1" kern="0" dirty="0">
                <a:solidFill>
                  <a:srgbClr val="133984"/>
                </a:solidFill>
                <a:latin typeface="微软雅黑" pitchFamily="34" charset="-122"/>
                <a:ea typeface="微软雅黑" pitchFamily="34" charset="-122"/>
              </a:rPr>
              <a:t>人次，货运总发送</a:t>
            </a:r>
            <a:r>
              <a:rPr lang="zh-CN" altLang="en-US" sz="2200" b="1" kern="0" dirty="0" smtClean="0">
                <a:solidFill>
                  <a:srgbClr val="133984"/>
                </a:solidFill>
                <a:latin typeface="微软雅黑" pitchFamily="34" charset="-122"/>
                <a:ea typeface="微软雅黑" pitchFamily="34" charset="-122"/>
              </a:rPr>
              <a:t>量</a:t>
            </a:r>
            <a:r>
              <a:rPr lang="en-US" altLang="zh-CN" sz="2200" b="1" kern="0" dirty="0" smtClean="0">
                <a:solidFill>
                  <a:srgbClr val="FF0000"/>
                </a:solidFill>
                <a:latin typeface="微软雅黑" pitchFamily="34" charset="-122"/>
                <a:ea typeface="微软雅黑" pitchFamily="34" charset="-122"/>
              </a:rPr>
              <a:t>33.32</a:t>
            </a:r>
            <a:r>
              <a:rPr lang="zh-CN" altLang="en-US" sz="2200" b="1" kern="0" dirty="0">
                <a:solidFill>
                  <a:srgbClr val="FF0000"/>
                </a:solidFill>
                <a:latin typeface="微软雅黑" pitchFamily="34" charset="-122"/>
                <a:ea typeface="微软雅黑" pitchFamily="34" charset="-122"/>
              </a:rPr>
              <a:t>亿</a:t>
            </a:r>
            <a:r>
              <a:rPr lang="zh-CN" altLang="en-US" sz="2200" b="1" kern="0" dirty="0" smtClean="0">
                <a:solidFill>
                  <a:srgbClr val="133984"/>
                </a:solidFill>
                <a:latin typeface="微软雅黑" pitchFamily="34" charset="-122"/>
                <a:ea typeface="微软雅黑" pitchFamily="34" charset="-122"/>
              </a:rPr>
              <a:t>吨，投产</a:t>
            </a:r>
            <a:r>
              <a:rPr lang="zh-CN" altLang="en-US" sz="2200" b="1" kern="0" dirty="0">
                <a:solidFill>
                  <a:srgbClr val="133984"/>
                </a:solidFill>
                <a:latin typeface="微软雅黑" pitchFamily="34" charset="-122"/>
                <a:ea typeface="微软雅黑" pitchFamily="34" charset="-122"/>
              </a:rPr>
              <a:t>新线</a:t>
            </a:r>
            <a:r>
              <a:rPr lang="en-US" altLang="zh-CN" sz="2200" b="1" kern="0" dirty="0">
                <a:solidFill>
                  <a:srgbClr val="FF0000"/>
                </a:solidFill>
                <a:latin typeface="微软雅黑" pitchFamily="34" charset="-122"/>
                <a:ea typeface="微软雅黑" pitchFamily="34" charset="-122"/>
              </a:rPr>
              <a:t>3281</a:t>
            </a:r>
            <a:r>
              <a:rPr lang="zh-CN" altLang="en-US" sz="2200" b="1" kern="0" dirty="0">
                <a:solidFill>
                  <a:srgbClr val="FF0000"/>
                </a:solidFill>
                <a:latin typeface="微软雅黑" pitchFamily="34" charset="-122"/>
                <a:ea typeface="微软雅黑" pitchFamily="34" charset="-122"/>
              </a:rPr>
              <a:t>公里</a:t>
            </a:r>
            <a:r>
              <a:rPr lang="zh-CN" altLang="en-US" sz="2200" b="1" kern="0" dirty="0">
                <a:solidFill>
                  <a:srgbClr val="133984"/>
                </a:solidFill>
                <a:latin typeface="微软雅黑" pitchFamily="34" charset="-122"/>
                <a:ea typeface="微软雅黑" pitchFamily="34" charset="-122"/>
              </a:rPr>
              <a:t>，其中高速铁路</a:t>
            </a:r>
            <a:r>
              <a:rPr lang="en-US" altLang="zh-CN" sz="2200" b="1" kern="0" dirty="0">
                <a:solidFill>
                  <a:srgbClr val="FF0000"/>
                </a:solidFill>
                <a:latin typeface="微软雅黑" pitchFamily="34" charset="-122"/>
                <a:ea typeface="微软雅黑" pitchFamily="34" charset="-122"/>
              </a:rPr>
              <a:t>1903</a:t>
            </a:r>
            <a:r>
              <a:rPr lang="zh-CN" altLang="en-US" sz="2200" b="1" kern="0" dirty="0" smtClean="0">
                <a:solidFill>
                  <a:srgbClr val="FF0000"/>
                </a:solidFill>
                <a:latin typeface="微软雅黑" pitchFamily="34" charset="-122"/>
                <a:ea typeface="微软雅黑" pitchFamily="34" charset="-122"/>
              </a:rPr>
              <a:t>公里</a:t>
            </a:r>
            <a:endParaRPr lang="en-US" altLang="zh-CN" sz="2200" b="1" kern="0" dirty="0" smtClean="0">
              <a:solidFill>
                <a:srgbClr val="FF0000"/>
              </a:solidFill>
              <a:latin typeface="微软雅黑" pitchFamily="34" charset="-122"/>
              <a:ea typeface="微软雅黑" pitchFamily="34" charset="-122"/>
            </a:endParaRPr>
          </a:p>
          <a:p>
            <a:pPr marL="342900" indent="-342900">
              <a:lnSpc>
                <a:spcPct val="110000"/>
              </a:lnSpc>
              <a:spcAft>
                <a:spcPts val="600"/>
              </a:spcAft>
              <a:buFont typeface="Wingdings" panose="05000000000000000000" pitchFamily="2" charset="2"/>
              <a:buChar char="Ø"/>
            </a:pPr>
            <a:r>
              <a:rPr lang="zh-CN" altLang="en-US" sz="2200" b="1" kern="0" dirty="0" smtClean="0">
                <a:solidFill>
                  <a:srgbClr val="133984"/>
                </a:solidFill>
                <a:latin typeface="微软雅黑" pitchFamily="34" charset="-122"/>
                <a:ea typeface="微软雅黑" pitchFamily="34" charset="-122"/>
              </a:rPr>
              <a:t>国家中长期铁路网规划：</a:t>
            </a:r>
            <a:r>
              <a:rPr lang="en-US" altLang="zh-CN" sz="2200" b="1" kern="0" dirty="0" smtClean="0">
                <a:solidFill>
                  <a:srgbClr val="133984"/>
                </a:solidFill>
                <a:latin typeface="微软雅黑" pitchFamily="34" charset="-122"/>
                <a:ea typeface="微软雅黑" pitchFamily="34" charset="-122"/>
              </a:rPr>
              <a:t>2020</a:t>
            </a:r>
            <a:r>
              <a:rPr lang="zh-CN" altLang="en-US" sz="2200" b="1" kern="0" dirty="0" smtClean="0">
                <a:solidFill>
                  <a:srgbClr val="133984"/>
                </a:solidFill>
                <a:latin typeface="微软雅黑" pitchFamily="34" charset="-122"/>
                <a:ea typeface="微软雅黑" pitchFamily="34" charset="-122"/>
              </a:rPr>
              <a:t>年</a:t>
            </a:r>
            <a:r>
              <a:rPr lang="zh-CN" altLang="en-US" sz="2200" b="1" kern="0" dirty="0">
                <a:solidFill>
                  <a:srgbClr val="133984"/>
                </a:solidFill>
                <a:latin typeface="微软雅黑" pitchFamily="34" charset="-122"/>
                <a:ea typeface="微软雅黑" pitchFamily="34" charset="-122"/>
              </a:rPr>
              <a:t>路网</a:t>
            </a:r>
            <a:r>
              <a:rPr lang="zh-CN" altLang="en-US" sz="2200" b="1" kern="0" dirty="0" smtClean="0">
                <a:solidFill>
                  <a:srgbClr val="133984"/>
                </a:solidFill>
                <a:latin typeface="微软雅黑" pitchFamily="34" charset="-122"/>
                <a:ea typeface="微软雅黑" pitchFamily="34" charset="-122"/>
              </a:rPr>
              <a:t>规模将达到</a:t>
            </a:r>
            <a:r>
              <a:rPr lang="en-US" altLang="zh-CN" sz="2200" b="1" kern="0" dirty="0" smtClean="0">
                <a:solidFill>
                  <a:srgbClr val="FF0000"/>
                </a:solidFill>
                <a:latin typeface="微软雅黑" pitchFamily="34" charset="-122"/>
                <a:ea typeface="微软雅黑" pitchFamily="34" charset="-122"/>
              </a:rPr>
              <a:t>15</a:t>
            </a:r>
            <a:r>
              <a:rPr lang="zh-CN" altLang="en-US" sz="2200" b="1" kern="0" dirty="0" smtClean="0">
                <a:solidFill>
                  <a:srgbClr val="FF0000"/>
                </a:solidFill>
                <a:latin typeface="微软雅黑" pitchFamily="34" charset="-122"/>
                <a:ea typeface="微软雅黑" pitchFamily="34" charset="-122"/>
              </a:rPr>
              <a:t>万</a:t>
            </a:r>
            <a:r>
              <a:rPr lang="zh-CN" altLang="en-US" sz="2200" b="1" kern="0" dirty="0" smtClean="0">
                <a:solidFill>
                  <a:srgbClr val="133984"/>
                </a:solidFill>
                <a:latin typeface="微软雅黑" pitchFamily="34" charset="-122"/>
                <a:ea typeface="微软雅黑" pitchFamily="34" charset="-122"/>
              </a:rPr>
              <a:t>公里，</a:t>
            </a:r>
            <a:r>
              <a:rPr lang="en-US" altLang="zh-CN" sz="2200" b="1" kern="0" dirty="0" smtClean="0">
                <a:solidFill>
                  <a:srgbClr val="133984"/>
                </a:solidFill>
                <a:latin typeface="微软雅黑" pitchFamily="34" charset="-122"/>
                <a:ea typeface="微软雅黑" pitchFamily="34" charset="-122"/>
              </a:rPr>
              <a:t>2025</a:t>
            </a:r>
            <a:r>
              <a:rPr lang="zh-CN" altLang="en-US" sz="2200" b="1" kern="0" dirty="0" smtClean="0">
                <a:solidFill>
                  <a:srgbClr val="133984"/>
                </a:solidFill>
                <a:latin typeface="微软雅黑" pitchFamily="34" charset="-122"/>
                <a:ea typeface="微软雅黑" pitchFamily="34" charset="-122"/>
              </a:rPr>
              <a:t>年达到</a:t>
            </a:r>
            <a:r>
              <a:rPr lang="en-US" altLang="zh-CN" sz="2200" b="1" kern="0" dirty="0" smtClean="0">
                <a:solidFill>
                  <a:srgbClr val="FF0000"/>
                </a:solidFill>
                <a:latin typeface="微软雅黑" pitchFamily="34" charset="-122"/>
                <a:ea typeface="微软雅黑" pitchFamily="34" charset="-122"/>
              </a:rPr>
              <a:t>17.5</a:t>
            </a:r>
            <a:r>
              <a:rPr lang="zh-CN" altLang="en-US" sz="2200" b="1" kern="0" dirty="0" smtClean="0">
                <a:solidFill>
                  <a:srgbClr val="FF0000"/>
                </a:solidFill>
                <a:latin typeface="微软雅黑" pitchFamily="34" charset="-122"/>
                <a:ea typeface="微软雅黑" pitchFamily="34" charset="-122"/>
              </a:rPr>
              <a:t>万</a:t>
            </a:r>
            <a:r>
              <a:rPr lang="zh-CN" altLang="en-US" sz="2200" b="1" kern="0" dirty="0" smtClean="0">
                <a:solidFill>
                  <a:srgbClr val="133984"/>
                </a:solidFill>
                <a:latin typeface="微软雅黑" pitchFamily="34" charset="-122"/>
                <a:ea typeface="微软雅黑" pitchFamily="34" charset="-122"/>
              </a:rPr>
              <a:t>公里；到</a:t>
            </a:r>
            <a:r>
              <a:rPr lang="en-US" altLang="zh-CN" sz="2200" b="1" kern="0" dirty="0" smtClean="0">
                <a:solidFill>
                  <a:srgbClr val="133984"/>
                </a:solidFill>
                <a:latin typeface="微软雅黑" pitchFamily="34" charset="-122"/>
                <a:ea typeface="微软雅黑" pitchFamily="34" charset="-122"/>
              </a:rPr>
              <a:t>2030</a:t>
            </a:r>
            <a:r>
              <a:rPr lang="zh-CN" altLang="en-US" sz="2200" b="1" kern="0" dirty="0" smtClean="0">
                <a:solidFill>
                  <a:srgbClr val="133984"/>
                </a:solidFill>
                <a:latin typeface="微软雅黑" pitchFamily="34" charset="-122"/>
                <a:ea typeface="微软雅黑" pitchFamily="34" charset="-122"/>
              </a:rPr>
              <a:t>年，基本实现</a:t>
            </a:r>
            <a:r>
              <a:rPr lang="zh-CN" altLang="en-US" sz="2200" b="1" kern="0" dirty="0" smtClean="0">
                <a:solidFill>
                  <a:srgbClr val="FF0000"/>
                </a:solidFill>
                <a:latin typeface="微软雅黑" pitchFamily="34" charset="-122"/>
                <a:ea typeface="微软雅黑" pitchFamily="34" charset="-122"/>
              </a:rPr>
              <a:t>内外互联互通</a:t>
            </a:r>
            <a:r>
              <a:rPr lang="zh-CN" altLang="en-US" sz="2200" b="1" kern="0" dirty="0" smtClean="0">
                <a:solidFill>
                  <a:srgbClr val="133984"/>
                </a:solidFill>
                <a:latin typeface="微软雅黑" pitchFamily="34" charset="-122"/>
                <a:ea typeface="微软雅黑" pitchFamily="34" charset="-122"/>
              </a:rPr>
              <a:t>、</a:t>
            </a:r>
            <a:r>
              <a:rPr lang="zh-CN" altLang="en-US" sz="2200" b="1" kern="0" dirty="0" smtClean="0">
                <a:solidFill>
                  <a:srgbClr val="FF0000"/>
                </a:solidFill>
                <a:latin typeface="微软雅黑" pitchFamily="34" charset="-122"/>
                <a:ea typeface="微软雅黑" pitchFamily="34" charset="-122"/>
              </a:rPr>
              <a:t>区际多路畅通</a:t>
            </a:r>
            <a:r>
              <a:rPr lang="zh-CN" altLang="en-US" sz="2200" b="1" kern="0" dirty="0" smtClean="0">
                <a:solidFill>
                  <a:srgbClr val="133984"/>
                </a:solidFill>
                <a:latin typeface="微软雅黑" pitchFamily="34" charset="-122"/>
                <a:ea typeface="微软雅黑" pitchFamily="34" charset="-122"/>
              </a:rPr>
              <a:t>、</a:t>
            </a:r>
            <a:r>
              <a:rPr lang="zh-CN" altLang="en-US" sz="2200" b="1" kern="0" dirty="0" smtClean="0">
                <a:solidFill>
                  <a:srgbClr val="FF0000"/>
                </a:solidFill>
                <a:latin typeface="微软雅黑" pitchFamily="34" charset="-122"/>
                <a:ea typeface="微软雅黑" pitchFamily="34" charset="-122"/>
              </a:rPr>
              <a:t>省会高铁连通</a:t>
            </a:r>
            <a:r>
              <a:rPr lang="zh-CN" altLang="en-US" sz="2200" b="1" kern="0" dirty="0" smtClean="0">
                <a:solidFill>
                  <a:srgbClr val="133984"/>
                </a:solidFill>
                <a:latin typeface="微软雅黑" pitchFamily="34" charset="-122"/>
                <a:ea typeface="微软雅黑" pitchFamily="34" charset="-122"/>
              </a:rPr>
              <a:t>、</a:t>
            </a:r>
            <a:r>
              <a:rPr lang="zh-CN" altLang="en-US" sz="2200" b="1" kern="0" dirty="0" smtClean="0">
                <a:solidFill>
                  <a:srgbClr val="FF0000"/>
                </a:solidFill>
                <a:latin typeface="微软雅黑" pitchFamily="34" charset="-122"/>
                <a:ea typeface="微软雅黑" pitchFamily="34" charset="-122"/>
              </a:rPr>
              <a:t>地市快速通达</a:t>
            </a:r>
            <a:r>
              <a:rPr lang="zh-CN" altLang="en-US" sz="2200" b="1" kern="0" dirty="0" smtClean="0">
                <a:solidFill>
                  <a:srgbClr val="133984"/>
                </a:solidFill>
                <a:latin typeface="微软雅黑" pitchFamily="34" charset="-122"/>
                <a:ea typeface="微软雅黑" pitchFamily="34" charset="-122"/>
              </a:rPr>
              <a:t>、</a:t>
            </a:r>
            <a:r>
              <a:rPr lang="zh-CN" altLang="en-US" sz="2200" b="1" kern="0" dirty="0" smtClean="0">
                <a:solidFill>
                  <a:srgbClr val="FF0000"/>
                </a:solidFill>
                <a:latin typeface="微软雅黑" pitchFamily="34" charset="-122"/>
                <a:ea typeface="微软雅黑" pitchFamily="34" charset="-122"/>
              </a:rPr>
              <a:t>县域基本覆盖</a:t>
            </a:r>
            <a:r>
              <a:rPr lang="zh-CN" altLang="en-US" sz="2200" b="1" kern="0" dirty="0" smtClean="0">
                <a:solidFill>
                  <a:srgbClr val="133984"/>
                </a:solidFill>
                <a:latin typeface="微软雅黑" pitchFamily="34" charset="-122"/>
                <a:ea typeface="微软雅黑" pitchFamily="34" charset="-122"/>
              </a:rPr>
              <a:t>的规划目标</a:t>
            </a:r>
            <a:endParaRPr lang="en-US" altLang="zh-CN" sz="2200" b="1" kern="0" dirty="0">
              <a:solidFill>
                <a:srgbClr val="133984"/>
              </a:solidFill>
              <a:latin typeface="微软雅黑" pitchFamily="34" charset="-122"/>
              <a:ea typeface="微软雅黑" pitchFamily="34"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047" y="3802620"/>
            <a:ext cx="3872753" cy="2714320"/>
          </a:xfrm>
          <a:prstGeom prst="rect">
            <a:avLst/>
          </a:prstGeom>
        </p:spPr>
      </p:pic>
      <p:graphicFrame>
        <p:nvGraphicFramePr>
          <p:cNvPr id="8" name="Object 10"/>
          <p:cNvGraphicFramePr>
            <a:graphicFrameLocks noChangeAspect="1"/>
          </p:cNvGraphicFramePr>
          <p:nvPr>
            <p:extLst>
              <p:ext uri="{D42A27DB-BD31-4B8C-83A1-F6EECF244321}">
                <p14:modId xmlns:p14="http://schemas.microsoft.com/office/powerpoint/2010/main" val="4239335991"/>
              </p:ext>
            </p:extLst>
          </p:nvPr>
        </p:nvGraphicFramePr>
        <p:xfrm>
          <a:off x="358590" y="5330111"/>
          <a:ext cx="2095105" cy="1127405"/>
        </p:xfrm>
        <a:graphic>
          <a:graphicData uri="http://schemas.openxmlformats.org/presentationml/2006/ole">
            <mc:AlternateContent xmlns:mc="http://schemas.openxmlformats.org/markup-compatibility/2006">
              <mc:Choice xmlns:v="urn:schemas-microsoft-com:vml" Requires="v">
                <p:oleObj spid="_x0000_s1148" name="Photo Editor 照片" r:id="rId5" imgW="22923810" imgH="14165652" progId="">
                  <p:embed/>
                </p:oleObj>
              </mc:Choice>
              <mc:Fallback>
                <p:oleObj name="Photo Editor 照片" r:id="rId5" imgW="22923810" imgH="14165652" progId="">
                  <p:embed/>
                  <p:pic>
                    <p:nvPicPr>
                      <p:cNvPr id="0" name="Picture 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590" y="5330111"/>
                        <a:ext cx="2095105" cy="11274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2" descr="http://www.phoer.net/bbs/attachments/day_110421/1104210205fff481864771d18b.jpg"/>
          <p:cNvPicPr>
            <a:picLocks noChangeAspect="1" noChangeArrowheads="1"/>
          </p:cNvPicPr>
          <p:nvPr/>
        </p:nvPicPr>
        <p:blipFill>
          <a:blip r:embed="rId7" cstate="print">
            <a:extLst>
              <a:ext uri="{28A0092B-C50C-407E-A947-70E740481C1C}">
                <a14:useLocalDpi xmlns:a14="http://schemas.microsoft.com/office/drawing/2010/main" val="0"/>
              </a:ext>
            </a:extLst>
          </a:blip>
          <a:srcRect t="3735" b="5470"/>
          <a:stretch>
            <a:fillRect/>
          </a:stretch>
        </p:blipFill>
        <p:spPr bwMode="auto">
          <a:xfrm>
            <a:off x="355953" y="4115916"/>
            <a:ext cx="2097742" cy="11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www.hb.xinhuanet.com/newscenter/2009-04/01/xin_003040601153396853562.jpg"/>
          <p:cNvPicPr>
            <a:picLocks noChangeAspect="1" noChangeArrowheads="1"/>
          </p:cNvPicPr>
          <p:nvPr/>
        </p:nvPicPr>
        <p:blipFill>
          <a:blip r:embed="rId8">
            <a:extLst>
              <a:ext uri="{28A0092B-C50C-407E-A947-70E740481C1C}">
                <a14:useLocalDpi xmlns:a14="http://schemas.microsoft.com/office/drawing/2010/main" val="0"/>
              </a:ext>
            </a:extLst>
          </a:blip>
          <a:srcRect b="18698"/>
          <a:stretch>
            <a:fillRect/>
          </a:stretch>
        </p:blipFill>
        <p:spPr bwMode="auto">
          <a:xfrm>
            <a:off x="2496905" y="5330111"/>
            <a:ext cx="2119787" cy="112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cctv.com/special/railway60/20090811/images/1249971022071_1202734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6905" y="4115916"/>
            <a:ext cx="2119787" cy="116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灯片编号占位符 4"/>
          <p:cNvSpPr>
            <a:spLocks noGrp="1"/>
          </p:cNvSpPr>
          <p:nvPr>
            <p:ph type="sldNum" sz="quarter" idx="12"/>
          </p:nvPr>
        </p:nvSpPr>
        <p:spPr>
          <a:xfrm>
            <a:off x="6694488" y="6648450"/>
            <a:ext cx="2487612" cy="476250"/>
          </a:xfrm>
        </p:spPr>
        <p:txBody>
          <a:bodyPr/>
          <a:lstStyle/>
          <a:p>
            <a:pPr>
              <a:defRPr/>
            </a:pPr>
            <a:r>
              <a:rPr lang="en-US" dirty="0" smtClean="0"/>
              <a:t>3</a:t>
            </a:r>
            <a:endParaRPr lang="en-US" dirty="0"/>
          </a:p>
        </p:txBody>
      </p:sp>
    </p:spTree>
    <p:extLst>
      <p:ext uri="{BB962C8B-B14F-4D97-AF65-F5344CB8AC3E}">
        <p14:creationId xmlns:p14="http://schemas.microsoft.com/office/powerpoint/2010/main" val="384303308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矩形 13"/>
          <p:cNvSpPr>
            <a:spLocks noChangeArrowheads="1"/>
          </p:cNvSpPr>
          <p:nvPr/>
        </p:nvSpPr>
        <p:spPr bwMode="auto">
          <a:xfrm>
            <a:off x="5799246" y="3053780"/>
            <a:ext cx="881973" cy="507831"/>
          </a:xfrm>
          <a:prstGeom prst="rect">
            <a:avLst/>
          </a:prstGeom>
          <a:noFill/>
          <a:ln w="9525">
            <a:noFill/>
            <a:miter lim="800000"/>
            <a:headEnd/>
            <a:tailEnd/>
          </a:ln>
        </p:spPr>
        <p:txBody>
          <a:bodyPr wrap="none">
            <a:spAutoFit/>
          </a:bodyPr>
          <a:lstStyle/>
          <a:p>
            <a:pPr>
              <a:lnSpc>
                <a:spcPct val="150000"/>
              </a:lnSpc>
            </a:pPr>
            <a:r>
              <a:rPr lang="zh-CN" altLang="en-US" sz="1800" b="1">
                <a:solidFill>
                  <a:schemeClr val="bg1"/>
                </a:solidFill>
                <a:latin typeface="+mn-ea"/>
                <a:ea typeface="+mn-ea"/>
              </a:rPr>
              <a:t>高集成</a:t>
            </a:r>
          </a:p>
        </p:txBody>
      </p:sp>
      <p:sp>
        <p:nvSpPr>
          <p:cNvPr id="112647" name="矩形 20"/>
          <p:cNvSpPr>
            <a:spLocks noChangeArrowheads="1"/>
          </p:cNvSpPr>
          <p:nvPr/>
        </p:nvSpPr>
        <p:spPr bwMode="auto">
          <a:xfrm>
            <a:off x="5799246" y="3888805"/>
            <a:ext cx="881973" cy="507831"/>
          </a:xfrm>
          <a:prstGeom prst="rect">
            <a:avLst/>
          </a:prstGeom>
          <a:noFill/>
          <a:ln w="9525">
            <a:noFill/>
            <a:miter lim="800000"/>
            <a:headEnd/>
            <a:tailEnd/>
          </a:ln>
        </p:spPr>
        <p:txBody>
          <a:bodyPr wrap="none">
            <a:spAutoFit/>
          </a:bodyPr>
          <a:lstStyle/>
          <a:p>
            <a:pPr>
              <a:lnSpc>
                <a:spcPct val="150000"/>
              </a:lnSpc>
            </a:pPr>
            <a:r>
              <a:rPr lang="zh-CN" altLang="en-US" sz="1800" b="1">
                <a:solidFill>
                  <a:schemeClr val="bg1"/>
                </a:solidFill>
                <a:latin typeface="+mn-ea"/>
                <a:ea typeface="+mn-ea"/>
              </a:rPr>
              <a:t>高复合</a:t>
            </a:r>
          </a:p>
        </p:txBody>
      </p:sp>
      <p:sp>
        <p:nvSpPr>
          <p:cNvPr id="112648" name="TextBox 25"/>
          <p:cNvSpPr txBox="1">
            <a:spLocks noChangeArrowheads="1"/>
          </p:cNvSpPr>
          <p:nvPr/>
        </p:nvSpPr>
        <p:spPr bwMode="auto">
          <a:xfrm>
            <a:off x="1055796" y="1632968"/>
            <a:ext cx="2995613" cy="366712"/>
          </a:xfrm>
          <a:prstGeom prst="rect">
            <a:avLst/>
          </a:prstGeom>
          <a:noFill/>
          <a:ln w="9525">
            <a:noFill/>
            <a:miter lim="800000"/>
            <a:headEnd/>
            <a:tailEnd/>
          </a:ln>
        </p:spPr>
        <p:txBody>
          <a:bodyPr anchor="ctr" anchorCtr="0">
            <a:spAutoFit/>
          </a:bodyPr>
          <a:lstStyle/>
          <a:p>
            <a:r>
              <a:rPr lang="zh-CN" altLang="en-US" sz="1800" b="1">
                <a:solidFill>
                  <a:schemeClr val="bg1"/>
                </a:solidFill>
                <a:latin typeface="微软雅黑" pitchFamily="34" charset="-122"/>
                <a:ea typeface="微软雅黑" pitchFamily="34" charset="-122"/>
              </a:rPr>
              <a:t>技术发展的“三高”特征</a:t>
            </a:r>
          </a:p>
        </p:txBody>
      </p:sp>
      <p:sp>
        <p:nvSpPr>
          <p:cNvPr id="44" name="Rectangle 2"/>
          <p:cNvSpPr>
            <a:spLocks noChangeArrowheads="1"/>
          </p:cNvSpPr>
          <p:nvPr/>
        </p:nvSpPr>
        <p:spPr bwMode="auto">
          <a:xfrm>
            <a:off x="5312709" y="2239299"/>
            <a:ext cx="2808288" cy="4826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ct val="50000"/>
              </a:spcAft>
              <a:buClr>
                <a:srgbClr val="FF0000"/>
              </a:buClr>
              <a:defRPr/>
            </a:pPr>
            <a:r>
              <a:rPr kumimoji="1" lang="zh-CN" altLang="en-US" sz="2200" b="1" kern="0" dirty="0">
                <a:solidFill>
                  <a:srgbClr val="FF0000"/>
                </a:solidFill>
                <a:latin typeface="微软雅黑" pitchFamily="34" charset="-122"/>
                <a:ea typeface="微软雅黑" pitchFamily="34" charset="-122"/>
              </a:rPr>
              <a:t> 高水平</a:t>
            </a:r>
          </a:p>
        </p:txBody>
      </p:sp>
      <p:sp>
        <p:nvSpPr>
          <p:cNvPr id="45" name="Rectangle 2"/>
          <p:cNvSpPr>
            <a:spLocks noChangeArrowheads="1"/>
          </p:cNvSpPr>
          <p:nvPr/>
        </p:nvSpPr>
        <p:spPr bwMode="auto">
          <a:xfrm>
            <a:off x="533509" y="2248264"/>
            <a:ext cx="3906837" cy="49688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200" b="1" dirty="0" smtClean="0">
                <a:solidFill>
                  <a:srgbClr val="133984"/>
                </a:solidFill>
                <a:latin typeface="微软雅黑" pitchFamily="34" charset="-122"/>
                <a:ea typeface="微软雅黑" pitchFamily="34" charset="-122"/>
              </a:rPr>
              <a:t>高新技术不断突破</a:t>
            </a:r>
          </a:p>
        </p:txBody>
      </p:sp>
      <p:sp>
        <p:nvSpPr>
          <p:cNvPr id="46" name="Rectangle 2"/>
          <p:cNvSpPr>
            <a:spLocks noChangeArrowheads="1"/>
          </p:cNvSpPr>
          <p:nvPr/>
        </p:nvSpPr>
        <p:spPr bwMode="auto">
          <a:xfrm>
            <a:off x="5312709" y="2844791"/>
            <a:ext cx="2808288" cy="4826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ct val="50000"/>
              </a:spcAft>
              <a:buClr>
                <a:srgbClr val="FF0000"/>
              </a:buClr>
              <a:defRPr/>
            </a:pPr>
            <a:r>
              <a:rPr kumimoji="1" lang="zh-CN" altLang="en-US" sz="2200" b="1" kern="0" dirty="0">
                <a:solidFill>
                  <a:srgbClr val="FF0000"/>
                </a:solidFill>
                <a:latin typeface="微软雅黑" pitchFamily="34" charset="-122"/>
                <a:ea typeface="微软雅黑" pitchFamily="34" charset="-122"/>
              </a:rPr>
              <a:t> </a:t>
            </a:r>
            <a:r>
              <a:rPr kumimoji="1" lang="zh-CN" altLang="en-US" sz="2200" b="1" kern="0" dirty="0" smtClean="0">
                <a:solidFill>
                  <a:srgbClr val="FF0000"/>
                </a:solidFill>
                <a:latin typeface="微软雅黑" pitchFamily="34" charset="-122"/>
                <a:ea typeface="微软雅黑" pitchFamily="34" charset="-122"/>
              </a:rPr>
              <a:t>高复合</a:t>
            </a:r>
            <a:endParaRPr kumimoji="1" lang="zh-CN" altLang="en-US" sz="2200" b="1" kern="0" dirty="0">
              <a:solidFill>
                <a:srgbClr val="FF0000"/>
              </a:solidFill>
              <a:latin typeface="微软雅黑" pitchFamily="34" charset="-122"/>
              <a:ea typeface="微软雅黑" pitchFamily="34" charset="-122"/>
            </a:endParaRPr>
          </a:p>
        </p:txBody>
      </p:sp>
      <p:sp>
        <p:nvSpPr>
          <p:cNvPr id="47" name="Rectangle 2"/>
          <p:cNvSpPr>
            <a:spLocks noChangeArrowheads="1"/>
          </p:cNvSpPr>
          <p:nvPr/>
        </p:nvSpPr>
        <p:spPr bwMode="auto">
          <a:xfrm>
            <a:off x="5338109" y="3465592"/>
            <a:ext cx="2808288" cy="48101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ct val="50000"/>
              </a:spcAft>
              <a:buClr>
                <a:srgbClr val="FF0000"/>
              </a:buClr>
              <a:defRPr/>
            </a:pPr>
            <a:r>
              <a:rPr kumimoji="1" lang="zh-CN" altLang="en-US" sz="2200" b="1" kern="0" dirty="0">
                <a:solidFill>
                  <a:srgbClr val="FF0000"/>
                </a:solidFill>
                <a:latin typeface="微软雅黑" pitchFamily="34" charset="-122"/>
                <a:ea typeface="微软雅黑" pitchFamily="34" charset="-122"/>
              </a:rPr>
              <a:t> 重实践</a:t>
            </a:r>
          </a:p>
        </p:txBody>
      </p:sp>
      <p:sp>
        <p:nvSpPr>
          <p:cNvPr id="48" name="Rectangle 2"/>
          <p:cNvSpPr>
            <a:spLocks noChangeArrowheads="1"/>
          </p:cNvSpPr>
          <p:nvPr/>
        </p:nvSpPr>
        <p:spPr bwMode="auto">
          <a:xfrm>
            <a:off x="533509" y="3456632"/>
            <a:ext cx="3906837" cy="5048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200" b="1" dirty="0" smtClean="0">
                <a:solidFill>
                  <a:srgbClr val="133984"/>
                </a:solidFill>
                <a:latin typeface="微软雅黑" pitchFamily="34" charset="-122"/>
                <a:ea typeface="微软雅黑" pitchFamily="34" charset="-122"/>
              </a:rPr>
              <a:t>工程技术持续更新</a:t>
            </a:r>
          </a:p>
        </p:txBody>
      </p:sp>
      <p:sp>
        <p:nvSpPr>
          <p:cNvPr id="49" name="Rectangle 2"/>
          <p:cNvSpPr>
            <a:spLocks noChangeArrowheads="1"/>
          </p:cNvSpPr>
          <p:nvPr/>
        </p:nvSpPr>
        <p:spPr bwMode="auto">
          <a:xfrm>
            <a:off x="533509" y="2853754"/>
            <a:ext cx="3906837" cy="50323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200" b="1" dirty="0" smtClean="0">
                <a:solidFill>
                  <a:srgbClr val="133984"/>
                </a:solidFill>
                <a:latin typeface="微软雅黑" pitchFamily="34" charset="-122"/>
                <a:ea typeface="微软雅黑" pitchFamily="34" charset="-122"/>
              </a:rPr>
              <a:t>集成系统广泛应用</a:t>
            </a:r>
          </a:p>
        </p:txBody>
      </p:sp>
      <p:sp>
        <p:nvSpPr>
          <p:cNvPr id="112655" name="矩形 28"/>
          <p:cNvSpPr>
            <a:spLocks noChangeArrowheads="1"/>
          </p:cNvSpPr>
          <p:nvPr/>
        </p:nvSpPr>
        <p:spPr bwMode="auto">
          <a:xfrm>
            <a:off x="5035659" y="1998093"/>
            <a:ext cx="3294062" cy="2681484"/>
          </a:xfrm>
          <a:prstGeom prst="rect">
            <a:avLst/>
          </a:prstGeom>
          <a:noFill/>
          <a:ln w="28575">
            <a:solidFill>
              <a:srgbClr val="595959"/>
            </a:solidFill>
            <a:prstDash val="sysDot"/>
            <a:miter lim="800000"/>
            <a:headEnd/>
            <a:tailEnd/>
          </a:ln>
        </p:spPr>
        <p:txBody>
          <a:bodyPr anchor="ctr" anchorCtr="0"/>
          <a:lstStyle/>
          <a:p>
            <a:pPr algn="ctr" eaLnBrk="1" hangingPunct="1"/>
            <a:endParaRPr lang="zh-CN" altLang="en-US" sz="1800" b="1">
              <a:solidFill>
                <a:srgbClr val="FFFFFF"/>
              </a:solidFill>
              <a:latin typeface="微软雅黑" pitchFamily="34" charset="-122"/>
              <a:ea typeface="微软雅黑" pitchFamily="34" charset="-122"/>
            </a:endParaRPr>
          </a:p>
        </p:txBody>
      </p:sp>
      <p:sp>
        <p:nvSpPr>
          <p:cNvPr id="112656" name="矩形 50"/>
          <p:cNvSpPr>
            <a:spLocks noChangeArrowheads="1"/>
          </p:cNvSpPr>
          <p:nvPr/>
        </p:nvSpPr>
        <p:spPr bwMode="auto">
          <a:xfrm>
            <a:off x="347771" y="1998093"/>
            <a:ext cx="4308475" cy="2681483"/>
          </a:xfrm>
          <a:prstGeom prst="rect">
            <a:avLst/>
          </a:prstGeom>
          <a:noFill/>
          <a:ln w="28575">
            <a:solidFill>
              <a:srgbClr val="595959"/>
            </a:solidFill>
            <a:prstDash val="sysDot"/>
            <a:miter lim="800000"/>
            <a:headEnd/>
            <a:tailEnd/>
          </a:ln>
        </p:spPr>
        <p:txBody>
          <a:bodyPr anchor="ctr" anchorCtr="0"/>
          <a:lstStyle/>
          <a:p>
            <a:pPr algn="ctr" eaLnBrk="1" hangingPunct="1"/>
            <a:endParaRPr lang="zh-CN" altLang="en-US" sz="1800" b="1">
              <a:solidFill>
                <a:srgbClr val="FFFFFF"/>
              </a:solidFill>
              <a:latin typeface="微软雅黑" pitchFamily="34" charset="-122"/>
              <a:ea typeface="微软雅黑" pitchFamily="34" charset="-122"/>
            </a:endParaRPr>
          </a:p>
        </p:txBody>
      </p:sp>
      <p:sp>
        <p:nvSpPr>
          <p:cNvPr id="52" name="Rectangle 2"/>
          <p:cNvSpPr>
            <a:spLocks noChangeArrowheads="1"/>
          </p:cNvSpPr>
          <p:nvPr/>
        </p:nvSpPr>
        <p:spPr bwMode="auto">
          <a:xfrm>
            <a:off x="623996" y="1697099"/>
            <a:ext cx="3744913" cy="430887"/>
          </a:xfrm>
          <a:prstGeom prst="rect">
            <a:avLst/>
          </a:prstGeom>
          <a:gradFill rotWithShape="1">
            <a:gsLst>
              <a:gs pos="0">
                <a:srgbClr val="FFBE86"/>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wrap="square" anchor="ctr" anchorCtr="0">
            <a:spAutoFit/>
          </a:bodyPr>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marL="0" indent="0" algn="ctr" eaLnBrk="1" fontAlgn="auto" hangingPunct="1">
              <a:spcBef>
                <a:spcPct val="0"/>
              </a:spcBef>
              <a:spcAft>
                <a:spcPct val="50000"/>
              </a:spcAft>
              <a:buFontTx/>
              <a:buNone/>
              <a:defRPr/>
            </a:pPr>
            <a:r>
              <a:rPr kumimoji="1" lang="zh-CN" altLang="en-US" sz="2200" b="1" kern="0" dirty="0" smtClean="0">
                <a:solidFill>
                  <a:srgbClr val="133984"/>
                </a:solidFill>
                <a:latin typeface="微软雅黑" pitchFamily="34" charset="-122"/>
                <a:ea typeface="微软雅黑" pitchFamily="34" charset="-122"/>
              </a:rPr>
              <a:t>行业发展特征</a:t>
            </a:r>
            <a:endParaRPr kumimoji="1" lang="zh-CN" altLang="en-US" sz="2200" b="1" kern="0" dirty="0">
              <a:solidFill>
                <a:srgbClr val="133984"/>
              </a:solidFill>
              <a:latin typeface="微软雅黑" pitchFamily="34" charset="-122"/>
              <a:ea typeface="微软雅黑" pitchFamily="34" charset="-122"/>
            </a:endParaRPr>
          </a:p>
        </p:txBody>
      </p:sp>
      <p:sp>
        <p:nvSpPr>
          <p:cNvPr id="53" name="Rectangle 2"/>
          <p:cNvSpPr>
            <a:spLocks noChangeArrowheads="1"/>
          </p:cNvSpPr>
          <p:nvPr/>
        </p:nvSpPr>
        <p:spPr bwMode="auto">
          <a:xfrm>
            <a:off x="5161071" y="1704862"/>
            <a:ext cx="3065463" cy="430887"/>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anchor="ctr" anchorCtr="0">
            <a:spAutoFit/>
          </a:bodyPr>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marL="0" indent="0" algn="ctr" eaLnBrk="1" fontAlgn="auto" hangingPunct="1">
              <a:spcBef>
                <a:spcPct val="0"/>
              </a:spcBef>
              <a:spcAft>
                <a:spcPct val="50000"/>
              </a:spcAft>
              <a:buFontTx/>
              <a:buNone/>
              <a:defRPr/>
            </a:pPr>
            <a:r>
              <a:rPr kumimoji="1" lang="zh-CN" altLang="en-US" sz="2200" b="1" kern="0" dirty="0" smtClean="0">
                <a:solidFill>
                  <a:srgbClr val="133984"/>
                </a:solidFill>
                <a:latin typeface="微软雅黑" pitchFamily="34" charset="-122"/>
                <a:ea typeface="微软雅黑" pitchFamily="34" charset="-122"/>
              </a:rPr>
              <a:t>人才能力需求</a:t>
            </a:r>
            <a:endParaRPr kumimoji="1" lang="zh-CN" altLang="en-US" sz="2200" b="1" kern="0" dirty="0">
              <a:solidFill>
                <a:srgbClr val="133984"/>
              </a:solidFill>
              <a:latin typeface="微软雅黑" pitchFamily="34" charset="-122"/>
              <a:ea typeface="微软雅黑" pitchFamily="34" charset="-122"/>
            </a:endParaRPr>
          </a:p>
        </p:txBody>
      </p:sp>
      <p:sp>
        <p:nvSpPr>
          <p:cNvPr id="23" name="右箭头 22"/>
          <p:cNvSpPr/>
          <p:nvPr/>
        </p:nvSpPr>
        <p:spPr>
          <a:xfrm>
            <a:off x="4716710" y="3010219"/>
            <a:ext cx="321547" cy="472273"/>
          </a:xfrm>
          <a:prstGeom prst="rightArrow">
            <a:avLst/>
          </a:prstGeom>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latin typeface="微软雅黑" pitchFamily="34" charset="-122"/>
              <a:ea typeface="微软雅黑" pitchFamily="34" charset="-122"/>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2" y="4708159"/>
            <a:ext cx="2957157" cy="1961582"/>
          </a:xfrm>
          <a:prstGeom prst="rect">
            <a:avLst/>
          </a:prstGeom>
          <a:effectLst>
            <a:softEdge rad="112522"/>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3.2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轨道交通人才培养展望</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20" name="TextBox 53"/>
          <p:cNvSpPr>
            <a:spLocks noChangeArrowheads="1"/>
          </p:cNvSpPr>
          <p:nvPr/>
        </p:nvSpPr>
        <p:spPr bwMode="auto">
          <a:xfrm>
            <a:off x="8372" y="1127125"/>
            <a:ext cx="8501122" cy="461665"/>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zh-CN" altLang="en-US" sz="2400" b="1" dirty="0">
                <a:solidFill>
                  <a:srgbClr val="133984"/>
                </a:solidFill>
                <a:latin typeface="微软雅黑" pitchFamily="34" charset="-122"/>
                <a:ea typeface="微软雅黑" pitchFamily="34" charset="-122"/>
                <a:sym typeface="微软雅黑" pitchFamily="34" charset="-122"/>
              </a:rPr>
              <a:t>行业对“未来人才”的能力需求</a:t>
            </a:r>
          </a:p>
        </p:txBody>
      </p:sp>
      <p:pic>
        <p:nvPicPr>
          <p:cNvPr id="25" name="Picture 17" descr="https://mail.bjtu.edu.cn/coremail/s/%E7%A7%91%E7%A0%942.jpg?sid=CAroPeEEWEnStswgmjEECVRQMbzUxsRE&amp;func=mbox%3agetMessageData&amp;mode=&amp;mid=1%3a1tbiAQIFBFO6gJ4iHQAAsK&amp;part=4"/>
          <p:cNvPicPr>
            <a:picLocks noChangeAspect="1" noChangeArrowheads="1"/>
          </p:cNvPicPr>
          <p:nvPr/>
        </p:nvPicPr>
        <p:blipFill>
          <a:blip r:embed="rId4" cstate="print"/>
          <a:srcRect/>
          <a:stretch>
            <a:fillRect/>
          </a:stretch>
        </p:blipFill>
        <p:spPr bwMode="auto">
          <a:xfrm>
            <a:off x="4814048" y="4723830"/>
            <a:ext cx="2928012" cy="1945911"/>
          </a:xfrm>
          <a:prstGeom prst="rect">
            <a:avLst/>
          </a:prstGeom>
          <a:ln>
            <a:noFill/>
          </a:ln>
          <a:effectLst>
            <a:outerShdw blurRad="190500" algn="tl" rotWithShape="0">
              <a:srgbClr val="000000">
                <a:alpha val="70000"/>
              </a:srgbClr>
            </a:outerShdw>
            <a:softEdge rad="127000"/>
          </a:effectLst>
        </p:spPr>
      </p:pic>
      <p:sp>
        <p:nvSpPr>
          <p:cNvPr id="26" name="Rectangle 2"/>
          <p:cNvSpPr>
            <a:spLocks noChangeArrowheads="1"/>
          </p:cNvSpPr>
          <p:nvPr/>
        </p:nvSpPr>
        <p:spPr bwMode="auto">
          <a:xfrm>
            <a:off x="551437" y="4075195"/>
            <a:ext cx="3906837" cy="5048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200" b="1" dirty="0" smtClean="0">
                <a:solidFill>
                  <a:srgbClr val="133984"/>
                </a:solidFill>
                <a:latin typeface="微软雅黑" pitchFamily="34" charset="-122"/>
                <a:ea typeface="微软雅黑" pitchFamily="34" charset="-122"/>
              </a:rPr>
              <a:t>国际合作快速推进</a:t>
            </a:r>
          </a:p>
        </p:txBody>
      </p:sp>
      <p:sp>
        <p:nvSpPr>
          <p:cNvPr id="27" name="Rectangle 2"/>
          <p:cNvSpPr>
            <a:spLocks noChangeArrowheads="1"/>
          </p:cNvSpPr>
          <p:nvPr/>
        </p:nvSpPr>
        <p:spPr bwMode="auto">
          <a:xfrm>
            <a:off x="5338111" y="4057264"/>
            <a:ext cx="2808288" cy="48101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ct val="50000"/>
              </a:spcAft>
              <a:buClr>
                <a:srgbClr val="FF0000"/>
              </a:buClr>
              <a:defRPr/>
            </a:pPr>
            <a:r>
              <a:rPr kumimoji="1" lang="zh-CN" altLang="en-US" sz="2200" b="1" kern="0" dirty="0">
                <a:solidFill>
                  <a:srgbClr val="FF0000"/>
                </a:solidFill>
                <a:latin typeface="微软雅黑" pitchFamily="34" charset="-122"/>
                <a:ea typeface="微软雅黑" pitchFamily="34" charset="-122"/>
              </a:rPr>
              <a:t> </a:t>
            </a:r>
            <a:r>
              <a:rPr kumimoji="1" lang="zh-CN" altLang="en-US" sz="2200" b="1" kern="0" dirty="0" smtClean="0">
                <a:solidFill>
                  <a:srgbClr val="FF0000"/>
                </a:solidFill>
                <a:latin typeface="微软雅黑" pitchFamily="34" charset="-122"/>
                <a:ea typeface="微软雅黑" pitchFamily="34" charset="-122"/>
              </a:rPr>
              <a:t>国际视野</a:t>
            </a:r>
            <a:endParaRPr kumimoji="1" lang="zh-CN" altLang="en-US" sz="2200" b="1" kern="0" dirty="0">
              <a:solidFill>
                <a:srgbClr val="FF0000"/>
              </a:solidFill>
              <a:latin typeface="微软雅黑" pitchFamily="34" charset="-122"/>
              <a:ea typeface="微软雅黑" pitchFamily="34" charset="-122"/>
            </a:endParaRPr>
          </a:p>
        </p:txBody>
      </p:sp>
      <p:sp>
        <p:nvSpPr>
          <p:cNvPr id="28" name="灯片编号占位符 4"/>
          <p:cNvSpPr>
            <a:spLocks noGrp="1"/>
          </p:cNvSpPr>
          <p:nvPr>
            <p:ph type="sldNum" sz="quarter" idx="12"/>
          </p:nvPr>
        </p:nvSpPr>
        <p:spPr>
          <a:xfrm>
            <a:off x="6694488" y="6648450"/>
            <a:ext cx="2487612" cy="476250"/>
          </a:xfrm>
        </p:spPr>
        <p:txBody>
          <a:bodyPr/>
          <a:lstStyle/>
          <a:p>
            <a:pPr>
              <a:defRPr/>
            </a:pPr>
            <a:r>
              <a:rPr lang="en-US" dirty="0" smtClean="0"/>
              <a:t>32</a:t>
            </a:r>
            <a:endParaRPr lang="en-US" dirty="0"/>
          </a:p>
        </p:txBody>
      </p:sp>
    </p:spTree>
    <p:extLst>
      <p:ext uri="{BB962C8B-B14F-4D97-AF65-F5344CB8AC3E}">
        <p14:creationId xmlns:p14="http://schemas.microsoft.com/office/powerpoint/2010/main" val="740393281"/>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664" y="1219705"/>
            <a:ext cx="8352928" cy="1421928"/>
          </a:xfrm>
          <a:prstGeom prst="rect">
            <a:avLst/>
          </a:prstGeom>
          <a:noFill/>
        </p:spPr>
        <p:txBody>
          <a:bodyPr wrap="square">
            <a:spAutoFit/>
          </a:bodyPr>
          <a:lstStyle/>
          <a:p>
            <a:pPr marL="342900" lvl="0" indent="-342900" fontAlgn="auto">
              <a:lnSpc>
                <a:spcPct val="120000"/>
              </a:lnSpc>
              <a:spcBef>
                <a:spcPts val="0"/>
              </a:spcBef>
              <a:spcAft>
                <a:spcPts val="0"/>
              </a:spcAft>
              <a:buFont typeface="Wingdings" pitchFamily="2" charset="2"/>
              <a:buChar char="Ø"/>
              <a:defRPr/>
            </a:pPr>
            <a:r>
              <a:rPr lang="zh-CN" altLang="en-US" sz="2400" b="1" dirty="0">
                <a:solidFill>
                  <a:srgbClr val="133984"/>
                </a:solidFill>
                <a:latin typeface="微软雅黑" pitchFamily="34" charset="-122"/>
                <a:ea typeface="微软雅黑" pitchFamily="34" charset="-122"/>
              </a:rPr>
              <a:t>为了应对新形势下的挑战，行业特色高校轨道交通类人才的培养，必须坚持</a:t>
            </a:r>
            <a:r>
              <a:rPr lang="zh-CN" altLang="en-US" sz="2400" b="1" dirty="0" smtClean="0">
                <a:solidFill>
                  <a:srgbClr val="133984"/>
                </a:solidFill>
                <a:latin typeface="微软雅黑" pitchFamily="34" charset="-122"/>
                <a:ea typeface="微软雅黑" pitchFamily="34" charset="-122"/>
              </a:rPr>
              <a:t>推进</a:t>
            </a:r>
            <a:r>
              <a:rPr lang="zh-CN" altLang="en-US" sz="2400" b="1" dirty="0" smtClean="0">
                <a:solidFill>
                  <a:srgbClr val="FF0000"/>
                </a:solidFill>
                <a:latin typeface="微软雅黑" pitchFamily="34" charset="-122"/>
                <a:ea typeface="微软雅黑" pitchFamily="34" charset="-122"/>
              </a:rPr>
              <a:t>科教融合</a:t>
            </a:r>
            <a:r>
              <a:rPr lang="zh-CN" altLang="en-US" sz="2400" b="1" dirty="0" smtClean="0">
                <a:solidFill>
                  <a:srgbClr val="133984"/>
                </a:solidFill>
                <a:latin typeface="微软雅黑" pitchFamily="34" charset="-122"/>
                <a:ea typeface="微软雅黑" pitchFamily="34" charset="-122"/>
              </a:rPr>
              <a:t>、</a:t>
            </a:r>
            <a:r>
              <a:rPr lang="zh-CN" altLang="en-US" sz="2400" b="1" dirty="0" smtClean="0">
                <a:solidFill>
                  <a:srgbClr val="FF0000"/>
                </a:solidFill>
                <a:latin typeface="微软雅黑" pitchFamily="34" charset="-122"/>
                <a:ea typeface="微软雅黑" pitchFamily="34" charset="-122"/>
              </a:rPr>
              <a:t>校企联合</a:t>
            </a:r>
            <a:r>
              <a:rPr lang="zh-CN" altLang="en-US" sz="2400" b="1" dirty="0">
                <a:solidFill>
                  <a:srgbClr val="FF0000"/>
                </a:solidFill>
                <a:latin typeface="微软雅黑" pitchFamily="34" charset="-122"/>
                <a:ea typeface="微软雅黑" pitchFamily="34" charset="-122"/>
              </a:rPr>
              <a:t>、学科</a:t>
            </a:r>
            <a:r>
              <a:rPr lang="zh-CN" altLang="en-US" sz="2400" b="1" dirty="0" smtClean="0">
                <a:solidFill>
                  <a:srgbClr val="FF0000"/>
                </a:solidFill>
                <a:latin typeface="微软雅黑" pitchFamily="34" charset="-122"/>
                <a:ea typeface="微软雅黑" pitchFamily="34" charset="-122"/>
              </a:rPr>
              <a:t>交叉、文理交汇</a:t>
            </a:r>
            <a:r>
              <a:rPr lang="zh-CN" altLang="en-US" sz="2400" b="1" dirty="0" smtClean="0">
                <a:solidFill>
                  <a:srgbClr val="133984"/>
                </a:solidFill>
                <a:latin typeface="微软雅黑" pitchFamily="34" charset="-122"/>
                <a:ea typeface="微软雅黑" pitchFamily="34" charset="-122"/>
              </a:rPr>
              <a:t>和</a:t>
            </a:r>
            <a:r>
              <a:rPr lang="zh-CN" altLang="en-US" sz="2400" b="1" dirty="0" smtClean="0">
                <a:solidFill>
                  <a:srgbClr val="FF0000"/>
                </a:solidFill>
                <a:latin typeface="微软雅黑" pitchFamily="34" charset="-122"/>
                <a:ea typeface="微软雅黑" pitchFamily="34" charset="-122"/>
              </a:rPr>
              <a:t>国际化视野</a:t>
            </a:r>
            <a:r>
              <a:rPr lang="zh-CN" altLang="en-US" sz="2400" b="1" dirty="0" smtClean="0">
                <a:solidFill>
                  <a:srgbClr val="133984"/>
                </a:solidFill>
                <a:latin typeface="微软雅黑" pitchFamily="34" charset="-122"/>
                <a:ea typeface="微软雅黑" pitchFamily="34" charset="-122"/>
              </a:rPr>
              <a:t>等理念，</a:t>
            </a:r>
            <a:r>
              <a:rPr lang="zh-CN" altLang="en-US" sz="2400" b="1" dirty="0">
                <a:solidFill>
                  <a:srgbClr val="133984"/>
                </a:solidFill>
                <a:latin typeface="微软雅黑" pitchFamily="34" charset="-122"/>
                <a:ea typeface="微软雅黑" pitchFamily="34" charset="-122"/>
              </a:rPr>
              <a:t>为</a:t>
            </a:r>
            <a:r>
              <a:rPr lang="zh-CN" altLang="en-US" sz="2400" b="1" dirty="0" smtClean="0">
                <a:solidFill>
                  <a:srgbClr val="133984"/>
                </a:solidFill>
                <a:latin typeface="微软雅黑" pitchFamily="34" charset="-122"/>
                <a:ea typeface="微软雅黑" pitchFamily="34" charset="-122"/>
              </a:rPr>
              <a:t>行业培养卓越</a:t>
            </a:r>
            <a:r>
              <a:rPr lang="zh-CN" altLang="en-US" sz="2400" b="1" dirty="0">
                <a:solidFill>
                  <a:srgbClr val="133984"/>
                </a:solidFill>
                <a:latin typeface="微软雅黑" pitchFamily="34" charset="-122"/>
                <a:ea typeface="微软雅黑" pitchFamily="34" charset="-122"/>
              </a:rPr>
              <a:t>人才</a:t>
            </a:r>
          </a:p>
        </p:txBody>
      </p:sp>
      <p:sp>
        <p:nvSpPr>
          <p:cNvPr id="6"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3.2 </a:t>
            </a:r>
            <a:r>
              <a:rPr lang="zh-CN" altLang="en-US" sz="2800" b="1" dirty="0" smtClean="0">
                <a:solidFill>
                  <a:srgbClr val="133984"/>
                </a:solidFill>
                <a:latin typeface="微软雅黑" pitchFamily="34" charset="-122"/>
                <a:ea typeface="微软雅黑" pitchFamily="34" charset="-122"/>
                <a:sym typeface="微软雅黑" pitchFamily="34" charset="-122"/>
              </a:rPr>
              <a:t>轨道交通人才培养展望</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7" name="矩形 13"/>
          <p:cNvSpPr>
            <a:spLocks noChangeArrowheads="1"/>
          </p:cNvSpPr>
          <p:nvPr/>
        </p:nvSpPr>
        <p:spPr bwMode="auto">
          <a:xfrm>
            <a:off x="5763386" y="4255049"/>
            <a:ext cx="958917" cy="553998"/>
          </a:xfrm>
          <a:prstGeom prst="rect">
            <a:avLst/>
          </a:prstGeom>
          <a:noFill/>
          <a:ln w="9525">
            <a:noFill/>
            <a:miter lim="800000"/>
            <a:headEnd/>
            <a:tailEnd/>
          </a:ln>
        </p:spPr>
        <p:txBody>
          <a:bodyPr wrap="none">
            <a:spAutoFit/>
          </a:bodyPr>
          <a:lstStyle/>
          <a:p>
            <a:pPr>
              <a:lnSpc>
                <a:spcPct val="150000"/>
              </a:lnSpc>
            </a:pPr>
            <a:r>
              <a:rPr lang="zh-CN" altLang="en-US" sz="2000" b="1">
                <a:solidFill>
                  <a:schemeClr val="bg1"/>
                </a:solidFill>
                <a:latin typeface="+mn-ea"/>
                <a:ea typeface="+mn-ea"/>
              </a:rPr>
              <a:t>高集成</a:t>
            </a:r>
          </a:p>
        </p:txBody>
      </p:sp>
      <p:sp>
        <p:nvSpPr>
          <p:cNvPr id="9" name="矩形 20"/>
          <p:cNvSpPr>
            <a:spLocks noChangeArrowheads="1"/>
          </p:cNvSpPr>
          <p:nvPr/>
        </p:nvSpPr>
        <p:spPr bwMode="auto">
          <a:xfrm>
            <a:off x="5763386" y="5090074"/>
            <a:ext cx="958917" cy="553998"/>
          </a:xfrm>
          <a:prstGeom prst="rect">
            <a:avLst/>
          </a:prstGeom>
          <a:noFill/>
          <a:ln w="9525">
            <a:noFill/>
            <a:miter lim="800000"/>
            <a:headEnd/>
            <a:tailEnd/>
          </a:ln>
        </p:spPr>
        <p:txBody>
          <a:bodyPr wrap="none">
            <a:spAutoFit/>
          </a:bodyPr>
          <a:lstStyle/>
          <a:p>
            <a:pPr>
              <a:lnSpc>
                <a:spcPct val="150000"/>
              </a:lnSpc>
            </a:pPr>
            <a:r>
              <a:rPr lang="zh-CN" altLang="en-US" sz="2000" b="1">
                <a:solidFill>
                  <a:schemeClr val="bg1"/>
                </a:solidFill>
                <a:latin typeface="+mn-ea"/>
                <a:ea typeface="+mn-ea"/>
              </a:rPr>
              <a:t>高复合</a:t>
            </a:r>
          </a:p>
        </p:txBody>
      </p:sp>
      <p:sp>
        <p:nvSpPr>
          <p:cNvPr id="10" name="TextBox 25"/>
          <p:cNvSpPr txBox="1">
            <a:spLocks noChangeArrowheads="1"/>
          </p:cNvSpPr>
          <p:nvPr/>
        </p:nvSpPr>
        <p:spPr bwMode="auto">
          <a:xfrm>
            <a:off x="1019936" y="2817538"/>
            <a:ext cx="2995613" cy="400110"/>
          </a:xfrm>
          <a:prstGeom prst="rect">
            <a:avLst/>
          </a:prstGeom>
          <a:noFill/>
          <a:ln w="9525">
            <a:noFill/>
            <a:miter lim="800000"/>
            <a:headEnd/>
            <a:tailEnd/>
          </a:ln>
        </p:spPr>
        <p:txBody>
          <a:bodyPr anchor="ctr" anchorCtr="0">
            <a:spAutoFit/>
          </a:bodyPr>
          <a:lstStyle/>
          <a:p>
            <a:r>
              <a:rPr lang="zh-CN" altLang="en-US" sz="2000" b="1">
                <a:solidFill>
                  <a:schemeClr val="bg1"/>
                </a:solidFill>
                <a:latin typeface="微软雅黑" pitchFamily="34" charset="-122"/>
                <a:ea typeface="微软雅黑" pitchFamily="34" charset="-122"/>
              </a:rPr>
              <a:t>技术发展的“三高”特征</a:t>
            </a:r>
          </a:p>
        </p:txBody>
      </p:sp>
      <p:sp>
        <p:nvSpPr>
          <p:cNvPr id="11" name="Rectangle 2"/>
          <p:cNvSpPr>
            <a:spLocks noChangeArrowheads="1"/>
          </p:cNvSpPr>
          <p:nvPr/>
        </p:nvSpPr>
        <p:spPr bwMode="auto">
          <a:xfrm>
            <a:off x="5053268" y="3386778"/>
            <a:ext cx="3624884" cy="624133"/>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ts val="0"/>
              </a:spcAft>
              <a:buClr>
                <a:srgbClr val="FF0000"/>
              </a:buClr>
              <a:defRPr/>
            </a:pPr>
            <a:r>
              <a:rPr kumimoji="1" lang="zh-CN" altLang="en-US" sz="2000" b="1" kern="0" dirty="0">
                <a:solidFill>
                  <a:schemeClr val="bg1">
                    <a:lumMod val="95000"/>
                  </a:schemeClr>
                </a:solidFill>
                <a:latin typeface="微软雅黑" pitchFamily="34" charset="-122"/>
                <a:ea typeface="微软雅黑" pitchFamily="34" charset="-122"/>
              </a:rPr>
              <a:t> </a:t>
            </a:r>
            <a:r>
              <a:rPr kumimoji="1" lang="zh-CN" altLang="en-US" sz="2000" b="1" kern="0" dirty="0" smtClean="0">
                <a:solidFill>
                  <a:schemeClr val="bg1">
                    <a:lumMod val="95000"/>
                  </a:schemeClr>
                </a:solidFill>
                <a:latin typeface="微软雅黑" pitchFamily="34" charset="-122"/>
                <a:ea typeface="微软雅黑" pitchFamily="34" charset="-122"/>
              </a:rPr>
              <a:t>培养能够研究掌握高新技术的</a:t>
            </a:r>
            <a:endParaRPr kumimoji="1" lang="en-US" altLang="zh-CN" sz="2000" b="1" kern="0" dirty="0" smtClean="0">
              <a:solidFill>
                <a:schemeClr val="bg1">
                  <a:lumMod val="95000"/>
                </a:schemeClr>
              </a:solidFill>
              <a:latin typeface="微软雅黑" pitchFamily="34" charset="-122"/>
              <a:ea typeface="微软雅黑" pitchFamily="34" charset="-122"/>
            </a:endParaRPr>
          </a:p>
          <a:p>
            <a:pPr marL="266700" indent="-266700" algn="ctr" eaLnBrk="1" fontAlgn="auto" hangingPunct="1">
              <a:spcBef>
                <a:spcPts val="0"/>
              </a:spcBef>
              <a:spcAft>
                <a:spcPts val="0"/>
              </a:spcAft>
              <a:buClr>
                <a:srgbClr val="FF0000"/>
              </a:buClr>
              <a:defRPr/>
            </a:pPr>
            <a:r>
              <a:rPr kumimoji="1" lang="zh-CN" altLang="en-US" sz="2000" b="1" kern="0" dirty="0" smtClean="0">
                <a:solidFill>
                  <a:schemeClr val="bg1">
                    <a:lumMod val="95000"/>
                  </a:schemeClr>
                </a:solidFill>
                <a:latin typeface="微软雅黑" pitchFamily="34" charset="-122"/>
                <a:ea typeface="微软雅黑" pitchFamily="34" charset="-122"/>
              </a:rPr>
              <a:t>创新型</a:t>
            </a:r>
            <a:r>
              <a:rPr kumimoji="1" lang="zh-CN" altLang="en-US" sz="2000" b="1" kern="0" dirty="0" smtClean="0">
                <a:solidFill>
                  <a:schemeClr val="bg1">
                    <a:lumMod val="95000"/>
                  </a:schemeClr>
                </a:solidFill>
                <a:latin typeface="微软雅黑" pitchFamily="34" charset="-122"/>
                <a:ea typeface="微软雅黑" pitchFamily="34" charset="-122"/>
              </a:rPr>
              <a:t>人才</a:t>
            </a:r>
            <a:endParaRPr kumimoji="1" lang="zh-CN" altLang="en-US" sz="2000" b="1" kern="0" dirty="0">
              <a:solidFill>
                <a:schemeClr val="bg1">
                  <a:lumMod val="95000"/>
                </a:schemeClr>
              </a:solidFill>
              <a:latin typeface="微软雅黑" pitchFamily="34" charset="-122"/>
              <a:ea typeface="微软雅黑" pitchFamily="34" charset="-122"/>
            </a:endParaRPr>
          </a:p>
        </p:txBody>
      </p:sp>
      <p:sp>
        <p:nvSpPr>
          <p:cNvPr id="12" name="Rectangle 2"/>
          <p:cNvSpPr>
            <a:spLocks noChangeArrowheads="1"/>
          </p:cNvSpPr>
          <p:nvPr/>
        </p:nvSpPr>
        <p:spPr bwMode="auto">
          <a:xfrm>
            <a:off x="497649" y="3458498"/>
            <a:ext cx="3906837" cy="496888"/>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000" b="1" dirty="0" smtClean="0">
                <a:solidFill>
                  <a:schemeClr val="bg1"/>
                </a:solidFill>
                <a:latin typeface="微软雅黑" pitchFamily="34" charset="-122"/>
                <a:ea typeface="微软雅黑" pitchFamily="34" charset="-122"/>
              </a:rPr>
              <a:t>科教融合</a:t>
            </a:r>
          </a:p>
        </p:txBody>
      </p:sp>
      <p:sp>
        <p:nvSpPr>
          <p:cNvPr id="13" name="Rectangle 2"/>
          <p:cNvSpPr>
            <a:spLocks noChangeArrowheads="1"/>
          </p:cNvSpPr>
          <p:nvPr/>
        </p:nvSpPr>
        <p:spPr bwMode="auto">
          <a:xfrm>
            <a:off x="5062541" y="4091596"/>
            <a:ext cx="3615291" cy="601224"/>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algn="ctr" eaLnBrk="1" fontAlgn="auto" hangingPunct="1">
              <a:spcBef>
                <a:spcPts val="0"/>
              </a:spcBef>
              <a:spcAft>
                <a:spcPts val="0"/>
              </a:spcAft>
              <a:buClr>
                <a:srgbClr val="FF0000"/>
              </a:buClr>
              <a:defRPr/>
            </a:pPr>
            <a:r>
              <a:rPr kumimoji="1" lang="zh-CN" altLang="en-US" sz="2000" b="1" kern="0" dirty="0" smtClean="0">
                <a:solidFill>
                  <a:schemeClr val="bg1">
                    <a:lumMod val="95000"/>
                  </a:schemeClr>
                </a:solidFill>
                <a:latin typeface="微软雅黑" pitchFamily="34" charset="-122"/>
                <a:ea typeface="微软雅黑" pitchFamily="34" charset="-122"/>
              </a:rPr>
              <a:t>培养能够适应</a:t>
            </a:r>
            <a:r>
              <a:rPr kumimoji="1" lang="zh-CN" altLang="en-US" sz="2000" b="1" kern="0" dirty="0" smtClean="0">
                <a:solidFill>
                  <a:schemeClr val="bg1">
                    <a:lumMod val="95000"/>
                  </a:schemeClr>
                </a:solidFill>
                <a:latin typeface="微软雅黑" pitchFamily="34" charset="-122"/>
                <a:ea typeface="微软雅黑" pitchFamily="34" charset="-122"/>
              </a:rPr>
              <a:t>企业发展需求</a:t>
            </a:r>
            <a:r>
              <a:rPr kumimoji="1" lang="zh-CN" altLang="en-US" sz="2000" b="1" kern="0" dirty="0" smtClean="0">
                <a:solidFill>
                  <a:schemeClr val="bg1">
                    <a:lumMod val="95000"/>
                  </a:schemeClr>
                </a:solidFill>
                <a:latin typeface="微软雅黑" pitchFamily="34" charset="-122"/>
                <a:ea typeface="微软雅黑" pitchFamily="34" charset="-122"/>
              </a:rPr>
              <a:t>的</a:t>
            </a:r>
            <a:endParaRPr kumimoji="1" lang="en-US" altLang="zh-CN" sz="2000" b="1" kern="0" dirty="0" smtClean="0">
              <a:solidFill>
                <a:schemeClr val="bg1">
                  <a:lumMod val="95000"/>
                </a:schemeClr>
              </a:solidFill>
              <a:latin typeface="微软雅黑" pitchFamily="34" charset="-122"/>
              <a:ea typeface="微软雅黑" pitchFamily="34" charset="-122"/>
            </a:endParaRPr>
          </a:p>
          <a:p>
            <a:pPr algn="ctr" eaLnBrk="1" fontAlgn="auto" hangingPunct="1">
              <a:spcBef>
                <a:spcPts val="0"/>
              </a:spcBef>
              <a:spcAft>
                <a:spcPts val="0"/>
              </a:spcAft>
              <a:buClr>
                <a:srgbClr val="FF0000"/>
              </a:buClr>
              <a:defRPr/>
            </a:pPr>
            <a:r>
              <a:rPr kumimoji="1" lang="zh-CN" altLang="en-US" sz="2000" b="1" kern="0" dirty="0" smtClean="0">
                <a:solidFill>
                  <a:schemeClr val="bg1">
                    <a:lumMod val="95000"/>
                  </a:schemeClr>
                </a:solidFill>
                <a:latin typeface="微软雅黑" pitchFamily="34" charset="-122"/>
                <a:ea typeface="微软雅黑" pitchFamily="34" charset="-122"/>
              </a:rPr>
              <a:t>卓越</a:t>
            </a:r>
            <a:r>
              <a:rPr kumimoji="1" lang="zh-CN" altLang="en-US" sz="2000" b="1" kern="0" dirty="0" smtClean="0">
                <a:solidFill>
                  <a:schemeClr val="bg1">
                    <a:lumMod val="95000"/>
                  </a:schemeClr>
                </a:solidFill>
                <a:latin typeface="微软雅黑" pitchFamily="34" charset="-122"/>
                <a:ea typeface="微软雅黑" pitchFamily="34" charset="-122"/>
              </a:rPr>
              <a:t>工程人才</a:t>
            </a:r>
            <a:endParaRPr kumimoji="1" lang="zh-CN" altLang="en-US" sz="2000" b="1" kern="0" dirty="0">
              <a:solidFill>
                <a:schemeClr val="bg1">
                  <a:lumMod val="95000"/>
                </a:schemeClr>
              </a:solidFill>
              <a:latin typeface="微软雅黑" pitchFamily="34" charset="-122"/>
              <a:ea typeface="微软雅黑" pitchFamily="34" charset="-122"/>
            </a:endParaRPr>
          </a:p>
        </p:txBody>
      </p:sp>
      <p:sp>
        <p:nvSpPr>
          <p:cNvPr id="14" name="Rectangle 2"/>
          <p:cNvSpPr>
            <a:spLocks noChangeArrowheads="1"/>
          </p:cNvSpPr>
          <p:nvPr/>
        </p:nvSpPr>
        <p:spPr bwMode="auto">
          <a:xfrm>
            <a:off x="5062861" y="4764559"/>
            <a:ext cx="3615290" cy="609603"/>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ts val="0"/>
              </a:spcAft>
              <a:buClr>
                <a:srgbClr val="FF0000"/>
              </a:buClr>
              <a:defRPr/>
            </a:pPr>
            <a:r>
              <a:rPr kumimoji="1" lang="zh-CN" altLang="en-US" b="1" kern="0" dirty="0" smtClean="0">
                <a:solidFill>
                  <a:schemeClr val="bg1">
                    <a:lumMod val="95000"/>
                  </a:schemeClr>
                </a:solidFill>
                <a:latin typeface="微软雅黑" pitchFamily="34" charset="-122"/>
                <a:ea typeface="微软雅黑" pitchFamily="34" charset="-122"/>
              </a:rPr>
              <a:t>培养</a:t>
            </a:r>
            <a:r>
              <a:rPr kumimoji="1" lang="zh-CN" altLang="en-US" b="1" kern="0" dirty="0" smtClean="0">
                <a:solidFill>
                  <a:schemeClr val="bg1">
                    <a:lumMod val="95000"/>
                  </a:schemeClr>
                </a:solidFill>
                <a:latin typeface="微软雅黑" pitchFamily="34" charset="-122"/>
                <a:ea typeface="微软雅黑" pitchFamily="34" charset="-122"/>
              </a:rPr>
              <a:t>能够懂社会、跨学科、带团队应对</a:t>
            </a:r>
            <a:r>
              <a:rPr kumimoji="1" lang="zh-CN" altLang="en-US" b="1" kern="0" dirty="0" smtClean="0">
                <a:solidFill>
                  <a:schemeClr val="bg1">
                    <a:lumMod val="95000"/>
                  </a:schemeClr>
                </a:solidFill>
                <a:latin typeface="微软雅黑" pitchFamily="34" charset="-122"/>
                <a:ea typeface="微软雅黑" pitchFamily="34" charset="-122"/>
              </a:rPr>
              <a:t>复杂挑战</a:t>
            </a:r>
            <a:r>
              <a:rPr kumimoji="1" lang="zh-CN" altLang="en-US" b="1" kern="0" dirty="0" smtClean="0">
                <a:solidFill>
                  <a:schemeClr val="bg1">
                    <a:lumMod val="95000"/>
                  </a:schemeClr>
                </a:solidFill>
                <a:latin typeface="微软雅黑" pitchFamily="34" charset="-122"/>
                <a:ea typeface="微软雅黑" pitchFamily="34" charset="-122"/>
              </a:rPr>
              <a:t>的复合型</a:t>
            </a:r>
            <a:r>
              <a:rPr kumimoji="1" lang="zh-CN" altLang="en-US" b="1" kern="0" dirty="0" smtClean="0">
                <a:solidFill>
                  <a:schemeClr val="bg1">
                    <a:lumMod val="95000"/>
                  </a:schemeClr>
                </a:solidFill>
                <a:latin typeface="微软雅黑" pitchFamily="34" charset="-122"/>
                <a:ea typeface="微软雅黑" pitchFamily="34" charset="-122"/>
              </a:rPr>
              <a:t>人才</a:t>
            </a:r>
            <a:endParaRPr kumimoji="1" lang="zh-CN" altLang="en-US" b="1" kern="0" dirty="0">
              <a:solidFill>
                <a:schemeClr val="bg1">
                  <a:lumMod val="95000"/>
                </a:schemeClr>
              </a:solidFill>
              <a:latin typeface="微软雅黑" pitchFamily="34" charset="-122"/>
              <a:ea typeface="微软雅黑" pitchFamily="34" charset="-122"/>
            </a:endParaRPr>
          </a:p>
        </p:txBody>
      </p:sp>
      <p:sp>
        <p:nvSpPr>
          <p:cNvPr id="15" name="Rectangle 2"/>
          <p:cNvSpPr>
            <a:spLocks noChangeArrowheads="1"/>
          </p:cNvSpPr>
          <p:nvPr/>
        </p:nvSpPr>
        <p:spPr bwMode="auto">
          <a:xfrm>
            <a:off x="483643" y="4819123"/>
            <a:ext cx="3906837" cy="504825"/>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000" b="1" dirty="0" smtClean="0">
                <a:solidFill>
                  <a:schemeClr val="bg1">
                    <a:lumMod val="95000"/>
                  </a:schemeClr>
                </a:solidFill>
                <a:latin typeface="微软雅黑" pitchFamily="34" charset="-122"/>
                <a:ea typeface="微软雅黑" pitchFamily="34" charset="-122"/>
              </a:rPr>
              <a:t>学科</a:t>
            </a:r>
            <a:r>
              <a:rPr kumimoji="1" lang="zh-CN" altLang="en-US" sz="2000" b="1" dirty="0" smtClean="0">
                <a:solidFill>
                  <a:schemeClr val="bg1">
                    <a:lumMod val="95000"/>
                  </a:schemeClr>
                </a:solidFill>
                <a:latin typeface="微软雅黑" pitchFamily="34" charset="-122"/>
                <a:ea typeface="微软雅黑" pitchFamily="34" charset="-122"/>
              </a:rPr>
              <a:t>交叉、文理交汇</a:t>
            </a:r>
            <a:endParaRPr kumimoji="1" lang="zh-CN" altLang="en-US" sz="2000" b="1" dirty="0" smtClean="0">
              <a:solidFill>
                <a:schemeClr val="bg1">
                  <a:lumMod val="95000"/>
                </a:schemeClr>
              </a:solidFill>
              <a:latin typeface="微软雅黑" pitchFamily="34" charset="-122"/>
              <a:ea typeface="微软雅黑" pitchFamily="34" charset="-122"/>
            </a:endParaRPr>
          </a:p>
        </p:txBody>
      </p:sp>
      <p:sp>
        <p:nvSpPr>
          <p:cNvPr id="16" name="Rectangle 2"/>
          <p:cNvSpPr>
            <a:spLocks noChangeArrowheads="1"/>
          </p:cNvSpPr>
          <p:nvPr/>
        </p:nvSpPr>
        <p:spPr bwMode="auto">
          <a:xfrm>
            <a:off x="497649" y="4153638"/>
            <a:ext cx="3906837" cy="503238"/>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000" b="1" dirty="0">
                <a:solidFill>
                  <a:schemeClr val="bg1"/>
                </a:solidFill>
                <a:latin typeface="微软雅黑" pitchFamily="34" charset="-122"/>
                <a:ea typeface="微软雅黑" pitchFamily="34" charset="-122"/>
              </a:rPr>
              <a:t>校企</a:t>
            </a:r>
            <a:r>
              <a:rPr kumimoji="1" lang="zh-CN" altLang="en-US" sz="2000" b="1" dirty="0" smtClean="0">
                <a:solidFill>
                  <a:schemeClr val="bg1"/>
                </a:solidFill>
                <a:latin typeface="微软雅黑" pitchFamily="34" charset="-122"/>
                <a:ea typeface="微软雅黑" pitchFamily="34" charset="-122"/>
              </a:rPr>
              <a:t>联合</a:t>
            </a:r>
          </a:p>
        </p:txBody>
      </p:sp>
      <p:sp>
        <p:nvSpPr>
          <p:cNvPr id="17" name="矩形 28"/>
          <p:cNvSpPr>
            <a:spLocks noChangeArrowheads="1"/>
          </p:cNvSpPr>
          <p:nvPr/>
        </p:nvSpPr>
        <p:spPr bwMode="auto">
          <a:xfrm>
            <a:off x="4999799" y="3199362"/>
            <a:ext cx="3731822" cy="3096196"/>
          </a:xfrm>
          <a:prstGeom prst="rect">
            <a:avLst/>
          </a:prstGeom>
          <a:noFill/>
          <a:ln w="28575">
            <a:solidFill>
              <a:srgbClr val="595959"/>
            </a:solidFill>
            <a:prstDash val="sysDot"/>
            <a:miter lim="800000"/>
            <a:headEnd/>
            <a:tailEnd/>
          </a:ln>
        </p:spPr>
        <p:txBody>
          <a:bodyPr anchor="ctr" anchorCtr="0"/>
          <a:lstStyle/>
          <a:p>
            <a:pPr algn="ctr" eaLnBrk="1" hangingPunct="1"/>
            <a:endParaRPr lang="zh-CN" altLang="en-US" sz="2000" b="1">
              <a:solidFill>
                <a:srgbClr val="FFFFFF"/>
              </a:solidFill>
              <a:latin typeface="微软雅黑" pitchFamily="34" charset="-122"/>
              <a:ea typeface="微软雅黑" pitchFamily="34" charset="-122"/>
            </a:endParaRPr>
          </a:p>
        </p:txBody>
      </p:sp>
      <p:sp>
        <p:nvSpPr>
          <p:cNvPr id="18" name="矩形 50"/>
          <p:cNvSpPr>
            <a:spLocks noChangeArrowheads="1"/>
          </p:cNvSpPr>
          <p:nvPr/>
        </p:nvSpPr>
        <p:spPr bwMode="auto">
          <a:xfrm>
            <a:off x="179293" y="3199362"/>
            <a:ext cx="4441094" cy="3096196"/>
          </a:xfrm>
          <a:prstGeom prst="rect">
            <a:avLst/>
          </a:prstGeom>
          <a:noFill/>
          <a:ln w="28575">
            <a:solidFill>
              <a:srgbClr val="595959"/>
            </a:solidFill>
            <a:prstDash val="sysDot"/>
            <a:miter lim="800000"/>
            <a:headEnd/>
            <a:tailEnd/>
          </a:ln>
        </p:spPr>
        <p:txBody>
          <a:bodyPr anchor="ctr" anchorCtr="0"/>
          <a:lstStyle/>
          <a:p>
            <a:pPr algn="ctr" eaLnBrk="1" hangingPunct="1"/>
            <a:endParaRPr lang="zh-CN" altLang="en-US" sz="2000" b="1">
              <a:solidFill>
                <a:srgbClr val="FFFFFF"/>
              </a:solidFill>
              <a:latin typeface="微软雅黑" pitchFamily="34" charset="-122"/>
              <a:ea typeface="微软雅黑" pitchFamily="34" charset="-122"/>
            </a:endParaRPr>
          </a:p>
        </p:txBody>
      </p:sp>
      <p:sp>
        <p:nvSpPr>
          <p:cNvPr id="19" name="Rectangle 2"/>
          <p:cNvSpPr>
            <a:spLocks noChangeArrowheads="1"/>
          </p:cNvSpPr>
          <p:nvPr/>
        </p:nvSpPr>
        <p:spPr bwMode="auto">
          <a:xfrm>
            <a:off x="588136" y="2910437"/>
            <a:ext cx="3744913" cy="406748"/>
          </a:xfrm>
          <a:prstGeom prst="rect">
            <a:avLst/>
          </a:prstGeom>
          <a:gradFill>
            <a:gsLst>
              <a:gs pos="0">
                <a:srgbClr val="F1CB00"/>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wrap="square" anchor="ctr" anchorCtr="0">
            <a:spAutoFit/>
          </a:bodyPr>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marL="0" indent="0" algn="ctr" eaLnBrk="1" fontAlgn="auto" hangingPunct="1">
              <a:spcBef>
                <a:spcPct val="0"/>
              </a:spcBef>
              <a:spcAft>
                <a:spcPct val="50000"/>
              </a:spcAft>
              <a:buFontTx/>
              <a:buNone/>
              <a:defRPr/>
            </a:pPr>
            <a:r>
              <a:rPr kumimoji="1" lang="zh-CN" altLang="en-US" sz="2000" b="1" kern="0" dirty="0" smtClean="0">
                <a:solidFill>
                  <a:srgbClr val="133984"/>
                </a:solidFill>
                <a:latin typeface="微软雅黑" pitchFamily="34" charset="-122"/>
                <a:ea typeface="微软雅黑" pitchFamily="34" charset="-122"/>
              </a:rPr>
              <a:t>人才培养战略</a:t>
            </a:r>
            <a:endParaRPr kumimoji="1" lang="zh-CN" altLang="en-US" sz="2000" b="1" kern="0" dirty="0">
              <a:solidFill>
                <a:srgbClr val="133984"/>
              </a:solidFill>
              <a:latin typeface="微软雅黑" pitchFamily="34" charset="-122"/>
              <a:ea typeface="微软雅黑" pitchFamily="34" charset="-122"/>
            </a:endParaRPr>
          </a:p>
        </p:txBody>
      </p:sp>
      <p:sp>
        <p:nvSpPr>
          <p:cNvPr id="20" name="Rectangle 2"/>
          <p:cNvSpPr>
            <a:spLocks noChangeArrowheads="1"/>
          </p:cNvSpPr>
          <p:nvPr/>
        </p:nvSpPr>
        <p:spPr bwMode="auto">
          <a:xfrm>
            <a:off x="5372904" y="2916403"/>
            <a:ext cx="3065463" cy="406400"/>
          </a:xfrm>
          <a:prstGeom prst="rect">
            <a:avLst/>
          </a:prstGeom>
          <a:gradFill>
            <a:gsLst>
              <a:gs pos="0">
                <a:srgbClr val="FFC000"/>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a:tailEnd/>
          </a:ln>
          <a:effectLst>
            <a:outerShdw blurRad="40000" dist="20000" dir="5400000" rotWithShape="0">
              <a:srgbClr val="000000">
                <a:alpha val="38000"/>
              </a:srgbClr>
            </a:outerShdw>
          </a:effectLst>
        </p:spPr>
        <p:txBody>
          <a:bodyPr anchor="ctr" anchorCtr="0">
            <a:spAutoFit/>
          </a:bodyPr>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marL="0" indent="0" algn="ctr" eaLnBrk="1" fontAlgn="auto" hangingPunct="1">
              <a:spcBef>
                <a:spcPct val="0"/>
              </a:spcBef>
              <a:spcAft>
                <a:spcPct val="50000"/>
              </a:spcAft>
              <a:buFontTx/>
              <a:buNone/>
              <a:defRPr/>
            </a:pPr>
            <a:r>
              <a:rPr kumimoji="1" lang="zh-CN" altLang="en-US" sz="2000" b="1" kern="0" dirty="0" smtClean="0">
                <a:solidFill>
                  <a:srgbClr val="133984"/>
                </a:solidFill>
                <a:latin typeface="微软雅黑" pitchFamily="34" charset="-122"/>
                <a:ea typeface="微软雅黑" pitchFamily="34" charset="-122"/>
              </a:rPr>
              <a:t>四种人才</a:t>
            </a:r>
            <a:endParaRPr kumimoji="1" lang="zh-CN" altLang="en-US" sz="2000" b="1" kern="0" dirty="0">
              <a:solidFill>
                <a:srgbClr val="133984"/>
              </a:solidFill>
              <a:latin typeface="微软雅黑" pitchFamily="34" charset="-122"/>
              <a:ea typeface="微软雅黑" pitchFamily="34" charset="-122"/>
            </a:endParaRPr>
          </a:p>
        </p:txBody>
      </p:sp>
      <p:sp>
        <p:nvSpPr>
          <p:cNvPr id="21" name="右箭头 20"/>
          <p:cNvSpPr/>
          <p:nvPr/>
        </p:nvSpPr>
        <p:spPr>
          <a:xfrm>
            <a:off x="4662920" y="4498359"/>
            <a:ext cx="321547" cy="472273"/>
          </a:xfrm>
          <a:prstGeom prst="rightArrow">
            <a:avLst/>
          </a:prstGeom>
          <a:solidFill>
            <a:srgbClr val="FFC000"/>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sz="2000">
              <a:latin typeface="微软雅黑" pitchFamily="34" charset="-122"/>
              <a:ea typeface="微软雅黑" pitchFamily="34" charset="-122"/>
            </a:endParaRPr>
          </a:p>
        </p:txBody>
      </p:sp>
      <p:sp>
        <p:nvSpPr>
          <p:cNvPr id="22" name="Rectangle 2"/>
          <p:cNvSpPr>
            <a:spLocks noChangeArrowheads="1"/>
          </p:cNvSpPr>
          <p:nvPr/>
        </p:nvSpPr>
        <p:spPr bwMode="auto">
          <a:xfrm>
            <a:off x="492603" y="5521554"/>
            <a:ext cx="3906837" cy="504825"/>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lvl1pPr marL="266700" indent="-266700">
              <a:spcBef>
                <a:spcPct val="20000"/>
              </a:spcBef>
              <a:buChar char="•"/>
              <a:defRPr sz="3200">
                <a:solidFill>
                  <a:schemeClr val="tx1"/>
                </a:solidFill>
                <a:latin typeface="Arial" charset="0"/>
                <a:ea typeface="宋体" pitchFamily="2" charset="-122"/>
              </a:defRPr>
            </a:lvl1pPr>
            <a:lvl2pPr marL="742950" indent="-285750">
              <a:spcBef>
                <a:spcPct val="20000"/>
              </a:spcBef>
              <a:buChar char="–"/>
              <a:defRPr sz="2800">
                <a:solidFill>
                  <a:schemeClr val="tx1"/>
                </a:solidFill>
                <a:latin typeface="Arial" charset="0"/>
                <a:ea typeface="宋体" pitchFamily="2" charset="-122"/>
              </a:defRPr>
            </a:lvl2pPr>
            <a:lvl3pPr marL="1143000" indent="-228600">
              <a:spcBef>
                <a:spcPct val="20000"/>
              </a:spcBef>
              <a:buChar char="•"/>
              <a:defRPr sz="2400">
                <a:solidFill>
                  <a:schemeClr val="tx1"/>
                </a:solidFill>
                <a:latin typeface="Arial" charset="0"/>
                <a:ea typeface="华文新魏" pitchFamily="2" charset="-122"/>
              </a:defRPr>
            </a:lvl3pPr>
            <a:lvl4pPr marL="1600200" indent="-228600">
              <a:spcBef>
                <a:spcPct val="20000"/>
              </a:spcBef>
              <a:buChar char="–"/>
              <a:defRPr sz="2000">
                <a:solidFill>
                  <a:schemeClr val="tx1"/>
                </a:solidFill>
                <a:latin typeface="Arial" charset="0"/>
                <a:ea typeface="宋体" pitchFamily="2" charset="-122"/>
              </a:defRPr>
            </a:lvl4pPr>
            <a:lvl5pPr marL="2057400" indent="-22860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algn="ctr" eaLnBrk="1" hangingPunct="1">
              <a:spcBef>
                <a:spcPct val="0"/>
              </a:spcBef>
              <a:spcAft>
                <a:spcPct val="50000"/>
              </a:spcAft>
              <a:buClr>
                <a:schemeClr val="tx1"/>
              </a:buClr>
              <a:buNone/>
              <a:defRPr/>
            </a:pPr>
            <a:r>
              <a:rPr kumimoji="1" lang="zh-CN" altLang="en-US" sz="2000" b="1" dirty="0" smtClean="0">
                <a:solidFill>
                  <a:schemeClr val="bg1">
                    <a:lumMod val="95000"/>
                  </a:schemeClr>
                </a:solidFill>
                <a:latin typeface="微软雅黑" pitchFamily="34" charset="-122"/>
                <a:ea typeface="微软雅黑" pitchFamily="34" charset="-122"/>
              </a:rPr>
              <a:t>国际化视野</a:t>
            </a:r>
            <a:endParaRPr kumimoji="1" lang="zh-CN" altLang="en-US" sz="2000" b="1" dirty="0" smtClean="0">
              <a:solidFill>
                <a:schemeClr val="bg1">
                  <a:lumMod val="95000"/>
                </a:schemeClr>
              </a:solidFill>
              <a:latin typeface="微软雅黑" pitchFamily="34" charset="-122"/>
              <a:ea typeface="微软雅黑" pitchFamily="34" charset="-122"/>
            </a:endParaRPr>
          </a:p>
        </p:txBody>
      </p:sp>
      <p:sp>
        <p:nvSpPr>
          <p:cNvPr id="23" name="Rectangle 2"/>
          <p:cNvSpPr>
            <a:spLocks noChangeArrowheads="1"/>
          </p:cNvSpPr>
          <p:nvPr/>
        </p:nvSpPr>
        <p:spPr bwMode="auto">
          <a:xfrm>
            <a:off x="5062860" y="5463368"/>
            <a:ext cx="3615291" cy="603773"/>
          </a:xfrm>
          <a:prstGeom prst="rect">
            <a:avLst/>
          </a:prstGeom>
          <a:solidFill>
            <a:srgbClr val="0070C0"/>
          </a:solidFill>
          <a:ln w="9525" cap="flat" cmpd="sng" algn="ctr">
            <a:solidFill>
              <a:srgbClr val="4F81BD">
                <a:shade val="95000"/>
                <a:satMod val="105000"/>
              </a:srgbClr>
            </a:solidFill>
            <a:prstDash val="solid"/>
            <a:headEnd/>
            <a:tailEnd/>
          </a:ln>
          <a:effectLst>
            <a:outerShdw blurRad="40000" dist="20000" dir="5400000" rotWithShape="0">
              <a:srgbClr val="000000">
                <a:alpha val="38000"/>
              </a:srgbClr>
            </a:outerShdw>
          </a:effectLst>
        </p:spPr>
        <p:txBody>
          <a:bodyPr anchor="ctr" anchorCtr="0"/>
          <a:lstStyle/>
          <a:p>
            <a:pPr marL="266700" indent="-266700" algn="ctr" eaLnBrk="1" fontAlgn="auto" hangingPunct="1">
              <a:spcBef>
                <a:spcPts val="0"/>
              </a:spcBef>
              <a:spcAft>
                <a:spcPts val="0"/>
              </a:spcAft>
              <a:buClr>
                <a:srgbClr val="FF0000"/>
              </a:buClr>
              <a:defRPr/>
            </a:pPr>
            <a:r>
              <a:rPr kumimoji="1" lang="zh-CN" altLang="en-US" sz="2000" b="1" kern="0" dirty="0" smtClean="0">
                <a:solidFill>
                  <a:schemeClr val="bg1">
                    <a:lumMod val="95000"/>
                  </a:schemeClr>
                </a:solidFill>
                <a:latin typeface="微软雅黑" pitchFamily="34" charset="-122"/>
                <a:ea typeface="微软雅黑" pitchFamily="34" charset="-122"/>
              </a:rPr>
              <a:t>培养能够放眼</a:t>
            </a:r>
            <a:r>
              <a:rPr kumimoji="1" lang="zh-CN" altLang="en-US" sz="2000" b="1" kern="0" dirty="0" smtClean="0">
                <a:solidFill>
                  <a:schemeClr val="bg1">
                    <a:lumMod val="95000"/>
                  </a:schemeClr>
                </a:solidFill>
                <a:latin typeface="微软雅黑" pitchFamily="34" charset="-122"/>
                <a:ea typeface="微软雅黑" pitchFamily="34" charset="-122"/>
              </a:rPr>
              <a:t>全球、跨文化沟通交流能力的国际型</a:t>
            </a:r>
            <a:r>
              <a:rPr kumimoji="1" lang="zh-CN" altLang="en-US" sz="2000" b="1" kern="0" dirty="0" smtClean="0">
                <a:solidFill>
                  <a:schemeClr val="bg1">
                    <a:lumMod val="95000"/>
                  </a:schemeClr>
                </a:solidFill>
                <a:latin typeface="微软雅黑" pitchFamily="34" charset="-122"/>
                <a:ea typeface="微软雅黑" pitchFamily="34" charset="-122"/>
              </a:rPr>
              <a:t>人才</a:t>
            </a:r>
            <a:endParaRPr kumimoji="1" lang="zh-CN" altLang="en-US" sz="2000" b="1" kern="0" dirty="0">
              <a:solidFill>
                <a:schemeClr val="bg1">
                  <a:lumMod val="95000"/>
                </a:schemeClr>
              </a:solidFill>
              <a:latin typeface="微软雅黑" pitchFamily="34" charset="-122"/>
              <a:ea typeface="微软雅黑" pitchFamily="34" charset="-122"/>
            </a:endParaRPr>
          </a:p>
        </p:txBody>
      </p:sp>
      <p:sp>
        <p:nvSpPr>
          <p:cNvPr id="24"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34</a:t>
            </a:r>
            <a:endParaRPr lang="en-US" dirty="0"/>
          </a:p>
        </p:txBody>
      </p:sp>
    </p:spTree>
    <p:extLst>
      <p:ext uri="{BB962C8B-B14F-4D97-AF65-F5344CB8AC3E}">
        <p14:creationId xmlns:p14="http://schemas.microsoft.com/office/powerpoint/2010/main" val="166707304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48680"/>
            <a:ext cx="8785225" cy="5715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302" name="矩形 6"/>
          <p:cNvSpPr>
            <a:spLocks noChangeArrowheads="1"/>
          </p:cNvSpPr>
          <p:nvPr/>
        </p:nvSpPr>
        <p:spPr bwMode="auto">
          <a:xfrm>
            <a:off x="2411760" y="2309862"/>
            <a:ext cx="4012637" cy="1862048"/>
          </a:xfrm>
          <a:prstGeom prst="rect">
            <a:avLst/>
          </a:prstGeom>
          <a:noFill/>
          <a:ln w="9525">
            <a:noFill/>
            <a:miter lim="800000"/>
            <a:headEnd/>
            <a:tailEnd/>
          </a:ln>
        </p:spPr>
        <p:txBody>
          <a:bodyPr wrap="none">
            <a:spAutoFit/>
          </a:bodyPr>
          <a:lstStyle/>
          <a:p>
            <a:pPr algn="ctr"/>
            <a:r>
              <a:rPr lang="zh-CN" altLang="en-US" sz="11500" b="1" dirty="0">
                <a:solidFill>
                  <a:srgbClr val="C00000"/>
                </a:solidFill>
                <a:latin typeface="微软雅黑" pitchFamily="34" charset="-122"/>
                <a:ea typeface="微软雅黑" pitchFamily="34" charset="-122"/>
              </a:rPr>
              <a:t>谢  </a:t>
            </a:r>
            <a:r>
              <a:rPr lang="zh-CN" altLang="en-US" sz="11500" b="1" dirty="0" smtClean="0">
                <a:solidFill>
                  <a:srgbClr val="C00000"/>
                </a:solidFill>
                <a:latin typeface="微软雅黑" pitchFamily="34" charset="-122"/>
                <a:ea typeface="微软雅黑" pitchFamily="34" charset="-122"/>
              </a:rPr>
              <a:t>谢</a:t>
            </a:r>
            <a:endParaRPr lang="en-US" altLang="zh-CN" sz="11500" b="1" dirty="0" smtClean="0">
              <a:solidFill>
                <a:srgbClr val="C00000"/>
              </a:solidFill>
              <a:latin typeface="微软雅黑" pitchFamily="34" charset="-122"/>
              <a:ea typeface="微软雅黑" pitchFamily="34" charset="-122"/>
            </a:endParaRPr>
          </a:p>
        </p:txBody>
      </p:sp>
      <p:sp>
        <p:nvSpPr>
          <p:cNvPr id="9" name="矩形 8"/>
          <p:cNvSpPr/>
          <p:nvPr/>
        </p:nvSpPr>
        <p:spPr>
          <a:xfrm>
            <a:off x="4795" y="4929591"/>
            <a:ext cx="8941981" cy="1200329"/>
          </a:xfrm>
          <a:prstGeom prst="rect">
            <a:avLst/>
          </a:prstGeom>
          <a:noFill/>
        </p:spPr>
        <p:txBody>
          <a:bodyPr wrap="square">
            <a:spAutoFit/>
          </a:bodyPr>
          <a:lstStyle/>
          <a:p>
            <a:pPr algn="ctr" fontAlgn="auto">
              <a:lnSpc>
                <a:spcPct val="150000"/>
              </a:lnSpc>
              <a:spcBef>
                <a:spcPts val="0"/>
              </a:spcBef>
              <a:spcAft>
                <a:spcPts val="0"/>
              </a:spcAft>
              <a:defRPr/>
            </a:pPr>
            <a:r>
              <a:rPr lang="zh-CN" altLang="en-US" sz="2400" b="1" dirty="0">
                <a:solidFill>
                  <a:srgbClr val="133984"/>
                </a:solidFill>
                <a:latin typeface="微软雅黑" pitchFamily="34" charset="-122"/>
                <a:ea typeface="微软雅黑" pitchFamily="34" charset="-122"/>
              </a:rPr>
              <a:t>北京交通大学  张星臣</a:t>
            </a:r>
          </a:p>
          <a:p>
            <a:pPr algn="ctr" fontAlgn="auto">
              <a:lnSpc>
                <a:spcPct val="150000"/>
              </a:lnSpc>
              <a:spcBef>
                <a:spcPts val="0"/>
              </a:spcBef>
              <a:spcAft>
                <a:spcPts val="0"/>
              </a:spcAft>
              <a:defRPr/>
            </a:pPr>
            <a:r>
              <a:rPr lang="en-US" altLang="zh-CN" sz="2400" b="1" dirty="0" smtClean="0">
                <a:solidFill>
                  <a:srgbClr val="133984"/>
                </a:solidFill>
                <a:latin typeface="微软雅黑" pitchFamily="34" charset="-122"/>
                <a:ea typeface="微软雅黑" pitchFamily="34" charset="-122"/>
              </a:rPr>
              <a:t>2017</a:t>
            </a:r>
            <a:r>
              <a:rPr lang="zh-CN" altLang="en-US" sz="2400" b="1" dirty="0" smtClean="0">
                <a:solidFill>
                  <a:srgbClr val="133984"/>
                </a:solidFill>
                <a:latin typeface="微软雅黑" pitchFamily="34" charset="-122"/>
                <a:ea typeface="微软雅黑" pitchFamily="34" charset="-122"/>
              </a:rPr>
              <a:t>年</a:t>
            </a:r>
            <a:r>
              <a:rPr lang="en-US" altLang="zh-CN" sz="2400" b="1" dirty="0" smtClean="0">
                <a:solidFill>
                  <a:srgbClr val="133984"/>
                </a:solidFill>
                <a:latin typeface="微软雅黑" pitchFamily="34" charset="-122"/>
                <a:ea typeface="微软雅黑" pitchFamily="34" charset="-122"/>
              </a:rPr>
              <a:t>7</a:t>
            </a:r>
            <a:r>
              <a:rPr lang="zh-CN" altLang="en-US" sz="2400" b="1" dirty="0" smtClean="0">
                <a:solidFill>
                  <a:srgbClr val="133984"/>
                </a:solidFill>
                <a:latin typeface="微软雅黑" pitchFamily="34" charset="-122"/>
                <a:ea typeface="微软雅黑" pitchFamily="34" charset="-122"/>
              </a:rPr>
              <a:t>月</a:t>
            </a:r>
            <a:endParaRPr lang="zh-CN" altLang="en-US" sz="2400" b="1" dirty="0">
              <a:solidFill>
                <a:srgbClr val="133984"/>
              </a:solidFill>
              <a:latin typeface="微软雅黑" pitchFamily="34" charset="-122"/>
              <a:ea typeface="微软雅黑" pitchFamily="34" charset="-122"/>
            </a:endParaRPr>
          </a:p>
        </p:txBody>
      </p:sp>
    </p:spTree>
    <p:extLst>
      <p:ext uri="{BB962C8B-B14F-4D97-AF65-F5344CB8AC3E}">
        <p14:creationId xmlns:p14="http://schemas.microsoft.com/office/powerpoint/2010/main" val="37367300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gray">
          <a:xfrm>
            <a:off x="-873" y="1275217"/>
            <a:ext cx="8643998" cy="47149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eaLnBrk="1" hangingPunct="1">
              <a:buClr>
                <a:srgbClr val="133984"/>
              </a:buClr>
              <a:buFont typeface="Wingdings" pitchFamily="2" charset="2"/>
              <a:buChar char="Ø"/>
            </a:pPr>
            <a:endParaRPr lang="en-US" altLang="zh-CN" sz="2400" kern="0" dirty="0" smtClean="0">
              <a:solidFill>
                <a:srgbClr val="C00000"/>
              </a:solidFill>
              <a:latin typeface="微软雅黑" pitchFamily="34" charset="-122"/>
              <a:ea typeface="微软雅黑" pitchFamily="34" charset="-122"/>
              <a:cs typeface="Times New Roman" pitchFamily="18" charset="0"/>
            </a:endParaRPr>
          </a:p>
          <a:p>
            <a:pPr marL="446088" indent="-242888" algn="just" eaLnBrk="1" hangingPunct="1">
              <a:buClr>
                <a:srgbClr val="133984"/>
              </a:buClr>
              <a:buFont typeface="Arial" pitchFamily="34" charset="0"/>
              <a:buChar char="•"/>
            </a:pPr>
            <a:r>
              <a:rPr lang="en-US" altLang="zh-CN" sz="2400" kern="0" dirty="0" smtClean="0">
                <a:solidFill>
                  <a:srgbClr val="133984"/>
                </a:solidFill>
                <a:latin typeface="微软雅黑" pitchFamily="34" charset="-122"/>
                <a:ea typeface="微软雅黑" pitchFamily="34" charset="-122"/>
                <a:cs typeface="Times New Roman" pitchFamily="18" charset="0"/>
              </a:rPr>
              <a:t>2020</a:t>
            </a:r>
            <a:r>
              <a:rPr lang="zh-CN" altLang="en-US" sz="2400" kern="0" dirty="0" smtClean="0">
                <a:solidFill>
                  <a:srgbClr val="133984"/>
                </a:solidFill>
                <a:latin typeface="微软雅黑" pitchFamily="34" charset="-122"/>
                <a:ea typeface="微软雅黑" pitchFamily="34" charset="-122"/>
                <a:cs typeface="Times New Roman" pitchFamily="18" charset="0"/>
              </a:rPr>
              <a:t>年末预计达到</a:t>
            </a:r>
            <a:r>
              <a:rPr lang="en-US" altLang="zh-CN" sz="2400" kern="0" dirty="0" smtClean="0">
                <a:solidFill>
                  <a:srgbClr val="FF0000"/>
                </a:solidFill>
                <a:latin typeface="微软雅黑" pitchFamily="34" charset="-122"/>
                <a:ea typeface="微软雅黑" pitchFamily="34" charset="-122"/>
                <a:cs typeface="Times New Roman" pitchFamily="18" charset="0"/>
              </a:rPr>
              <a:t>3</a:t>
            </a:r>
            <a:r>
              <a:rPr lang="zh-CN" altLang="en-US" sz="2400" kern="0" dirty="0" smtClean="0">
                <a:solidFill>
                  <a:srgbClr val="FF0000"/>
                </a:solidFill>
                <a:latin typeface="微软雅黑" pitchFamily="34" charset="-122"/>
                <a:ea typeface="微软雅黑" pitchFamily="34" charset="-122"/>
                <a:cs typeface="Times New Roman" pitchFamily="18" charset="0"/>
              </a:rPr>
              <a:t>万公里</a:t>
            </a:r>
            <a:r>
              <a:rPr lang="zh-CN" altLang="en-US" sz="2400" kern="0" dirty="0" smtClean="0">
                <a:solidFill>
                  <a:srgbClr val="133984"/>
                </a:solidFill>
                <a:latin typeface="微软雅黑" pitchFamily="34" charset="-122"/>
                <a:ea typeface="微软雅黑" pitchFamily="34" charset="-122"/>
                <a:cs typeface="Times New Roman" pitchFamily="18" charset="0"/>
              </a:rPr>
              <a:t>，</a:t>
            </a:r>
            <a:r>
              <a:rPr lang="en-US" altLang="zh-CN" sz="2400" kern="0" dirty="0" smtClean="0">
                <a:solidFill>
                  <a:srgbClr val="133984"/>
                </a:solidFill>
                <a:latin typeface="微软雅黑" pitchFamily="34" charset="-122"/>
                <a:ea typeface="微软雅黑" pitchFamily="34" charset="-122"/>
                <a:cs typeface="Times New Roman" pitchFamily="18" charset="0"/>
              </a:rPr>
              <a:t>2025</a:t>
            </a:r>
            <a:r>
              <a:rPr lang="zh-CN" altLang="en-US" sz="2400" kern="0" dirty="0" smtClean="0">
                <a:solidFill>
                  <a:srgbClr val="133984"/>
                </a:solidFill>
                <a:latin typeface="微软雅黑" pitchFamily="34" charset="-122"/>
                <a:ea typeface="微软雅黑" pitchFamily="34" charset="-122"/>
                <a:cs typeface="Times New Roman" pitchFamily="18" charset="0"/>
              </a:rPr>
              <a:t>年末预计达到</a:t>
            </a:r>
            <a:r>
              <a:rPr lang="en-US" altLang="zh-CN" sz="2400" kern="0" dirty="0" smtClean="0">
                <a:solidFill>
                  <a:srgbClr val="FF0000"/>
                </a:solidFill>
                <a:latin typeface="微软雅黑" pitchFamily="34" charset="-122"/>
                <a:ea typeface="微软雅黑" pitchFamily="34" charset="-122"/>
                <a:cs typeface="Times New Roman" pitchFamily="18" charset="0"/>
              </a:rPr>
              <a:t>3.5</a:t>
            </a:r>
            <a:r>
              <a:rPr lang="zh-CN" altLang="en-US" sz="2400" kern="0" dirty="0" smtClean="0">
                <a:solidFill>
                  <a:srgbClr val="FF0000"/>
                </a:solidFill>
                <a:latin typeface="微软雅黑" pitchFamily="34" charset="-122"/>
                <a:ea typeface="微软雅黑" pitchFamily="34" charset="-122"/>
                <a:cs typeface="Times New Roman" pitchFamily="18" charset="0"/>
              </a:rPr>
              <a:t>万公里</a:t>
            </a:r>
            <a:endParaRPr lang="en-US" altLang="zh-CN" sz="2400" kern="0" dirty="0" smtClean="0">
              <a:solidFill>
                <a:srgbClr val="FF0000"/>
              </a:solidFill>
              <a:latin typeface="微软雅黑" pitchFamily="34" charset="-122"/>
              <a:ea typeface="微软雅黑" pitchFamily="34" charset="-122"/>
              <a:cs typeface="Times New Roman" pitchFamily="18" charset="0"/>
            </a:endParaRPr>
          </a:p>
          <a:p>
            <a:pPr marL="446088" indent="-242888" algn="just" eaLnBrk="1" hangingPunct="1">
              <a:buClr>
                <a:srgbClr val="133984"/>
              </a:buClr>
              <a:buFont typeface="Arial" pitchFamily="34" charset="0"/>
              <a:buChar char="•"/>
            </a:pPr>
            <a:r>
              <a:rPr lang="zh-CN" altLang="en-US" sz="2400" kern="0" dirty="0" smtClean="0">
                <a:solidFill>
                  <a:srgbClr val="133984"/>
                </a:solidFill>
                <a:latin typeface="微软雅黑" pitchFamily="34" charset="-122"/>
                <a:ea typeface="微软雅黑" pitchFamily="34" charset="-122"/>
                <a:cs typeface="Times New Roman" pitchFamily="18" charset="0"/>
              </a:rPr>
              <a:t>构筑“</a:t>
            </a:r>
            <a:r>
              <a:rPr lang="zh-CN" altLang="en-US" sz="2400" kern="0" dirty="0" smtClean="0">
                <a:solidFill>
                  <a:srgbClr val="FF0000"/>
                </a:solidFill>
                <a:latin typeface="微软雅黑" pitchFamily="34" charset="-122"/>
                <a:ea typeface="微软雅黑" pitchFamily="34" charset="-122"/>
                <a:cs typeface="Times New Roman" pitchFamily="18" charset="0"/>
              </a:rPr>
              <a:t>八纵八横</a:t>
            </a:r>
            <a:r>
              <a:rPr lang="zh-CN" altLang="en-US" sz="2400" kern="0" dirty="0" smtClean="0">
                <a:solidFill>
                  <a:srgbClr val="133984"/>
                </a:solidFill>
                <a:latin typeface="微软雅黑" pitchFamily="34" charset="-122"/>
                <a:ea typeface="微软雅黑" pitchFamily="34" charset="-122"/>
                <a:cs typeface="Times New Roman" pitchFamily="18" charset="0"/>
              </a:rPr>
              <a:t>”高速铁路主通道。基本实现国家、区域中心城市</a:t>
            </a:r>
            <a:r>
              <a:rPr lang="en-US" altLang="zh-CN" sz="2400" kern="0" dirty="0" smtClean="0">
                <a:solidFill>
                  <a:srgbClr val="FF0000"/>
                </a:solidFill>
                <a:latin typeface="微软雅黑" pitchFamily="34" charset="-122"/>
                <a:ea typeface="微软雅黑" pitchFamily="34" charset="-122"/>
                <a:cs typeface="Times New Roman" pitchFamily="18" charset="0"/>
              </a:rPr>
              <a:t>1</a:t>
            </a:r>
            <a:r>
              <a:rPr lang="zh-CN" altLang="en-US" sz="2400" kern="0" dirty="0" smtClean="0">
                <a:solidFill>
                  <a:srgbClr val="FF0000"/>
                </a:solidFill>
                <a:latin typeface="微软雅黑" pitchFamily="34" charset="-122"/>
                <a:ea typeface="微软雅黑" pitchFamily="34" charset="-122"/>
                <a:cs typeface="Times New Roman" pitchFamily="18" charset="0"/>
              </a:rPr>
              <a:t>至</a:t>
            </a:r>
            <a:r>
              <a:rPr lang="en-US" altLang="zh-CN" sz="2400" kern="0" dirty="0" smtClean="0">
                <a:solidFill>
                  <a:srgbClr val="FF0000"/>
                </a:solidFill>
                <a:latin typeface="微软雅黑" pitchFamily="34" charset="-122"/>
                <a:ea typeface="微软雅黑" pitchFamily="34" charset="-122"/>
                <a:cs typeface="Times New Roman" pitchFamily="18" charset="0"/>
              </a:rPr>
              <a:t>8</a:t>
            </a:r>
            <a:r>
              <a:rPr lang="zh-CN" altLang="en-US" sz="2400" kern="0" dirty="0" smtClean="0">
                <a:solidFill>
                  <a:srgbClr val="FF0000"/>
                </a:solidFill>
                <a:latin typeface="微软雅黑" pitchFamily="34" charset="-122"/>
                <a:ea typeface="微软雅黑" pitchFamily="34" charset="-122"/>
                <a:cs typeface="Times New Roman" pitchFamily="18" charset="0"/>
              </a:rPr>
              <a:t>小时高速通达圈</a:t>
            </a:r>
            <a:r>
              <a:rPr lang="zh-CN" altLang="en-US" sz="2400" kern="0" dirty="0" smtClean="0">
                <a:solidFill>
                  <a:srgbClr val="133984"/>
                </a:solidFill>
                <a:latin typeface="微软雅黑" pitchFamily="34" charset="-122"/>
                <a:ea typeface="微软雅黑" pitchFamily="34" charset="-122"/>
                <a:cs typeface="Times New Roman" pitchFamily="18" charset="0"/>
              </a:rPr>
              <a:t>；相邻大中城市</a:t>
            </a:r>
            <a:r>
              <a:rPr lang="en-US" altLang="zh-CN" sz="2400" kern="0" dirty="0" smtClean="0">
                <a:solidFill>
                  <a:srgbClr val="FF0000"/>
                </a:solidFill>
                <a:latin typeface="微软雅黑" pitchFamily="34" charset="-122"/>
                <a:ea typeface="微软雅黑" pitchFamily="34" charset="-122"/>
                <a:cs typeface="Times New Roman" pitchFamily="18" charset="0"/>
              </a:rPr>
              <a:t>1</a:t>
            </a:r>
            <a:r>
              <a:rPr lang="zh-CN" altLang="en-US" sz="2400" kern="0" dirty="0" smtClean="0">
                <a:solidFill>
                  <a:srgbClr val="FF0000"/>
                </a:solidFill>
                <a:latin typeface="微软雅黑" pitchFamily="34" charset="-122"/>
                <a:ea typeface="微软雅黑" pitchFamily="34" charset="-122"/>
                <a:cs typeface="Times New Roman" pitchFamily="18" charset="0"/>
              </a:rPr>
              <a:t>至</a:t>
            </a:r>
            <a:r>
              <a:rPr lang="en-US" altLang="zh-CN" sz="2400" kern="0" dirty="0" smtClean="0">
                <a:solidFill>
                  <a:srgbClr val="FF0000"/>
                </a:solidFill>
                <a:latin typeface="微软雅黑" pitchFamily="34" charset="-122"/>
                <a:ea typeface="微软雅黑" pitchFamily="34" charset="-122"/>
                <a:cs typeface="Times New Roman" pitchFamily="18" charset="0"/>
              </a:rPr>
              <a:t>4</a:t>
            </a:r>
            <a:r>
              <a:rPr lang="zh-CN" altLang="en-US" sz="2400" kern="0" dirty="0" smtClean="0">
                <a:solidFill>
                  <a:srgbClr val="FF0000"/>
                </a:solidFill>
                <a:latin typeface="微软雅黑" pitchFamily="34" charset="-122"/>
                <a:ea typeface="微软雅黑" pitchFamily="34" charset="-122"/>
                <a:cs typeface="Times New Roman" pitchFamily="18" charset="0"/>
              </a:rPr>
              <a:t>小时快速交通圈</a:t>
            </a:r>
            <a:r>
              <a:rPr lang="zh-CN" altLang="en-US" sz="2400" kern="0" dirty="0" smtClean="0">
                <a:solidFill>
                  <a:srgbClr val="133984"/>
                </a:solidFill>
                <a:latin typeface="微软雅黑" pitchFamily="34" charset="-122"/>
                <a:ea typeface="微软雅黑" pitchFamily="34" charset="-122"/>
                <a:cs typeface="Times New Roman" pitchFamily="18" charset="0"/>
              </a:rPr>
              <a:t>；城市群内</a:t>
            </a:r>
            <a:r>
              <a:rPr lang="en-US" altLang="zh-CN" sz="2400" kern="0" dirty="0" smtClean="0">
                <a:solidFill>
                  <a:srgbClr val="FF0000"/>
                </a:solidFill>
                <a:latin typeface="微软雅黑" pitchFamily="34" charset="-122"/>
                <a:ea typeface="微软雅黑" pitchFamily="34" charset="-122"/>
                <a:cs typeface="Times New Roman" pitchFamily="18" charset="0"/>
              </a:rPr>
              <a:t>0.5</a:t>
            </a:r>
            <a:r>
              <a:rPr lang="zh-CN" altLang="en-US" sz="2400" kern="0" dirty="0" smtClean="0">
                <a:solidFill>
                  <a:srgbClr val="FF0000"/>
                </a:solidFill>
                <a:latin typeface="微软雅黑" pitchFamily="34" charset="-122"/>
                <a:ea typeface="微软雅黑" pitchFamily="34" charset="-122"/>
                <a:cs typeface="Times New Roman" pitchFamily="18" charset="0"/>
              </a:rPr>
              <a:t>小时至</a:t>
            </a:r>
            <a:r>
              <a:rPr lang="en-US" altLang="zh-CN" sz="2400" kern="0" dirty="0" smtClean="0">
                <a:solidFill>
                  <a:srgbClr val="FF0000"/>
                </a:solidFill>
                <a:latin typeface="微软雅黑" pitchFamily="34" charset="-122"/>
                <a:ea typeface="微软雅黑" pitchFamily="34" charset="-122"/>
                <a:cs typeface="Times New Roman" pitchFamily="18" charset="0"/>
              </a:rPr>
              <a:t>2</a:t>
            </a:r>
            <a:r>
              <a:rPr lang="zh-CN" altLang="en-US" sz="2400" kern="0" dirty="0" smtClean="0">
                <a:solidFill>
                  <a:srgbClr val="FF0000"/>
                </a:solidFill>
                <a:latin typeface="微软雅黑" pitchFamily="34" charset="-122"/>
                <a:ea typeface="微软雅黑" pitchFamily="34" charset="-122"/>
                <a:cs typeface="Times New Roman" pitchFamily="18" charset="0"/>
              </a:rPr>
              <a:t>小时通勤圈</a:t>
            </a:r>
            <a:endParaRPr lang="zh-TW" altLang="zh-CN" sz="2400" kern="0" dirty="0">
              <a:solidFill>
                <a:srgbClr val="FF0000"/>
              </a:solidFill>
              <a:latin typeface="微软雅黑" pitchFamily="34" charset="-122"/>
              <a:ea typeface="微软雅黑" pitchFamily="34" charset="-122"/>
              <a:cs typeface="Times New Roman" pitchFamily="18" charset="0"/>
            </a:endParaRPr>
          </a:p>
        </p:txBody>
      </p:sp>
      <p:sp>
        <p:nvSpPr>
          <p:cNvPr id="12" name="矩形 11"/>
          <p:cNvSpPr/>
          <p:nvPr/>
        </p:nvSpPr>
        <p:spPr>
          <a:xfrm>
            <a:off x="7528" y="1203500"/>
            <a:ext cx="5357850" cy="461665"/>
          </a:xfrm>
          <a:prstGeom prst="rect">
            <a:avLst/>
          </a:prstGeom>
        </p:spPr>
        <p:txBody>
          <a:bodyPr wrap="square">
            <a:spAutoFit/>
          </a:bodyPr>
          <a:lstStyle/>
          <a:p>
            <a:pPr>
              <a:buFont typeface="Wingdings" pitchFamily="2" charset="2"/>
              <a:buChar char="Ø"/>
            </a:pPr>
            <a:r>
              <a:rPr lang="zh-CN" altLang="en-US" sz="2400" b="1" kern="0" dirty="0" smtClean="0">
                <a:solidFill>
                  <a:srgbClr val="133984"/>
                </a:solidFill>
                <a:latin typeface="微软雅黑" pitchFamily="34" charset="-122"/>
                <a:ea typeface="微软雅黑" pitchFamily="34" charset="-122"/>
              </a:rPr>
              <a:t>中国高速铁路发展规划：</a:t>
            </a:r>
            <a:endParaRPr lang="en-US" altLang="zh-CN" sz="2400" b="1" kern="0" dirty="0" smtClean="0">
              <a:solidFill>
                <a:srgbClr val="133984"/>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srcRect/>
          <a:stretch>
            <a:fillRect/>
          </a:stretch>
        </p:blipFill>
        <p:spPr bwMode="auto">
          <a:xfrm>
            <a:off x="4651561" y="3846985"/>
            <a:ext cx="3699371" cy="2697250"/>
          </a:xfrm>
          <a:prstGeom prst="rect">
            <a:avLst/>
          </a:prstGeom>
          <a:noFill/>
          <a:ln w="9525">
            <a:solidFill>
              <a:srgbClr val="FF0000"/>
            </a:solidFill>
            <a:miter lim="800000"/>
            <a:headEnd/>
            <a:tailEnd/>
          </a:ln>
          <a:effectLst/>
        </p:spPr>
      </p:pic>
      <p:pic>
        <p:nvPicPr>
          <p:cNvPr id="1028" name="Picture 4" descr="https://imgsa.baidu.com/baike/c0%3Dbaike116%2C5%2C5%2C116%2C38/sign=8cde1d4a8e18367ab984778f4f1ae0b1/f3d3572c11dfa9ecb69c86746ad0f703918fc127.jpg"/>
          <p:cNvPicPr>
            <a:picLocks noChangeAspect="1" noChangeArrowheads="1"/>
          </p:cNvPicPr>
          <p:nvPr/>
        </p:nvPicPr>
        <p:blipFill>
          <a:blip r:embed="rId3"/>
          <a:srcRect/>
          <a:stretch>
            <a:fillRect/>
          </a:stretch>
        </p:blipFill>
        <p:spPr bwMode="auto">
          <a:xfrm>
            <a:off x="523248" y="3846985"/>
            <a:ext cx="3996093" cy="2697250"/>
          </a:xfrm>
          <a:prstGeom prst="rect">
            <a:avLst/>
          </a:prstGeom>
          <a:noFill/>
          <a:ln>
            <a:solidFill>
              <a:srgbClr val="FF0000"/>
            </a:solidFill>
          </a:ln>
        </p:spPr>
      </p:pic>
      <p:sp>
        <p:nvSpPr>
          <p:cNvPr id="13"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1.2 </a:t>
            </a:r>
            <a:r>
              <a:rPr lang="zh-CN" altLang="en-US" sz="2800" b="1" dirty="0" smtClean="0">
                <a:solidFill>
                  <a:srgbClr val="133984"/>
                </a:solidFill>
                <a:latin typeface="微软雅黑" pitchFamily="34" charset="-122"/>
                <a:ea typeface="微软雅黑" pitchFamily="34" charset="-122"/>
                <a:sym typeface="微软雅黑" pitchFamily="34" charset="-122"/>
              </a:rPr>
              <a:t>高速铁路迅猛发展</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7" name="灯片编号占位符 4"/>
          <p:cNvSpPr>
            <a:spLocks noGrp="1"/>
          </p:cNvSpPr>
          <p:nvPr>
            <p:ph type="sldNum" sz="quarter" idx="12"/>
          </p:nvPr>
        </p:nvSpPr>
        <p:spPr>
          <a:xfrm>
            <a:off x="6694488" y="6648450"/>
            <a:ext cx="2487612" cy="476250"/>
          </a:xfrm>
        </p:spPr>
        <p:txBody>
          <a:bodyPr/>
          <a:lstStyle/>
          <a:p>
            <a:pPr>
              <a:defRPr/>
            </a:pPr>
            <a:r>
              <a:rPr lang="en-US" dirty="0" smtClean="0"/>
              <a:t>4</a:t>
            </a:r>
            <a:endParaRPr lang="en-US" dirty="0"/>
          </a:p>
        </p:txBody>
      </p:sp>
    </p:spTree>
    <p:extLst>
      <p:ext uri="{BB962C8B-B14F-4D97-AF65-F5344CB8AC3E}">
        <p14:creationId xmlns:p14="http://schemas.microsoft.com/office/powerpoint/2010/main" val="310437496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r>
              <a:rPr lang="zh-CN" altLang="en-US" smtClean="0"/>
              <a:t>第</a:t>
            </a:r>
            <a:fld id="{64520B55-B300-4E0B-9D55-A7C95FF7EBA3}" type="slidenum">
              <a:rPr lang="zh-CN" altLang="en-US" smtClean="0"/>
              <a:pPr>
                <a:defRPr/>
              </a:pPr>
              <a:t>5</a:t>
            </a:fld>
            <a:r>
              <a:rPr lang="zh-CN" altLang="en-US" smtClean="0"/>
              <a:t>页   共</a:t>
            </a:r>
            <a:r>
              <a:rPr lang="en-US" altLang="zh-CN" smtClean="0"/>
              <a:t>8</a:t>
            </a:r>
            <a:r>
              <a:rPr lang="zh-CN" altLang="en-US" smtClean="0"/>
              <a:t>页</a:t>
            </a: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8" cy="6858000"/>
          </a:xfrm>
          <a:prstGeom prst="rect">
            <a:avLst/>
          </a:prstGeom>
        </p:spPr>
      </p:pic>
    </p:spTree>
    <p:extLst>
      <p:ext uri="{BB962C8B-B14F-4D97-AF65-F5344CB8AC3E}">
        <p14:creationId xmlns:p14="http://schemas.microsoft.com/office/powerpoint/2010/main" val="306033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gray">
          <a:xfrm>
            <a:off x="0" y="1115448"/>
            <a:ext cx="8929718" cy="47149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1" hangingPunct="1">
              <a:buClr>
                <a:srgbClr val="133984"/>
              </a:buClr>
              <a:buFont typeface="Wingdings" pitchFamily="2" charset="2"/>
              <a:buChar char="Ø"/>
            </a:pPr>
            <a:endParaRPr lang="en-US" altLang="zh-CN" sz="2200" kern="0" dirty="0" smtClean="0">
              <a:solidFill>
                <a:srgbClr val="C00000"/>
              </a:solidFill>
              <a:latin typeface="微软雅黑" pitchFamily="34" charset="-122"/>
              <a:ea typeface="微软雅黑" pitchFamily="34" charset="-122"/>
              <a:cs typeface="Times New Roman" pitchFamily="18" charset="0"/>
            </a:endParaRPr>
          </a:p>
          <a:p>
            <a:pPr marL="446088" indent="-242888" eaLnBrk="1" hangingPunct="1">
              <a:buClr>
                <a:srgbClr val="133984"/>
              </a:buClr>
              <a:buFont typeface="Arial" pitchFamily="34" charset="0"/>
              <a:buChar char="•"/>
            </a:pPr>
            <a:r>
              <a:rPr lang="zh-CN" altLang="en-US" sz="2200" kern="0" dirty="0" smtClean="0">
                <a:solidFill>
                  <a:srgbClr val="FF0000"/>
                </a:solidFill>
                <a:latin typeface="微软雅黑" pitchFamily="34" charset="-122"/>
                <a:ea typeface="微软雅黑" pitchFamily="34" charset="-122"/>
                <a:cs typeface="Times New Roman" pitchFamily="18" charset="0"/>
              </a:rPr>
              <a:t>运营里程最长</a:t>
            </a:r>
            <a:r>
              <a:rPr lang="en-US" altLang="zh-CN" sz="2200" kern="0" dirty="0" smtClean="0">
                <a:solidFill>
                  <a:srgbClr val="FF0000"/>
                </a:solidFill>
                <a:latin typeface="微软雅黑" pitchFamily="34" charset="-122"/>
                <a:ea typeface="微软雅黑" pitchFamily="34" charset="-122"/>
                <a:cs typeface="Times New Roman" pitchFamily="18" charset="0"/>
              </a:rPr>
              <a:t>: </a:t>
            </a:r>
            <a:r>
              <a:rPr lang="en-US" altLang="zh-CN" sz="2200" kern="0" dirty="0" smtClean="0">
                <a:solidFill>
                  <a:srgbClr val="133984"/>
                </a:solidFill>
                <a:latin typeface="微软雅黑" pitchFamily="34" charset="-122"/>
                <a:ea typeface="微软雅黑" pitchFamily="34" charset="-122"/>
                <a:cs typeface="Times New Roman" pitchFamily="18" charset="0"/>
              </a:rPr>
              <a:t>2016</a:t>
            </a:r>
            <a:r>
              <a:rPr lang="zh-CN" altLang="en-US" sz="2200" kern="0" dirty="0" smtClean="0">
                <a:solidFill>
                  <a:srgbClr val="133984"/>
                </a:solidFill>
                <a:latin typeface="微软雅黑" pitchFamily="34" charset="-122"/>
                <a:ea typeface="微软雅黑" pitchFamily="34" charset="-122"/>
                <a:cs typeface="Times New Roman" pitchFamily="18" charset="0"/>
              </a:rPr>
              <a:t>年底突破</a:t>
            </a:r>
            <a:r>
              <a:rPr lang="en-US" altLang="zh-CN" sz="2200" kern="0" dirty="0" smtClean="0">
                <a:solidFill>
                  <a:srgbClr val="133984"/>
                </a:solidFill>
                <a:latin typeface="微软雅黑" pitchFamily="34" charset="-122"/>
                <a:ea typeface="微软雅黑" pitchFamily="34" charset="-122"/>
                <a:cs typeface="Times New Roman" pitchFamily="18" charset="0"/>
              </a:rPr>
              <a:t>2.2</a:t>
            </a:r>
            <a:r>
              <a:rPr lang="zh-CN" altLang="en-US" sz="2200" kern="0" dirty="0" smtClean="0">
                <a:solidFill>
                  <a:srgbClr val="133984"/>
                </a:solidFill>
                <a:latin typeface="微软雅黑" pitchFamily="34" charset="-122"/>
                <a:ea typeface="微软雅黑" pitchFamily="34" charset="-122"/>
                <a:cs typeface="Times New Roman" pitchFamily="18" charset="0"/>
              </a:rPr>
              <a:t>万公里，世界高铁里程</a:t>
            </a:r>
            <a:r>
              <a:rPr lang="en-US" altLang="zh-CN" sz="2200" kern="0" dirty="0">
                <a:solidFill>
                  <a:srgbClr val="133984"/>
                </a:solidFill>
                <a:latin typeface="微软雅黑" pitchFamily="34" charset="-122"/>
                <a:ea typeface="微软雅黑" pitchFamily="34" charset="-122"/>
                <a:cs typeface="Times New Roman" pitchFamily="18" charset="0"/>
              </a:rPr>
              <a:t>6</a:t>
            </a:r>
            <a:r>
              <a:rPr lang="en-US" altLang="zh-CN" sz="2200" kern="0" dirty="0" smtClean="0">
                <a:solidFill>
                  <a:srgbClr val="133984"/>
                </a:solidFill>
                <a:latin typeface="微软雅黑" pitchFamily="34" charset="-122"/>
                <a:ea typeface="微软雅黑" pitchFamily="34" charset="-122"/>
                <a:cs typeface="Times New Roman" pitchFamily="18" charset="0"/>
              </a:rPr>
              <a:t>0%</a:t>
            </a:r>
            <a:r>
              <a:rPr lang="zh-CN" altLang="en-US" sz="2200" kern="0" dirty="0" smtClean="0">
                <a:solidFill>
                  <a:srgbClr val="133984"/>
                </a:solidFill>
                <a:latin typeface="微软雅黑" pitchFamily="34" charset="-122"/>
                <a:ea typeface="微软雅黑" pitchFamily="34" charset="-122"/>
                <a:cs typeface="Times New Roman" pitchFamily="18" charset="0"/>
              </a:rPr>
              <a:t>以上</a:t>
            </a:r>
            <a:endParaRPr lang="en-US" altLang="zh-CN" sz="2200" kern="0" dirty="0" smtClean="0">
              <a:solidFill>
                <a:srgbClr val="133984"/>
              </a:solidFill>
              <a:latin typeface="微软雅黑" pitchFamily="34" charset="-122"/>
              <a:ea typeface="微软雅黑" pitchFamily="34" charset="-122"/>
              <a:cs typeface="Times New Roman" pitchFamily="18" charset="0"/>
            </a:endParaRPr>
          </a:p>
          <a:p>
            <a:pPr marL="446088" indent="-242888" eaLnBrk="1" hangingPunct="1">
              <a:buClr>
                <a:srgbClr val="133984"/>
              </a:buClr>
              <a:buFont typeface="Arial" pitchFamily="34" charset="0"/>
              <a:buChar char="•"/>
            </a:pPr>
            <a:r>
              <a:rPr lang="zh-CN" altLang="zh-CN" sz="2200" kern="0" dirty="0">
                <a:solidFill>
                  <a:srgbClr val="FF0000"/>
                </a:solidFill>
                <a:latin typeface="微软雅黑" pitchFamily="34" charset="-122"/>
                <a:ea typeface="微软雅黑" pitchFamily="34" charset="-122"/>
                <a:cs typeface="Times New Roman" pitchFamily="18" charset="0"/>
              </a:rPr>
              <a:t>建设速度最快</a:t>
            </a:r>
            <a:r>
              <a:rPr lang="zh-CN" altLang="en-US" sz="2200" kern="0" dirty="0">
                <a:solidFill>
                  <a:srgbClr val="FF0000"/>
                </a:solidFill>
                <a:latin typeface="微软雅黑" pitchFamily="34" charset="-122"/>
                <a:ea typeface="微软雅黑" pitchFamily="34" charset="-122"/>
                <a:cs typeface="Times New Roman" pitchFamily="18" charset="0"/>
              </a:rPr>
              <a:t>：</a:t>
            </a:r>
            <a:r>
              <a:rPr lang="en-US" altLang="zh-CN" sz="2200" kern="0" dirty="0" smtClean="0">
                <a:solidFill>
                  <a:srgbClr val="133984"/>
                </a:solidFill>
                <a:latin typeface="微软雅黑" pitchFamily="34" charset="-122"/>
                <a:ea typeface="微软雅黑" pitchFamily="34" charset="-122"/>
                <a:cs typeface="Times New Roman" pitchFamily="18" charset="0"/>
              </a:rPr>
              <a:t>2020</a:t>
            </a:r>
            <a:r>
              <a:rPr lang="zh-CN" altLang="en-US" sz="2200" kern="0" dirty="0" smtClean="0">
                <a:solidFill>
                  <a:srgbClr val="133984"/>
                </a:solidFill>
                <a:latin typeface="微软雅黑" pitchFamily="34" charset="-122"/>
                <a:ea typeface="微软雅黑" pitchFamily="34" charset="-122"/>
                <a:cs typeface="Times New Roman" pitchFamily="18" charset="0"/>
              </a:rPr>
              <a:t>年年</a:t>
            </a:r>
            <a:r>
              <a:rPr lang="zh-CN" altLang="en-US" sz="2200" kern="0" dirty="0">
                <a:solidFill>
                  <a:srgbClr val="133984"/>
                </a:solidFill>
                <a:latin typeface="微软雅黑" pitchFamily="34" charset="-122"/>
                <a:ea typeface="微软雅黑" pitchFamily="34" charset="-122"/>
                <a:cs typeface="Times New Roman" pitchFamily="18" charset="0"/>
              </a:rPr>
              <a:t>末预计</a:t>
            </a:r>
            <a:r>
              <a:rPr lang="zh-CN" altLang="en-US" sz="2200" kern="0" dirty="0" smtClean="0">
                <a:solidFill>
                  <a:srgbClr val="133984"/>
                </a:solidFill>
                <a:latin typeface="微软雅黑" pitchFamily="34" charset="-122"/>
                <a:ea typeface="微软雅黑" pitchFamily="34" charset="-122"/>
                <a:cs typeface="Times New Roman" pitchFamily="18" charset="0"/>
              </a:rPr>
              <a:t>达到</a:t>
            </a:r>
            <a:r>
              <a:rPr lang="en-US" altLang="zh-CN" sz="2200" kern="0" dirty="0" smtClean="0">
                <a:solidFill>
                  <a:srgbClr val="133984"/>
                </a:solidFill>
                <a:latin typeface="微软雅黑" pitchFamily="34" charset="-122"/>
                <a:ea typeface="微软雅黑" pitchFamily="34" charset="-122"/>
                <a:cs typeface="Times New Roman" pitchFamily="18" charset="0"/>
              </a:rPr>
              <a:t>3</a:t>
            </a:r>
            <a:r>
              <a:rPr lang="zh-CN" altLang="en-US" sz="2200" kern="0" dirty="0" smtClean="0">
                <a:solidFill>
                  <a:srgbClr val="133984"/>
                </a:solidFill>
                <a:latin typeface="微软雅黑" pitchFamily="34" charset="-122"/>
                <a:ea typeface="微软雅黑" pitchFamily="34" charset="-122"/>
                <a:cs typeface="Times New Roman" pitchFamily="18" charset="0"/>
              </a:rPr>
              <a:t>万公里</a:t>
            </a:r>
            <a:endParaRPr lang="en-US" altLang="zh-CN" sz="2200" kern="0" dirty="0" smtClean="0">
              <a:solidFill>
                <a:srgbClr val="133984"/>
              </a:solidFill>
              <a:latin typeface="微软雅黑" pitchFamily="34" charset="-122"/>
              <a:ea typeface="微软雅黑" pitchFamily="34" charset="-122"/>
              <a:cs typeface="Times New Roman" pitchFamily="18" charset="0"/>
            </a:endParaRPr>
          </a:p>
          <a:p>
            <a:pPr marL="446088" indent="-242888" eaLnBrk="1" hangingPunct="1">
              <a:buClr>
                <a:srgbClr val="133984"/>
              </a:buClr>
              <a:buFont typeface="Arial" pitchFamily="34" charset="0"/>
              <a:buChar char="•"/>
            </a:pPr>
            <a:r>
              <a:rPr lang="zh-CN" altLang="en-US" sz="2200" kern="0" dirty="0" smtClean="0">
                <a:solidFill>
                  <a:srgbClr val="FF0000"/>
                </a:solidFill>
                <a:latin typeface="微软雅黑" pitchFamily="34" charset="-122"/>
                <a:ea typeface="微软雅黑" pitchFamily="34" charset="-122"/>
                <a:cs typeface="Times New Roman" pitchFamily="18" charset="0"/>
              </a:rPr>
              <a:t>持续运行</a:t>
            </a:r>
            <a:r>
              <a:rPr lang="zh-CN" altLang="zh-CN" sz="2200" kern="0" dirty="0" smtClean="0">
                <a:solidFill>
                  <a:srgbClr val="FF0000"/>
                </a:solidFill>
                <a:latin typeface="微软雅黑" pitchFamily="34" charset="-122"/>
                <a:ea typeface="微软雅黑" pitchFamily="34" charset="-122"/>
                <a:cs typeface="Times New Roman" pitchFamily="18" charset="0"/>
              </a:rPr>
              <a:t>时速</a:t>
            </a:r>
            <a:r>
              <a:rPr lang="zh-CN" altLang="zh-CN" sz="2200" kern="0" dirty="0">
                <a:solidFill>
                  <a:srgbClr val="FF0000"/>
                </a:solidFill>
                <a:latin typeface="微软雅黑" pitchFamily="34" charset="-122"/>
                <a:ea typeface="微软雅黑" pitchFamily="34" charset="-122"/>
                <a:cs typeface="Times New Roman" pitchFamily="18" charset="0"/>
              </a:rPr>
              <a:t>最高</a:t>
            </a:r>
            <a:r>
              <a:rPr lang="zh-CN" altLang="en-US" sz="2200" kern="0" dirty="0">
                <a:solidFill>
                  <a:srgbClr val="FF0000"/>
                </a:solidFill>
                <a:latin typeface="微软雅黑" pitchFamily="34" charset="-122"/>
                <a:ea typeface="微软雅黑" pitchFamily="34" charset="-122"/>
                <a:cs typeface="Times New Roman" pitchFamily="18" charset="0"/>
              </a:rPr>
              <a:t>：</a:t>
            </a:r>
            <a:r>
              <a:rPr lang="en-US" altLang="zh-CN" sz="2200" kern="0" dirty="0">
                <a:solidFill>
                  <a:srgbClr val="133984"/>
                </a:solidFill>
                <a:latin typeface="微软雅黑" pitchFamily="34" charset="-122"/>
                <a:ea typeface="微软雅黑" pitchFamily="34" charset="-122"/>
                <a:cs typeface="Times New Roman" pitchFamily="18" charset="0"/>
              </a:rPr>
              <a:t>350km/h</a:t>
            </a:r>
          </a:p>
          <a:p>
            <a:pPr marL="446088" indent="-242888" eaLnBrk="1" hangingPunct="1">
              <a:buClr>
                <a:srgbClr val="133984"/>
              </a:buClr>
              <a:buFont typeface="Arial" pitchFamily="34" charset="0"/>
              <a:buChar char="•"/>
            </a:pPr>
            <a:r>
              <a:rPr lang="zh-CN" altLang="zh-CN" sz="2200" kern="0" dirty="0" smtClean="0">
                <a:solidFill>
                  <a:srgbClr val="FF0000"/>
                </a:solidFill>
                <a:latin typeface="微软雅黑" pitchFamily="34" charset="-122"/>
                <a:ea typeface="微软雅黑" pitchFamily="34" charset="-122"/>
                <a:cs typeface="Times New Roman" pitchFamily="18" charset="0"/>
              </a:rPr>
              <a:t>世界</a:t>
            </a:r>
            <a:r>
              <a:rPr lang="zh-CN" altLang="zh-CN" sz="2200" kern="0" dirty="0">
                <a:solidFill>
                  <a:srgbClr val="FF0000"/>
                </a:solidFill>
                <a:latin typeface="微软雅黑" pitchFamily="34" charset="-122"/>
                <a:ea typeface="微软雅黑" pitchFamily="34" charset="-122"/>
                <a:cs typeface="Times New Roman" pitchFamily="18" charset="0"/>
              </a:rPr>
              <a:t>等级最高的高铁</a:t>
            </a:r>
            <a:r>
              <a:rPr lang="zh-CN" altLang="en-US" sz="2200" kern="0" dirty="0">
                <a:solidFill>
                  <a:srgbClr val="FF0000"/>
                </a:solidFill>
                <a:latin typeface="微软雅黑" pitchFamily="34" charset="-122"/>
                <a:ea typeface="微软雅黑" pitchFamily="34" charset="-122"/>
                <a:cs typeface="Times New Roman" pitchFamily="18" charset="0"/>
              </a:rPr>
              <a:t>：</a:t>
            </a:r>
            <a:r>
              <a:rPr lang="zh-CN" altLang="zh-CN" sz="2200" kern="0" dirty="0">
                <a:solidFill>
                  <a:srgbClr val="133984"/>
                </a:solidFill>
                <a:latin typeface="微软雅黑" pitchFamily="34" charset="-122"/>
                <a:ea typeface="微软雅黑" pitchFamily="34" charset="-122"/>
                <a:cs typeface="Times New Roman" pitchFamily="18" charset="0"/>
              </a:rPr>
              <a:t>京沪高铁</a:t>
            </a:r>
          </a:p>
          <a:p>
            <a:pPr marL="446088" indent="-242888" eaLnBrk="1" hangingPunct="1">
              <a:buClr>
                <a:srgbClr val="133984"/>
              </a:buClr>
              <a:buFont typeface="Arial" pitchFamily="34" charset="0"/>
              <a:buChar char="•"/>
            </a:pPr>
            <a:r>
              <a:rPr lang="zh-CN" altLang="zh-CN" sz="2200" kern="0" dirty="0" smtClean="0">
                <a:solidFill>
                  <a:srgbClr val="FF0000"/>
                </a:solidFill>
                <a:latin typeface="微软雅黑" pitchFamily="34" charset="-122"/>
                <a:ea typeface="微软雅黑" pitchFamily="34" charset="-122"/>
                <a:cs typeface="Times New Roman" pitchFamily="18" charset="0"/>
              </a:rPr>
              <a:t>世界</a:t>
            </a:r>
            <a:r>
              <a:rPr lang="zh-CN" altLang="zh-CN" sz="2200" kern="0" dirty="0">
                <a:solidFill>
                  <a:srgbClr val="FF0000"/>
                </a:solidFill>
                <a:latin typeface="微软雅黑" pitchFamily="34" charset="-122"/>
                <a:ea typeface="微软雅黑" pitchFamily="34" charset="-122"/>
                <a:cs typeface="Times New Roman" pitchFamily="18" charset="0"/>
              </a:rPr>
              <a:t>单条运营里程最长高铁</a:t>
            </a:r>
            <a:r>
              <a:rPr lang="zh-CN" altLang="en-US" sz="2200" kern="0" dirty="0">
                <a:solidFill>
                  <a:srgbClr val="FF0000"/>
                </a:solidFill>
                <a:latin typeface="微软雅黑" pitchFamily="34" charset="-122"/>
                <a:ea typeface="微软雅黑" pitchFamily="34" charset="-122"/>
                <a:cs typeface="Times New Roman" pitchFamily="18" charset="0"/>
              </a:rPr>
              <a:t>：</a:t>
            </a:r>
            <a:r>
              <a:rPr lang="zh-CN" altLang="zh-CN" sz="2200" dirty="0" smtClean="0">
                <a:solidFill>
                  <a:srgbClr val="133984"/>
                </a:solidFill>
                <a:latin typeface="微软雅黑" pitchFamily="34" charset="-122"/>
                <a:ea typeface="微软雅黑" pitchFamily="34" charset="-122"/>
              </a:rPr>
              <a:t>京广高铁</a:t>
            </a:r>
            <a:r>
              <a:rPr lang="zh-CN" altLang="en-US" sz="2200" dirty="0" smtClean="0">
                <a:solidFill>
                  <a:srgbClr val="133984"/>
                </a:solidFill>
                <a:latin typeface="微软雅黑" pitchFamily="34" charset="-122"/>
                <a:ea typeface="微软雅黑" pitchFamily="34" charset="-122"/>
              </a:rPr>
              <a:t>，全长</a:t>
            </a:r>
            <a:r>
              <a:rPr lang="en-US" altLang="zh-CN" sz="2200" dirty="0" smtClean="0">
                <a:solidFill>
                  <a:srgbClr val="133984"/>
                </a:solidFill>
                <a:latin typeface="微软雅黑" pitchFamily="34" charset="-122"/>
                <a:ea typeface="微软雅黑" pitchFamily="34" charset="-122"/>
              </a:rPr>
              <a:t>2298km</a:t>
            </a:r>
            <a:endParaRPr lang="zh-CN" altLang="zh-CN" sz="2200" kern="0" dirty="0">
              <a:solidFill>
                <a:srgbClr val="133984"/>
              </a:solidFill>
              <a:latin typeface="微软雅黑" pitchFamily="34" charset="-122"/>
              <a:ea typeface="微软雅黑" pitchFamily="34" charset="-122"/>
              <a:cs typeface="Times New Roman" pitchFamily="18" charset="0"/>
            </a:endParaRPr>
          </a:p>
          <a:p>
            <a:pPr marL="446088" indent="-242888" eaLnBrk="1" hangingPunct="1">
              <a:buClr>
                <a:srgbClr val="133984"/>
              </a:buClr>
              <a:buFont typeface="Arial" pitchFamily="34" charset="0"/>
              <a:buChar char="•"/>
            </a:pPr>
            <a:r>
              <a:rPr lang="zh-CN" altLang="zh-CN" sz="2200" kern="0" dirty="0">
                <a:solidFill>
                  <a:srgbClr val="FF0000"/>
                </a:solidFill>
                <a:latin typeface="微软雅黑" pitchFamily="34" charset="-122"/>
                <a:ea typeface="微软雅黑" pitchFamily="34" charset="-122"/>
                <a:cs typeface="Times New Roman" pitchFamily="18" charset="0"/>
              </a:rPr>
              <a:t>世界一次性建成里程最长的高铁</a:t>
            </a:r>
            <a:r>
              <a:rPr lang="zh-CN" altLang="en-US" sz="2200" kern="0" dirty="0">
                <a:solidFill>
                  <a:srgbClr val="FF0000"/>
                </a:solidFill>
                <a:latin typeface="微软雅黑" pitchFamily="34" charset="-122"/>
                <a:ea typeface="微软雅黑" pitchFamily="34" charset="-122"/>
                <a:cs typeface="Times New Roman" pitchFamily="18" charset="0"/>
              </a:rPr>
              <a:t>：</a:t>
            </a:r>
            <a:r>
              <a:rPr lang="zh-CN" altLang="zh-CN" sz="2200" dirty="0">
                <a:solidFill>
                  <a:srgbClr val="133984"/>
                </a:solidFill>
                <a:latin typeface="微软雅黑" pitchFamily="34" charset="-122"/>
                <a:ea typeface="微软雅黑" pitchFamily="34" charset="-122"/>
              </a:rPr>
              <a:t>兰新高铁</a:t>
            </a:r>
            <a:r>
              <a:rPr lang="zh-CN" altLang="en-US" sz="2200" dirty="0">
                <a:solidFill>
                  <a:srgbClr val="133984"/>
                </a:solidFill>
                <a:latin typeface="微软雅黑" pitchFamily="34" charset="-122"/>
                <a:ea typeface="微软雅黑" pitchFamily="34" charset="-122"/>
              </a:rPr>
              <a:t>，全长</a:t>
            </a:r>
            <a:r>
              <a:rPr lang="en-US" altLang="zh-CN" sz="2200" dirty="0">
                <a:solidFill>
                  <a:srgbClr val="133984"/>
                </a:solidFill>
                <a:latin typeface="微软雅黑" pitchFamily="34" charset="-122"/>
                <a:ea typeface="微软雅黑" pitchFamily="34" charset="-122"/>
              </a:rPr>
              <a:t>1776km</a:t>
            </a:r>
          </a:p>
          <a:p>
            <a:pPr marL="446088" indent="-242888" eaLnBrk="1" hangingPunct="1">
              <a:buClr>
                <a:srgbClr val="133984"/>
              </a:buClr>
              <a:buFont typeface="Arial" pitchFamily="34" charset="0"/>
              <a:buChar char="•"/>
            </a:pPr>
            <a:r>
              <a:rPr lang="zh-CN" altLang="zh-CN" sz="2200" kern="0" dirty="0" smtClean="0">
                <a:solidFill>
                  <a:srgbClr val="FF0000"/>
                </a:solidFill>
                <a:latin typeface="微软雅黑" pitchFamily="34" charset="-122"/>
                <a:ea typeface="微软雅黑" pitchFamily="34" charset="-122"/>
                <a:cs typeface="Times New Roman" pitchFamily="18" charset="0"/>
              </a:rPr>
              <a:t>最惊人的高铁运量</a:t>
            </a:r>
            <a:r>
              <a:rPr lang="zh-CN" altLang="en-US" sz="2200" kern="0" dirty="0" smtClean="0">
                <a:solidFill>
                  <a:srgbClr val="FF0000"/>
                </a:solidFill>
                <a:latin typeface="微软雅黑" pitchFamily="34" charset="-122"/>
                <a:ea typeface="微软雅黑" pitchFamily="34" charset="-122"/>
                <a:cs typeface="Times New Roman" pitchFamily="18" charset="0"/>
              </a:rPr>
              <a:t>：</a:t>
            </a:r>
            <a:r>
              <a:rPr lang="en-US" altLang="zh-CN" sz="2200" dirty="0">
                <a:solidFill>
                  <a:srgbClr val="133984"/>
                </a:solidFill>
                <a:latin typeface="微软雅黑" pitchFamily="34" charset="-122"/>
                <a:ea typeface="微软雅黑" pitchFamily="34" charset="-122"/>
              </a:rPr>
              <a:t>2016</a:t>
            </a:r>
            <a:r>
              <a:rPr lang="zh-CN" altLang="en-US" sz="2200" dirty="0">
                <a:solidFill>
                  <a:srgbClr val="133984"/>
                </a:solidFill>
                <a:latin typeface="微软雅黑" pitchFamily="34" charset="-122"/>
                <a:ea typeface="微软雅黑" pitchFamily="34" charset="-122"/>
              </a:rPr>
              <a:t>年运送旅客</a:t>
            </a:r>
            <a:r>
              <a:rPr lang="en-US" altLang="zh-CN" sz="2200" dirty="0">
                <a:solidFill>
                  <a:srgbClr val="133984"/>
                </a:solidFill>
                <a:latin typeface="微软雅黑" pitchFamily="34" charset="-122"/>
                <a:ea typeface="微软雅黑" pitchFamily="34" charset="-122"/>
              </a:rPr>
              <a:t>14.4</a:t>
            </a:r>
            <a:r>
              <a:rPr lang="zh-CN" altLang="en-US" sz="2200" dirty="0">
                <a:solidFill>
                  <a:srgbClr val="133984"/>
                </a:solidFill>
                <a:latin typeface="微软雅黑" pitchFamily="34" charset="-122"/>
                <a:ea typeface="微软雅黑" pitchFamily="34" charset="-122"/>
              </a:rPr>
              <a:t>亿人次，一票难求</a:t>
            </a:r>
            <a:endParaRPr lang="zh-TW" altLang="zh-CN" sz="2200" dirty="0">
              <a:solidFill>
                <a:srgbClr val="133984"/>
              </a:solidFill>
              <a:latin typeface="微软雅黑" pitchFamily="34" charset="-122"/>
              <a:ea typeface="微软雅黑" pitchFamily="34" charset="-122"/>
            </a:endParaRPr>
          </a:p>
        </p:txBody>
      </p:sp>
      <p:sp>
        <p:nvSpPr>
          <p:cNvPr id="12" name="矩形 11"/>
          <p:cNvSpPr/>
          <p:nvPr/>
        </p:nvSpPr>
        <p:spPr>
          <a:xfrm>
            <a:off x="0" y="1086547"/>
            <a:ext cx="4011296" cy="461665"/>
          </a:xfrm>
          <a:prstGeom prst="rect">
            <a:avLst/>
          </a:prstGeom>
        </p:spPr>
        <p:txBody>
          <a:bodyPr wrap="square">
            <a:spAutoFit/>
          </a:bodyPr>
          <a:lstStyle/>
          <a:p>
            <a:pPr>
              <a:buFont typeface="Wingdings" pitchFamily="2" charset="2"/>
              <a:buChar char="Ø"/>
            </a:pPr>
            <a:r>
              <a:rPr lang="zh-CN" altLang="en-US" sz="2400" b="1" kern="0" dirty="0" smtClean="0">
                <a:solidFill>
                  <a:srgbClr val="133984"/>
                </a:solidFill>
                <a:latin typeface="微软雅黑" pitchFamily="34" charset="-122"/>
                <a:ea typeface="微软雅黑" pitchFamily="34" charset="-122"/>
              </a:rPr>
              <a:t> 中国高速铁路之“最”：</a:t>
            </a:r>
            <a:endParaRPr lang="en-US" altLang="zh-CN" sz="2400" b="1" kern="0" dirty="0" smtClean="0">
              <a:solidFill>
                <a:srgbClr val="133984"/>
              </a:solidFill>
              <a:latin typeface="微软雅黑" pitchFamily="34" charset="-122"/>
              <a:ea typeface="微软雅黑" pitchFamily="34" charset="-122"/>
            </a:endParaRPr>
          </a:p>
        </p:txBody>
      </p:sp>
      <p:sp>
        <p:nvSpPr>
          <p:cNvPr id="7"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1.2 </a:t>
            </a:r>
            <a:r>
              <a:rPr lang="zh-CN" altLang="en-US" sz="2800" b="1" dirty="0" smtClean="0">
                <a:solidFill>
                  <a:srgbClr val="133984"/>
                </a:solidFill>
                <a:latin typeface="微软雅黑" pitchFamily="34" charset="-122"/>
                <a:ea typeface="微软雅黑" pitchFamily="34" charset="-122"/>
                <a:sym typeface="微软雅黑" pitchFamily="34" charset="-122"/>
              </a:rPr>
              <a:t>高速铁路迅猛发展</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3074" name="Picture 2" descr="https://gss3.bdstatic.com/-Po3dSag_xI4khGkpoWK1HF6hhy/baike/c0%3Dbaike92%2C5%2C5%2C92%2C30/sign=30588ab5f2dcd100d991f07313e22c75/562c11dfa9ec8a1368b87758fd03918fa1ecc0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106" y="4521254"/>
            <a:ext cx="2931458" cy="22007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gss0.bdstatic.com/94o3dSag_xI4khGkpoWK1HF6hhy/baike/crop%3D17%2C0%2C608%2C401%3Bc0%3Dbaike80%2C5%2C5%2C80%2C26/sign=9f0119b178cf3bc7fc4f97acec318d8d/9345d688d43f87945ccaad92da1b0ef41bd53a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71" y="4503053"/>
            <a:ext cx="3364346" cy="2218919"/>
          </a:xfrm>
          <a:prstGeom prst="rect">
            <a:avLst/>
          </a:prstGeom>
          <a:noFill/>
          <a:extLst>
            <a:ext uri="{909E8E84-426E-40DD-AFC4-6F175D3DCCD1}">
              <a14:hiddenFill xmlns:a14="http://schemas.microsoft.com/office/drawing/2010/main">
                <a:solidFill>
                  <a:srgbClr val="FFFFFF"/>
                </a:solidFill>
              </a14:hiddenFill>
            </a:ext>
          </a:extLst>
        </p:spPr>
      </p:pic>
      <p:sp>
        <p:nvSpPr>
          <p:cNvPr id="8" name="灯片编号占位符 4"/>
          <p:cNvSpPr>
            <a:spLocks noGrp="1"/>
          </p:cNvSpPr>
          <p:nvPr>
            <p:ph type="sldNum" sz="quarter" idx="12"/>
          </p:nvPr>
        </p:nvSpPr>
        <p:spPr>
          <a:xfrm>
            <a:off x="6694488" y="6648450"/>
            <a:ext cx="2487612" cy="476250"/>
          </a:xfrm>
        </p:spPr>
        <p:txBody>
          <a:bodyPr/>
          <a:lstStyle/>
          <a:p>
            <a:pPr>
              <a:defRPr/>
            </a:pPr>
            <a:r>
              <a:rPr lang="en-US" dirty="0" smtClean="0"/>
              <a:t>5</a:t>
            </a:r>
            <a:endParaRPr lang="en-US" dirty="0"/>
          </a:p>
        </p:txBody>
      </p:sp>
    </p:spTree>
    <p:extLst>
      <p:ext uri="{BB962C8B-B14F-4D97-AF65-F5344CB8AC3E}">
        <p14:creationId xmlns:p14="http://schemas.microsoft.com/office/powerpoint/2010/main" val="343653388"/>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矩形 22"/>
          <p:cNvSpPr>
            <a:spLocks noChangeArrowheads="1"/>
          </p:cNvSpPr>
          <p:nvPr/>
        </p:nvSpPr>
        <p:spPr bwMode="auto">
          <a:xfrm>
            <a:off x="7813" y="1203498"/>
            <a:ext cx="8822422" cy="1862048"/>
          </a:xfrm>
          <a:prstGeom prst="rect">
            <a:avLst/>
          </a:prstGeom>
          <a:noFill/>
          <a:ln w="9525">
            <a:noFill/>
            <a:miter lim="800000"/>
            <a:headEnd/>
            <a:tailEnd/>
          </a:ln>
        </p:spPr>
        <p:txBody>
          <a:bodyPr wrap="square">
            <a:spAutoFit/>
          </a:bodyPr>
          <a:lstStyle/>
          <a:p>
            <a:pPr marL="342900" indent="-342900" fontAlgn="auto">
              <a:lnSpc>
                <a:spcPts val="3300"/>
              </a:lnSpc>
              <a:spcBef>
                <a:spcPts val="600"/>
              </a:spcBef>
              <a:spcAft>
                <a:spcPts val="0"/>
              </a:spcAft>
              <a:buFont typeface="Wingdings" panose="05000000000000000000" pitchFamily="2" charset="2"/>
              <a:buChar char="Ø"/>
              <a:defRPr/>
            </a:pPr>
            <a:r>
              <a:rPr lang="zh-CN" altLang="en-US" sz="2400" b="1" dirty="0">
                <a:solidFill>
                  <a:srgbClr val="133984"/>
                </a:solidFill>
                <a:latin typeface="微软雅黑" pitchFamily="34" charset="-122"/>
                <a:ea typeface="微软雅黑" pitchFamily="34" charset="-122"/>
              </a:rPr>
              <a:t>截至</a:t>
            </a:r>
            <a:r>
              <a:rPr lang="en-US" altLang="zh-CN" sz="2400" b="1" dirty="0" smtClean="0">
                <a:solidFill>
                  <a:srgbClr val="133984"/>
                </a:solidFill>
                <a:latin typeface="微软雅黑" pitchFamily="34" charset="-122"/>
                <a:ea typeface="微软雅黑" pitchFamily="34" charset="-122"/>
              </a:rPr>
              <a:t>2016</a:t>
            </a:r>
            <a:r>
              <a:rPr lang="zh-CN" altLang="en-US" sz="2400" b="1" dirty="0" smtClean="0">
                <a:solidFill>
                  <a:srgbClr val="133984"/>
                </a:solidFill>
                <a:latin typeface="微软雅黑" pitchFamily="34" charset="-122"/>
                <a:ea typeface="微软雅黑" pitchFamily="34" charset="-122"/>
              </a:rPr>
              <a:t>年末</a:t>
            </a:r>
            <a:r>
              <a:rPr lang="zh-CN" altLang="en-US" sz="2400" b="1" dirty="0">
                <a:solidFill>
                  <a:srgbClr val="133984"/>
                </a:solidFill>
                <a:latin typeface="微软雅黑" pitchFamily="34" charset="-122"/>
                <a:ea typeface="微软雅黑" pitchFamily="34" charset="-122"/>
              </a:rPr>
              <a:t>，大陆地区</a:t>
            </a:r>
            <a:r>
              <a:rPr lang="zh-CN" altLang="en-US" sz="2400" b="1" dirty="0" smtClean="0">
                <a:solidFill>
                  <a:srgbClr val="133984"/>
                </a:solidFill>
                <a:latin typeface="微软雅黑" pitchFamily="34" charset="-122"/>
                <a:ea typeface="微软雅黑" pitchFamily="34" charset="-122"/>
              </a:rPr>
              <a:t>共</a:t>
            </a:r>
            <a:r>
              <a:rPr lang="en-US" altLang="zh-CN" sz="2400" b="1" dirty="0" smtClean="0">
                <a:solidFill>
                  <a:srgbClr val="FF0000"/>
                </a:solidFill>
                <a:latin typeface="微软雅黑" pitchFamily="34" charset="-122"/>
                <a:ea typeface="微软雅黑" pitchFamily="34" charset="-122"/>
              </a:rPr>
              <a:t>30</a:t>
            </a:r>
            <a:r>
              <a:rPr lang="zh-CN" altLang="en-US" sz="2400" b="1" dirty="0" smtClean="0">
                <a:solidFill>
                  <a:srgbClr val="FF0000"/>
                </a:solidFill>
                <a:latin typeface="微软雅黑" pitchFamily="34" charset="-122"/>
                <a:ea typeface="微软雅黑" pitchFamily="34" charset="-122"/>
              </a:rPr>
              <a:t>个</a:t>
            </a:r>
            <a:r>
              <a:rPr lang="zh-CN" altLang="en-US" sz="2400" b="1" dirty="0">
                <a:solidFill>
                  <a:srgbClr val="133984"/>
                </a:solidFill>
                <a:latin typeface="微软雅黑" pitchFamily="34" charset="-122"/>
                <a:ea typeface="微软雅黑" pitchFamily="34" charset="-122"/>
              </a:rPr>
              <a:t>城市开通城轨交通运营，共计</a:t>
            </a:r>
            <a:r>
              <a:rPr lang="en-US" altLang="zh-CN" sz="2400" b="1" dirty="0" smtClean="0">
                <a:solidFill>
                  <a:srgbClr val="FF0000"/>
                </a:solidFill>
                <a:latin typeface="微软雅黑" pitchFamily="34" charset="-122"/>
                <a:ea typeface="微软雅黑" pitchFamily="34" charset="-122"/>
              </a:rPr>
              <a:t>133</a:t>
            </a:r>
            <a:r>
              <a:rPr lang="zh-CN" altLang="en-US" sz="2400" b="1" dirty="0" smtClean="0">
                <a:solidFill>
                  <a:srgbClr val="FF0000"/>
                </a:solidFill>
                <a:latin typeface="微软雅黑" pitchFamily="34" charset="-122"/>
                <a:ea typeface="微软雅黑" pitchFamily="34" charset="-122"/>
              </a:rPr>
              <a:t>条</a:t>
            </a:r>
            <a:r>
              <a:rPr lang="zh-CN" altLang="en-US" sz="2400" b="1" dirty="0">
                <a:solidFill>
                  <a:srgbClr val="133984"/>
                </a:solidFill>
                <a:latin typeface="微软雅黑" pitchFamily="34" charset="-122"/>
                <a:ea typeface="微软雅黑" pitchFamily="34" charset="-122"/>
              </a:rPr>
              <a:t>线路，运营线路总长度</a:t>
            </a:r>
            <a:r>
              <a:rPr lang="zh-CN" altLang="en-US" sz="2400" b="1" dirty="0" smtClean="0">
                <a:solidFill>
                  <a:srgbClr val="133984"/>
                </a:solidFill>
                <a:latin typeface="微软雅黑" pitchFamily="34" charset="-122"/>
                <a:ea typeface="微软雅黑" pitchFamily="34" charset="-122"/>
              </a:rPr>
              <a:t>达</a:t>
            </a:r>
            <a:r>
              <a:rPr lang="en-US" altLang="zh-CN" sz="2400" b="1" dirty="0" smtClean="0">
                <a:solidFill>
                  <a:srgbClr val="FF0000"/>
                </a:solidFill>
                <a:latin typeface="微软雅黑" pitchFamily="34" charset="-122"/>
                <a:ea typeface="微软雅黑" pitchFamily="34" charset="-122"/>
              </a:rPr>
              <a:t>4152.8</a:t>
            </a:r>
            <a:r>
              <a:rPr lang="zh-CN" altLang="en-US" sz="2400" b="1" dirty="0" smtClean="0">
                <a:solidFill>
                  <a:srgbClr val="FF0000"/>
                </a:solidFill>
                <a:latin typeface="微软雅黑" pitchFamily="34" charset="-122"/>
                <a:ea typeface="微软雅黑" pitchFamily="34" charset="-122"/>
              </a:rPr>
              <a:t>公里</a:t>
            </a:r>
            <a:r>
              <a:rPr lang="zh-CN" altLang="en-US" sz="2400" b="1" dirty="0" smtClean="0">
                <a:solidFill>
                  <a:srgbClr val="133984"/>
                </a:solidFill>
                <a:latin typeface="微软雅黑" pitchFamily="34" charset="-122"/>
                <a:ea typeface="微软雅黑" pitchFamily="34" charset="-122"/>
              </a:rPr>
              <a:t>；在建</a:t>
            </a:r>
            <a:r>
              <a:rPr lang="zh-CN" altLang="en-US" sz="2400" b="1" dirty="0">
                <a:solidFill>
                  <a:srgbClr val="133984"/>
                </a:solidFill>
                <a:latin typeface="微软雅黑" pitchFamily="34" charset="-122"/>
                <a:ea typeface="微软雅黑" pitchFamily="34" charset="-122"/>
              </a:rPr>
              <a:t>线路</a:t>
            </a:r>
            <a:r>
              <a:rPr lang="zh-CN" altLang="en-US" sz="2400" b="1" dirty="0" smtClean="0">
                <a:solidFill>
                  <a:srgbClr val="133984"/>
                </a:solidFill>
                <a:latin typeface="微软雅黑" pitchFamily="34" charset="-122"/>
                <a:ea typeface="微软雅黑" pitchFamily="34" charset="-122"/>
              </a:rPr>
              <a:t>里程</a:t>
            </a:r>
            <a:r>
              <a:rPr lang="en-US" altLang="zh-CN" sz="2400" b="1" dirty="0" smtClean="0">
                <a:solidFill>
                  <a:srgbClr val="FF0000"/>
                </a:solidFill>
                <a:latin typeface="微软雅黑" pitchFamily="34" charset="-122"/>
                <a:ea typeface="微软雅黑" pitchFamily="34" charset="-122"/>
              </a:rPr>
              <a:t>5636.5</a:t>
            </a:r>
            <a:r>
              <a:rPr lang="zh-CN" altLang="en-US" sz="2400" b="1" dirty="0" smtClean="0">
                <a:solidFill>
                  <a:srgbClr val="FF0000"/>
                </a:solidFill>
                <a:latin typeface="微软雅黑" pitchFamily="34" charset="-122"/>
                <a:ea typeface="微软雅黑" pitchFamily="34" charset="-122"/>
              </a:rPr>
              <a:t>公里</a:t>
            </a:r>
            <a:r>
              <a:rPr lang="zh-CN" altLang="en-US" sz="2400" b="1" dirty="0" smtClean="0">
                <a:solidFill>
                  <a:srgbClr val="133984"/>
                </a:solidFill>
                <a:latin typeface="微软雅黑" pitchFamily="34" charset="-122"/>
                <a:ea typeface="微软雅黑" pitchFamily="34" charset="-122"/>
              </a:rPr>
              <a:t>，共有</a:t>
            </a:r>
            <a:r>
              <a:rPr lang="en-US" altLang="zh-CN" sz="2400" b="1" dirty="0" smtClean="0">
                <a:solidFill>
                  <a:srgbClr val="FF0000"/>
                </a:solidFill>
                <a:latin typeface="微软雅黑" pitchFamily="34" charset="-122"/>
                <a:ea typeface="微软雅黑" pitchFamily="34" charset="-122"/>
              </a:rPr>
              <a:t>58</a:t>
            </a:r>
            <a:r>
              <a:rPr lang="zh-CN" altLang="en-US" sz="2400" b="1" dirty="0" smtClean="0">
                <a:solidFill>
                  <a:srgbClr val="FF0000"/>
                </a:solidFill>
                <a:latin typeface="微软雅黑" pitchFamily="34" charset="-122"/>
                <a:ea typeface="微软雅黑" pitchFamily="34" charset="-122"/>
              </a:rPr>
              <a:t>个</a:t>
            </a:r>
            <a:r>
              <a:rPr lang="zh-CN" altLang="en-US" sz="2400" b="1" dirty="0" smtClean="0">
                <a:solidFill>
                  <a:srgbClr val="133984"/>
                </a:solidFill>
                <a:latin typeface="微软雅黑" pitchFamily="34" charset="-122"/>
                <a:ea typeface="微软雅黑" pitchFamily="34" charset="-122"/>
              </a:rPr>
              <a:t>城市的城规线网规划获批</a:t>
            </a:r>
            <a:endParaRPr lang="en-US" altLang="zh-CN" sz="2400" b="1" dirty="0" smtClean="0">
              <a:solidFill>
                <a:srgbClr val="133984"/>
              </a:solidFill>
              <a:latin typeface="微软雅黑" pitchFamily="34" charset="-122"/>
              <a:ea typeface="微软雅黑" pitchFamily="34" charset="-122"/>
            </a:endParaRPr>
          </a:p>
          <a:p>
            <a:pPr marL="342900" lvl="1" indent="-342900">
              <a:lnSpc>
                <a:spcPts val="3300"/>
              </a:lnSpc>
              <a:spcBef>
                <a:spcPts val="600"/>
              </a:spcBef>
              <a:buFont typeface="Wingdings" panose="05000000000000000000" pitchFamily="2" charset="2"/>
              <a:buChar char="Ø"/>
              <a:defRPr/>
            </a:pPr>
            <a:r>
              <a:rPr lang="en-US" altLang="zh-CN" sz="2400" b="1" dirty="0" smtClean="0">
                <a:solidFill>
                  <a:srgbClr val="133984"/>
                </a:solidFill>
                <a:latin typeface="微软雅黑" pitchFamily="34" charset="-122"/>
                <a:ea typeface="微软雅黑" pitchFamily="34" charset="-122"/>
              </a:rPr>
              <a:t>2020</a:t>
            </a:r>
            <a:r>
              <a:rPr lang="zh-CN" altLang="en-US" sz="2400" b="1" dirty="0" smtClean="0">
                <a:solidFill>
                  <a:srgbClr val="133984"/>
                </a:solidFill>
                <a:latin typeface="微软雅黑" pitchFamily="34" charset="-122"/>
                <a:ea typeface="微软雅黑" pitchFamily="34" charset="-122"/>
              </a:rPr>
              <a:t>年将建设</a:t>
            </a:r>
            <a:r>
              <a:rPr lang="en-US" altLang="zh-CN" sz="2400" b="1" dirty="0" smtClean="0">
                <a:solidFill>
                  <a:srgbClr val="FF0000"/>
                </a:solidFill>
                <a:latin typeface="微软雅黑" pitchFamily="34" charset="-122"/>
                <a:ea typeface="微软雅黑" pitchFamily="34" charset="-122"/>
              </a:rPr>
              <a:t>6000</a:t>
            </a:r>
            <a:r>
              <a:rPr lang="zh-CN" altLang="en-US" sz="2400" b="1" dirty="0" smtClean="0">
                <a:solidFill>
                  <a:srgbClr val="FF0000"/>
                </a:solidFill>
                <a:latin typeface="微软雅黑" pitchFamily="34" charset="-122"/>
                <a:ea typeface="微软雅黑" pitchFamily="34" charset="-122"/>
              </a:rPr>
              <a:t>多公里</a:t>
            </a:r>
            <a:r>
              <a:rPr lang="zh-CN" altLang="en-US" sz="2400" b="1" dirty="0" smtClean="0">
                <a:solidFill>
                  <a:srgbClr val="133984"/>
                </a:solidFill>
                <a:latin typeface="微软雅黑" pitchFamily="34" charset="-122"/>
                <a:ea typeface="微软雅黑" pitchFamily="34" charset="-122"/>
              </a:rPr>
              <a:t>的城市轨道交通线路</a:t>
            </a:r>
            <a:endParaRPr lang="en-US" altLang="zh-CN" sz="2400" b="1" dirty="0" smtClean="0">
              <a:solidFill>
                <a:srgbClr val="133984"/>
              </a:solidFill>
              <a:latin typeface="微软雅黑" pitchFamily="34" charset="-122"/>
              <a:ea typeface="微软雅黑" pitchFamily="34" charset="-122"/>
            </a:endParaRPr>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91" y="3569502"/>
            <a:ext cx="3085544" cy="2314159"/>
          </a:xfrm>
          <a:prstGeom prst="rect">
            <a:avLst/>
          </a:prstGeom>
          <a:noFill/>
          <a:ln>
            <a:noFill/>
          </a:ln>
          <a:effectLst>
            <a:outerShdw dist="35921" dir="2700000" algn="ctr" rotWithShape="0">
              <a:schemeClr val="bg2"/>
            </a:outerShdw>
            <a:softEdge rad="112522"/>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211" y="3569503"/>
            <a:ext cx="4671846" cy="2311527"/>
          </a:xfrm>
          <a:prstGeom prst="rect">
            <a:avLst/>
          </a:prstGeom>
        </p:spPr>
      </p:pic>
      <p:sp>
        <p:nvSpPr>
          <p:cNvPr id="8"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1.3 </a:t>
            </a:r>
            <a:r>
              <a:rPr lang="zh-CN" altLang="en-US" sz="2800" b="1" dirty="0" smtClean="0">
                <a:solidFill>
                  <a:srgbClr val="133984"/>
                </a:solidFill>
                <a:latin typeface="微软雅黑" pitchFamily="34" charset="-122"/>
                <a:ea typeface="微软雅黑" pitchFamily="34" charset="-122"/>
                <a:sym typeface="微软雅黑" pitchFamily="34" charset="-122"/>
              </a:rPr>
              <a:t>城市轨道规模急速拓展</a:t>
            </a:r>
            <a:endParaRPr lang="zh-CN" altLang="en-US" sz="2400" b="1" dirty="0">
              <a:solidFill>
                <a:srgbClr val="000000"/>
              </a:solidFill>
              <a:latin typeface="微软雅黑" pitchFamily="34" charset="-122"/>
              <a:ea typeface="微软雅黑" pitchFamily="34" charset="-122"/>
              <a:sym typeface="微软雅黑" pitchFamily="34" charset="-122"/>
            </a:endParaRPr>
          </a:p>
        </p:txBody>
      </p:sp>
      <p:sp>
        <p:nvSpPr>
          <p:cNvPr id="9"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6</a:t>
            </a:r>
            <a:endParaRPr lang="en-US" dirty="0"/>
          </a:p>
        </p:txBody>
      </p:sp>
    </p:spTree>
    <p:extLst>
      <p:ext uri="{BB962C8B-B14F-4D97-AF65-F5344CB8AC3E}">
        <p14:creationId xmlns:p14="http://schemas.microsoft.com/office/powerpoint/2010/main" val="413443050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矩形 22"/>
          <p:cNvSpPr>
            <a:spLocks noChangeArrowheads="1"/>
          </p:cNvSpPr>
          <p:nvPr/>
        </p:nvSpPr>
        <p:spPr bwMode="auto">
          <a:xfrm>
            <a:off x="7812" y="1203498"/>
            <a:ext cx="8997965" cy="2785378"/>
          </a:xfrm>
          <a:prstGeom prst="rect">
            <a:avLst/>
          </a:prstGeom>
          <a:noFill/>
          <a:ln w="9525">
            <a:noFill/>
            <a:miter lim="800000"/>
            <a:headEnd/>
            <a:tailEnd/>
          </a:ln>
        </p:spPr>
        <p:txBody>
          <a:bodyPr wrap="square">
            <a:spAutoFit/>
          </a:bodyPr>
          <a:lstStyle/>
          <a:p>
            <a:pPr marL="342900" lvl="1" indent="-342900">
              <a:lnSpc>
                <a:spcPts val="3300"/>
              </a:lnSpc>
              <a:spcBef>
                <a:spcPts val="600"/>
              </a:spcBef>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推进</a:t>
            </a:r>
            <a:r>
              <a:rPr lang="zh-CN" altLang="en-US" sz="2400" b="1" dirty="0" smtClean="0">
                <a:solidFill>
                  <a:srgbClr val="FF0000"/>
                </a:solidFill>
                <a:latin typeface="微软雅黑" pitchFamily="34" charset="-122"/>
                <a:ea typeface="微软雅黑" pitchFamily="34" charset="-122"/>
              </a:rPr>
              <a:t>中国标准国际化</a:t>
            </a:r>
            <a:r>
              <a:rPr lang="zh-CN" altLang="en-US" sz="2400" b="1" dirty="0" smtClean="0">
                <a:solidFill>
                  <a:srgbClr val="133984"/>
                </a:solidFill>
                <a:latin typeface="微软雅黑" pitchFamily="34" charset="-122"/>
                <a:ea typeface="微软雅黑" pitchFamily="34" charset="-122"/>
              </a:rPr>
              <a:t>，参与</a:t>
            </a:r>
            <a:r>
              <a:rPr lang="en-US" altLang="zh-CN" sz="2400" b="1" dirty="0" smtClean="0">
                <a:solidFill>
                  <a:srgbClr val="FF0000"/>
                </a:solidFill>
                <a:latin typeface="微软雅黑" pitchFamily="34" charset="-122"/>
                <a:ea typeface="微软雅黑" pitchFamily="34" charset="-122"/>
              </a:rPr>
              <a:t>43</a:t>
            </a:r>
            <a:r>
              <a:rPr lang="zh-CN" altLang="en-US" sz="2400" b="1" dirty="0" smtClean="0">
                <a:solidFill>
                  <a:srgbClr val="FF0000"/>
                </a:solidFill>
                <a:latin typeface="微软雅黑" pitchFamily="34" charset="-122"/>
                <a:ea typeface="微软雅黑" pitchFamily="34" charset="-122"/>
              </a:rPr>
              <a:t>项</a:t>
            </a:r>
            <a:r>
              <a:rPr lang="zh-CN" altLang="en-US" sz="2400" b="1" dirty="0" smtClean="0">
                <a:solidFill>
                  <a:srgbClr val="133984"/>
                </a:solidFill>
                <a:latin typeface="微软雅黑" pitchFamily="34" charset="-122"/>
                <a:ea typeface="微软雅黑" pitchFamily="34" charset="-122"/>
              </a:rPr>
              <a:t>国际标准的制定修订工作</a:t>
            </a:r>
            <a:endParaRPr lang="en-US" altLang="zh-CN" sz="2400" b="1" dirty="0" smtClean="0">
              <a:solidFill>
                <a:srgbClr val="133984"/>
              </a:solidFill>
              <a:latin typeface="微软雅黑" pitchFamily="34" charset="-122"/>
              <a:ea typeface="微软雅黑" pitchFamily="34" charset="-122"/>
            </a:endParaRPr>
          </a:p>
          <a:p>
            <a:pPr marL="342900" lvl="1" indent="-342900">
              <a:lnSpc>
                <a:spcPts val="3300"/>
              </a:lnSpc>
              <a:spcBef>
                <a:spcPts val="600"/>
              </a:spcBef>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印尼雅万高铁、中老铁路、巴基斯坦拉合尔橙线轻轨工程进展顺利，匈塞铁路、中泰铁路等合作项目取得新的突破，中国</a:t>
            </a:r>
            <a:r>
              <a:rPr lang="zh-CN" altLang="en-US" sz="2400" b="1" dirty="0" smtClean="0">
                <a:solidFill>
                  <a:srgbClr val="FF0000"/>
                </a:solidFill>
                <a:latin typeface="微软雅黑" pitchFamily="34" charset="-122"/>
                <a:ea typeface="微软雅黑" pitchFamily="34" charset="-122"/>
              </a:rPr>
              <a:t>铁路话语权不断扩大</a:t>
            </a:r>
            <a:endParaRPr lang="en-US" altLang="zh-CN" sz="2400" b="1" dirty="0" smtClean="0">
              <a:solidFill>
                <a:srgbClr val="133984"/>
              </a:solidFill>
              <a:latin typeface="微软雅黑" pitchFamily="34" charset="-122"/>
              <a:ea typeface="微软雅黑" pitchFamily="34" charset="-122"/>
            </a:endParaRPr>
          </a:p>
          <a:p>
            <a:pPr marL="342900" lvl="1" indent="-342900">
              <a:lnSpc>
                <a:spcPts val="3300"/>
              </a:lnSpc>
              <a:spcBef>
                <a:spcPts val="600"/>
              </a:spcBef>
              <a:buFont typeface="Wingdings" panose="05000000000000000000" pitchFamily="2" charset="2"/>
              <a:buChar char="Ø"/>
              <a:defRPr/>
            </a:pPr>
            <a:r>
              <a:rPr lang="zh-CN" altLang="en-US" sz="2400" b="1" dirty="0" smtClean="0">
                <a:solidFill>
                  <a:srgbClr val="133984"/>
                </a:solidFill>
                <a:latin typeface="微软雅黑" pitchFamily="34" charset="-122"/>
                <a:ea typeface="微软雅黑" pitchFamily="34" charset="-122"/>
              </a:rPr>
              <a:t>大力发展国际联运和口岸运输，</a:t>
            </a:r>
            <a:r>
              <a:rPr lang="en-US" altLang="zh-CN" sz="2400" b="1" dirty="0" smtClean="0">
                <a:solidFill>
                  <a:srgbClr val="133984"/>
                </a:solidFill>
                <a:latin typeface="微软雅黑" pitchFamily="34" charset="-122"/>
                <a:ea typeface="微软雅黑" pitchFamily="34" charset="-122"/>
              </a:rPr>
              <a:t>2016</a:t>
            </a:r>
            <a:r>
              <a:rPr lang="zh-CN" altLang="en-US" sz="2400" b="1" dirty="0" smtClean="0">
                <a:solidFill>
                  <a:srgbClr val="133984"/>
                </a:solidFill>
                <a:latin typeface="微软雅黑" pitchFamily="34" charset="-122"/>
                <a:ea typeface="微软雅黑" pitchFamily="34" charset="-122"/>
              </a:rPr>
              <a:t>年开行中欧班列</a:t>
            </a:r>
            <a:r>
              <a:rPr lang="en-US" altLang="zh-CN" sz="2400" b="1" dirty="0" smtClean="0">
                <a:solidFill>
                  <a:srgbClr val="FF0000"/>
                </a:solidFill>
                <a:latin typeface="微软雅黑" pitchFamily="34" charset="-122"/>
                <a:ea typeface="微软雅黑" pitchFamily="34" charset="-122"/>
              </a:rPr>
              <a:t>1702</a:t>
            </a:r>
            <a:r>
              <a:rPr lang="zh-CN" altLang="en-US" sz="2400" b="1" dirty="0" smtClean="0">
                <a:solidFill>
                  <a:srgbClr val="FF0000"/>
                </a:solidFill>
                <a:latin typeface="微软雅黑" pitchFamily="34" charset="-122"/>
                <a:ea typeface="微软雅黑" pitchFamily="34" charset="-122"/>
              </a:rPr>
              <a:t>列</a:t>
            </a:r>
            <a:r>
              <a:rPr lang="zh-CN" altLang="en-US" sz="2400" b="1" dirty="0" smtClean="0">
                <a:solidFill>
                  <a:srgbClr val="133984"/>
                </a:solidFill>
                <a:latin typeface="微软雅黑" pitchFamily="34" charset="-122"/>
                <a:ea typeface="微软雅黑" pitchFamily="34" charset="-122"/>
              </a:rPr>
              <a:t>，同比</a:t>
            </a:r>
            <a:r>
              <a:rPr lang="zh-CN" altLang="en-US" sz="2400" b="1" dirty="0" smtClean="0">
                <a:solidFill>
                  <a:srgbClr val="FF0000"/>
                </a:solidFill>
                <a:latin typeface="微软雅黑" pitchFamily="34" charset="-122"/>
                <a:ea typeface="微软雅黑" pitchFamily="34" charset="-122"/>
              </a:rPr>
              <a:t>增长</a:t>
            </a:r>
            <a:r>
              <a:rPr lang="en-US" altLang="zh-CN" sz="2400" b="1" dirty="0" smtClean="0">
                <a:solidFill>
                  <a:srgbClr val="FF0000"/>
                </a:solidFill>
                <a:latin typeface="微软雅黑" pitchFamily="34" charset="-122"/>
                <a:ea typeface="微软雅黑" pitchFamily="34" charset="-122"/>
              </a:rPr>
              <a:t>109%</a:t>
            </a:r>
            <a:r>
              <a:rPr lang="zh-CN" altLang="en-US" sz="2400" b="1" dirty="0" smtClean="0">
                <a:solidFill>
                  <a:srgbClr val="133984"/>
                </a:solidFill>
                <a:latin typeface="微软雅黑" pitchFamily="34" charset="-122"/>
                <a:ea typeface="微软雅黑" pitchFamily="34" charset="-122"/>
              </a:rPr>
              <a:t>；铁路口岸运量完成</a:t>
            </a:r>
            <a:r>
              <a:rPr lang="en-US" altLang="zh-CN" sz="2400" b="1" dirty="0" smtClean="0">
                <a:solidFill>
                  <a:srgbClr val="FF0000"/>
                </a:solidFill>
                <a:latin typeface="微软雅黑" pitchFamily="34" charset="-122"/>
                <a:ea typeface="微软雅黑" pitchFamily="34" charset="-122"/>
              </a:rPr>
              <a:t>4200</a:t>
            </a:r>
            <a:r>
              <a:rPr lang="zh-CN" altLang="en-US" sz="2400" b="1" dirty="0" smtClean="0">
                <a:solidFill>
                  <a:srgbClr val="FF0000"/>
                </a:solidFill>
                <a:latin typeface="微软雅黑" pitchFamily="34" charset="-122"/>
                <a:ea typeface="微软雅黑" pitchFamily="34" charset="-122"/>
              </a:rPr>
              <a:t>万吨</a:t>
            </a:r>
            <a:r>
              <a:rPr lang="zh-CN" altLang="en-US" sz="2400" b="1" dirty="0" smtClean="0">
                <a:solidFill>
                  <a:srgbClr val="133984"/>
                </a:solidFill>
                <a:latin typeface="微软雅黑" pitchFamily="34" charset="-122"/>
                <a:ea typeface="微软雅黑" pitchFamily="34" charset="-122"/>
              </a:rPr>
              <a:t>，同比</a:t>
            </a:r>
            <a:r>
              <a:rPr lang="zh-CN" altLang="en-US" sz="2400" b="1" dirty="0" smtClean="0">
                <a:solidFill>
                  <a:srgbClr val="FF0000"/>
                </a:solidFill>
                <a:latin typeface="微软雅黑" pitchFamily="34" charset="-122"/>
                <a:ea typeface="微软雅黑" pitchFamily="34" charset="-122"/>
              </a:rPr>
              <a:t>增长</a:t>
            </a:r>
            <a:r>
              <a:rPr lang="en-US" altLang="zh-CN" sz="2400" b="1" dirty="0" smtClean="0">
                <a:solidFill>
                  <a:srgbClr val="FF0000"/>
                </a:solidFill>
                <a:latin typeface="微软雅黑" pitchFamily="34" charset="-122"/>
                <a:ea typeface="微软雅黑" pitchFamily="34" charset="-122"/>
              </a:rPr>
              <a:t>12%</a:t>
            </a:r>
          </a:p>
        </p:txBody>
      </p:sp>
      <p:sp>
        <p:nvSpPr>
          <p:cNvPr id="8" name="TextBox 53"/>
          <p:cNvSpPr>
            <a:spLocks noChangeArrowheads="1"/>
          </p:cNvSpPr>
          <p:nvPr/>
        </p:nvSpPr>
        <p:spPr bwMode="auto">
          <a:xfrm>
            <a:off x="0" y="454232"/>
            <a:ext cx="8501122" cy="523220"/>
          </a:xfrm>
          <a:prstGeom prst="rect">
            <a:avLst/>
          </a:prstGeom>
          <a:noFill/>
          <a:ln w="9525">
            <a:noFill/>
            <a:miter lim="800000"/>
            <a:headEnd/>
            <a:tailEnd/>
          </a:ln>
        </p:spPr>
        <p:txBody>
          <a:bodyPr wrap="square">
            <a:spAutoFit/>
          </a:bodyPr>
          <a:lstStyle/>
          <a:p>
            <a:r>
              <a:rPr lang="en-US" altLang="zh-CN" sz="2800" b="1" dirty="0" smtClean="0">
                <a:solidFill>
                  <a:srgbClr val="133984"/>
                </a:solidFill>
                <a:latin typeface="微软雅黑" pitchFamily="34" charset="-122"/>
                <a:ea typeface="微软雅黑" pitchFamily="34" charset="-122"/>
                <a:sym typeface="微软雅黑" pitchFamily="34" charset="-122"/>
              </a:rPr>
              <a:t>1.4 </a:t>
            </a:r>
            <a:r>
              <a:rPr lang="zh-CN" altLang="en-US" sz="2800" b="1" dirty="0" smtClean="0">
                <a:solidFill>
                  <a:srgbClr val="133984"/>
                </a:solidFill>
                <a:latin typeface="微软雅黑" pitchFamily="34" charset="-122"/>
                <a:ea typeface="微软雅黑" pitchFamily="34" charset="-122"/>
                <a:sym typeface="微软雅黑" pitchFamily="34" charset="-122"/>
              </a:rPr>
              <a:t>国际影响力不断增强</a:t>
            </a:r>
            <a:endParaRPr lang="zh-CN" altLang="en-US" sz="2400" b="1" dirty="0">
              <a:solidFill>
                <a:srgbClr val="000000"/>
              </a:solidFill>
              <a:latin typeface="微软雅黑" pitchFamily="34" charset="-122"/>
              <a:ea typeface="微软雅黑" pitchFamily="34" charset="-122"/>
              <a:sym typeface="微软雅黑" pitchFamily="34" charset="-122"/>
            </a:endParaRPr>
          </a:p>
        </p:txBody>
      </p:sp>
      <p:pic>
        <p:nvPicPr>
          <p:cNvPr id="4098" name="Picture 2" descr="https://gss3.bdstatic.com/7Po3dSag_xI4khGkpoWK1HF6hhy/baike/c0%3Dbaike80%2C5%2C5%2C80%2C26/sign=37217e0cee24b899ca31716a0f6f76f0/9a504fc2d5628535fac4862d97ef76c6a7ef6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11" y="4322727"/>
            <a:ext cx="3810000" cy="241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imgsa.baidu.com/timg?image&amp;quality=80&amp;size=b9999_10000&amp;sec=1498544846980&amp;di=424bff4b1999c7948002a488eb31e430&amp;imgtype=0&amp;src=http%3A%2F%2Fwww.cnr.cn%2Fln%2Ftpxw%2F20170515%2FW0201705153896380669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071" y="4321581"/>
            <a:ext cx="3621741" cy="2410105"/>
          </a:xfrm>
          <a:prstGeom prst="rect">
            <a:avLst/>
          </a:prstGeom>
          <a:noFill/>
          <a:extLst>
            <a:ext uri="{909E8E84-426E-40DD-AFC4-6F175D3DCCD1}">
              <a14:hiddenFill xmlns:a14="http://schemas.microsoft.com/office/drawing/2010/main">
                <a:solidFill>
                  <a:srgbClr val="FFFFFF"/>
                </a:solidFill>
              </a14:hiddenFill>
            </a:ext>
          </a:extLst>
        </p:spPr>
      </p:pic>
      <p:sp>
        <p:nvSpPr>
          <p:cNvPr id="9"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7</a:t>
            </a:r>
            <a:endParaRPr lang="en-US" dirty="0"/>
          </a:p>
        </p:txBody>
      </p:sp>
    </p:spTree>
    <p:extLst>
      <p:ext uri="{BB962C8B-B14F-4D97-AF65-F5344CB8AC3E}">
        <p14:creationId xmlns:p14="http://schemas.microsoft.com/office/powerpoint/2010/main" val="2447886912"/>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35148" y="196621"/>
            <a:ext cx="4873588" cy="646331"/>
          </a:xfrm>
          <a:prstGeom prst="rect">
            <a:avLst/>
          </a:prstGeom>
          <a:noFill/>
        </p:spPr>
        <p:txBody>
          <a:bodyPr wrap="square" rtlCol="0">
            <a:spAutoFit/>
          </a:bodyPr>
          <a:lstStyle/>
          <a:p>
            <a:r>
              <a:rPr lang="zh-CN" altLang="en-US" sz="3600" b="1" dirty="0">
                <a:solidFill>
                  <a:srgbClr val="000099"/>
                </a:solidFill>
                <a:latin typeface="微软雅黑" panose="020B0503020204020204" pitchFamily="34" charset="-122"/>
                <a:ea typeface="微软雅黑" panose="020B0503020204020204" pitchFamily="34" charset="-122"/>
                <a:cs typeface="Times New Roman" pitchFamily="18" charset="0"/>
              </a:rPr>
              <a:t>目  录</a:t>
            </a:r>
            <a:endParaRPr lang="en-US" altLang="zh-CN" sz="3600" b="1" dirty="0">
              <a:solidFill>
                <a:srgbClr val="000099"/>
              </a:solidFill>
              <a:latin typeface="微软雅黑" panose="020B0503020204020204" pitchFamily="34" charset="-122"/>
              <a:ea typeface="微软雅黑" panose="020B0503020204020204" pitchFamily="34" charset="-122"/>
              <a:cs typeface="Times New Roman" pitchFamily="18" charset="0"/>
            </a:endParaRPr>
          </a:p>
        </p:txBody>
      </p:sp>
      <p:sp>
        <p:nvSpPr>
          <p:cNvPr id="7" name="矩形 6"/>
          <p:cNvSpPr/>
          <p:nvPr/>
        </p:nvSpPr>
        <p:spPr>
          <a:xfrm>
            <a:off x="335148" y="1574434"/>
            <a:ext cx="7560840" cy="2898422"/>
          </a:xfrm>
          <a:prstGeom prst="rect">
            <a:avLst/>
          </a:prstGeom>
        </p:spPr>
        <p:txBody>
          <a:bodyPr wrap="square">
            <a:spAutoFit/>
          </a:bodyPr>
          <a:lstStyle/>
          <a:p>
            <a:pPr>
              <a:lnSpc>
                <a:spcPct val="200000"/>
              </a:lnSpc>
              <a:spcBef>
                <a:spcPct val="0"/>
              </a:spcBef>
            </a:pPr>
            <a:r>
              <a:rPr lang="zh-CN" altLang="en-US" sz="3200" b="1" dirty="0">
                <a:solidFill>
                  <a:srgbClr val="133984"/>
                </a:solidFill>
                <a:latin typeface="微软雅黑" pitchFamily="34" charset="-122"/>
                <a:ea typeface="微软雅黑" pitchFamily="34" charset="-122"/>
              </a:rPr>
              <a:t>一、中国轨道交通的发展现状和规划</a:t>
            </a:r>
            <a:endParaRPr lang="en-US" altLang="zh-CN" sz="3200" b="1" dirty="0">
              <a:solidFill>
                <a:srgbClr val="133984"/>
              </a:solidFill>
              <a:latin typeface="微软雅黑" pitchFamily="34" charset="-122"/>
              <a:ea typeface="微软雅黑" pitchFamily="34" charset="-122"/>
            </a:endParaRPr>
          </a:p>
          <a:p>
            <a:pPr>
              <a:lnSpc>
                <a:spcPct val="200000"/>
              </a:lnSpc>
              <a:spcBef>
                <a:spcPct val="0"/>
              </a:spcBef>
            </a:pPr>
            <a:r>
              <a:rPr lang="zh-CN" altLang="en-US" sz="3200" b="1" dirty="0" smtClean="0">
                <a:solidFill>
                  <a:srgbClr val="FF0000"/>
                </a:solidFill>
                <a:latin typeface="微软雅黑" pitchFamily="34" charset="-122"/>
                <a:ea typeface="微软雅黑" pitchFamily="34" charset="-122"/>
              </a:rPr>
              <a:t>二、轨道</a:t>
            </a:r>
            <a:r>
              <a:rPr lang="zh-CN" altLang="en-US" sz="3200" b="1" dirty="0">
                <a:solidFill>
                  <a:srgbClr val="FF0000"/>
                </a:solidFill>
                <a:latin typeface="微软雅黑" pitchFamily="34" charset="-122"/>
                <a:ea typeface="微软雅黑" pitchFamily="34" charset="-122"/>
              </a:rPr>
              <a:t>交通人才培养</a:t>
            </a:r>
            <a:r>
              <a:rPr lang="zh-CN" altLang="en-US" sz="3200" b="1" dirty="0" smtClean="0">
                <a:solidFill>
                  <a:srgbClr val="FF0000"/>
                </a:solidFill>
                <a:latin typeface="微软雅黑" pitchFamily="34" charset="-122"/>
                <a:ea typeface="微软雅黑" pitchFamily="34" charset="-122"/>
              </a:rPr>
              <a:t>的举措和成果</a:t>
            </a:r>
            <a:endParaRPr lang="en-US" altLang="zh-CN" sz="3200" b="1" dirty="0" smtClean="0">
              <a:solidFill>
                <a:srgbClr val="FF0000"/>
              </a:solidFill>
              <a:latin typeface="微软雅黑" pitchFamily="34" charset="-122"/>
              <a:ea typeface="微软雅黑" pitchFamily="34" charset="-122"/>
            </a:endParaRPr>
          </a:p>
          <a:p>
            <a:pPr>
              <a:lnSpc>
                <a:spcPct val="200000"/>
              </a:lnSpc>
              <a:spcBef>
                <a:spcPct val="0"/>
              </a:spcBef>
            </a:pPr>
            <a:r>
              <a:rPr lang="zh-CN" altLang="en-US" sz="3200" b="1" dirty="0" smtClean="0">
                <a:solidFill>
                  <a:srgbClr val="133984"/>
                </a:solidFill>
                <a:latin typeface="微软雅黑" pitchFamily="34" charset="-122"/>
                <a:ea typeface="微软雅黑" pitchFamily="34" charset="-122"/>
              </a:rPr>
              <a:t>三、轨道交通人才培养的形势和展望</a:t>
            </a:r>
            <a:endParaRPr lang="en-US" altLang="zh-CN" sz="3200" b="1" dirty="0">
              <a:solidFill>
                <a:srgbClr val="133984"/>
              </a:solidFill>
              <a:latin typeface="微软雅黑" pitchFamily="34" charset="-122"/>
              <a:ea typeface="微软雅黑" pitchFamily="34" charset="-122"/>
            </a:endParaRPr>
          </a:p>
        </p:txBody>
      </p:sp>
      <p:sp>
        <p:nvSpPr>
          <p:cNvPr id="8" name="灯片编号占位符 4"/>
          <p:cNvSpPr txBox="1">
            <a:spLocks/>
          </p:cNvSpPr>
          <p:nvPr/>
        </p:nvSpPr>
        <p:spPr bwMode="auto">
          <a:xfrm>
            <a:off x="6694488" y="6648450"/>
            <a:ext cx="24876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CN"/>
            </a:defPPr>
            <a:lvl1pPr algn="r" rtl="0" fontAlgn="base">
              <a:spcBef>
                <a:spcPct val="0"/>
              </a:spcBef>
              <a:spcAft>
                <a:spcPct val="0"/>
              </a:spcAft>
              <a:defRPr sz="1200" b="1" kern="1200">
                <a:solidFill>
                  <a:srgbClr val="1282C2"/>
                </a:solidFill>
                <a:latin typeface="楷体_GB2312" pitchFamily="49" charset="-122"/>
                <a:ea typeface="楷体_GB2312" pitchFamily="49"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r>
              <a:rPr lang="en-US" dirty="0" smtClean="0"/>
              <a:t>8</a:t>
            </a:r>
            <a:endParaRPr lang="en-US" dirty="0"/>
          </a:p>
        </p:txBody>
      </p:sp>
    </p:spTree>
    <p:extLst>
      <p:ext uri="{BB962C8B-B14F-4D97-AF65-F5344CB8AC3E}">
        <p14:creationId xmlns:p14="http://schemas.microsoft.com/office/powerpoint/2010/main" val="400524280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黑体"/>
        <a:cs typeface="宋体"/>
      </a:majorFont>
      <a:minorFont>
        <a:latin typeface="Arial"/>
        <a:ea typeface="黑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15120</TotalTime>
  <Words>2462</Words>
  <Application>Microsoft Office PowerPoint</Application>
  <PresentationFormat>全屏显示(4:3)</PresentationFormat>
  <Paragraphs>280</Paragraphs>
  <Slides>32</Slides>
  <Notes>11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32</vt:i4>
      </vt:variant>
    </vt:vector>
  </HeadingPairs>
  <TitlesOfParts>
    <vt:vector size="44" baseType="lpstr">
      <vt:lpstr>Arial Unicode MS</vt:lpstr>
      <vt:lpstr>黑体</vt:lpstr>
      <vt:lpstr>楷体</vt:lpstr>
      <vt:lpstr>楷体_GB2312</vt:lpstr>
      <vt:lpstr>宋体</vt:lpstr>
      <vt:lpstr>微软雅黑</vt:lpstr>
      <vt:lpstr>Arial</vt:lpstr>
      <vt:lpstr>Calibri</vt:lpstr>
      <vt:lpstr>Times New Roman</vt:lpstr>
      <vt:lpstr>Wingdings</vt:lpstr>
      <vt:lpstr>默认设计模板</vt:lpstr>
      <vt:lpstr>Photo Editor 照片</vt:lpstr>
      <vt:lpstr>服务轨道交通发展 培育行业特色人才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“十二五”事业发展规划 (初稿 V6.1)</dc:title>
  <dc:creator>cy</dc:creator>
  <cp:lastModifiedBy>xczhang@bjtu.edu.cn</cp:lastModifiedBy>
  <cp:revision>1271</cp:revision>
  <dcterms:created xsi:type="dcterms:W3CDTF">2011-06-22T06:36:14Z</dcterms:created>
  <dcterms:modified xsi:type="dcterms:W3CDTF">2017-07-15T12:16:16Z</dcterms:modified>
</cp:coreProperties>
</file>