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51" r:id="rId2"/>
    <p:sldId id="2685" r:id="rId3"/>
    <p:sldId id="2701" r:id="rId4"/>
    <p:sldId id="2709" r:id="rId5"/>
    <p:sldId id="2721" r:id="rId6"/>
    <p:sldId id="2718" r:id="rId7"/>
    <p:sldId id="2720" r:id="rId8"/>
    <p:sldId id="2716" r:id="rId9"/>
    <p:sldId id="2713" r:id="rId10"/>
    <p:sldId id="2714" r:id="rId11"/>
    <p:sldId id="2722" r:id="rId12"/>
    <p:sldId id="2723" r:id="rId13"/>
  </p:sldIdLst>
  <p:sldSz cx="9144000" cy="6858000" type="screen4x3"/>
  <p:notesSz cx="9926638" cy="6797675"/>
  <p:defaultTextStyle>
    <a:defPPr>
      <a:defRPr lang="zh-CN"/>
    </a:defPPr>
    <a:lvl1pPr algn="l" rtl="0" fontAlgn="base">
      <a:spcBef>
        <a:spcPct val="5000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C0"/>
    <a:srgbClr val="ABE9FF"/>
    <a:srgbClr val="89E0FF"/>
    <a:srgbClr val="E1F7FF"/>
    <a:srgbClr val="7DDDFF"/>
    <a:srgbClr val="DDF6FF"/>
    <a:srgbClr val="D5F4FF"/>
    <a:srgbClr val="005D7E"/>
    <a:srgbClr val="FF7171"/>
    <a:srgbClr val="003B5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2" autoAdjust="0"/>
    <p:restoredTop sz="93108" autoAdjust="0"/>
  </p:normalViewPr>
  <p:slideViewPr>
    <p:cSldViewPr snapToGrid="0" snapToObjects="1">
      <p:cViewPr>
        <p:scale>
          <a:sx n="64" d="100"/>
          <a:sy n="64" d="100"/>
        </p:scale>
        <p:origin x="-940" y="-80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-852" y="-96"/>
      </p:cViewPr>
      <p:guideLst>
        <p:guide orient="horz" pos="2141"/>
        <p:guide pos="31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795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B4A9D12-0925-49C4-85E2-C578DC6D656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23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23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795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kumimoji="0"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E5047B0C-CB6E-4C5F-A328-CE784663A17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47B0C-CB6E-4C5F-A328-CE784663A172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0B0C538C-95A0-42C1-B497-633543853E4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D0A5910E-BF20-4118-942D-CEAB86176CE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0988" y="274638"/>
            <a:ext cx="2062162" cy="57467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4500" y="274638"/>
            <a:ext cx="6034088" cy="57467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3C534A3E-F6F6-4161-89C3-B5766013ED37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44500" y="1244600"/>
            <a:ext cx="8248650" cy="4776788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8BBA41C3-A0C6-441A-9455-C516949E01A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D9C7DC00-4A0F-45D2-91B6-E5C99F36E22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C2479BA7-7DB6-44F4-A3E6-CC1BBF08286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44500" y="1244600"/>
            <a:ext cx="4048125" cy="4776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5025" y="1244600"/>
            <a:ext cx="4048125" cy="4776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CF34A02A-8BC8-48A0-9CCA-D20B8800E1A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279E632D-7CC7-4833-9649-B5D439B1479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BB69140D-0CB3-409C-81CC-B58DE61D77B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B5B02AC7-182A-4797-AC78-B830B2535CB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B6C6918F-654B-47FC-86C7-36376AF2B9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11D72870-6940-4BFD-8625-0D4C901DF49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244600"/>
            <a:ext cx="8248650" cy="477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61375" y="6503988"/>
            <a:ext cx="6699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宋体" pitchFamily="2" charset="-122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dirty="0"/>
              <a:t>P</a:t>
            </a:r>
            <a:fld id="{34440751-DE01-4781-9194-B99123E25774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477000"/>
            <a:ext cx="752475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837379" name="Rectangle 1027"/>
          <p:cNvSpPr>
            <a:spLocks noChangeArrowheads="1"/>
          </p:cNvSpPr>
          <p:nvPr userDrawn="1"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837380" name="Line 1028"/>
          <p:cNvSpPr>
            <a:spLocks noChangeShapeType="1"/>
          </p:cNvSpPr>
          <p:nvPr userDrawn="1"/>
        </p:nvSpPr>
        <p:spPr bwMode="auto">
          <a:xfrm>
            <a:off x="-1588" y="915988"/>
            <a:ext cx="9144001" cy="0"/>
          </a:xfrm>
          <a:prstGeom prst="line">
            <a:avLst/>
          </a:prstGeom>
          <a:noFill/>
          <a:ln w="28575">
            <a:solidFill>
              <a:srgbClr val="006AB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pic>
        <p:nvPicPr>
          <p:cNvPr id="1031" name="Picture 1029" descr="893527@cfma20068260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6375" y="77788"/>
            <a:ext cx="11874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1033"/>
          <p:cNvGrpSpPr>
            <a:grpSpLocks/>
          </p:cNvGrpSpPr>
          <p:nvPr userDrawn="1"/>
        </p:nvGrpSpPr>
        <p:grpSpPr bwMode="auto">
          <a:xfrm>
            <a:off x="6569075" y="22225"/>
            <a:ext cx="2409825" cy="833438"/>
            <a:chOff x="4234" y="14"/>
            <a:chExt cx="1518" cy="525"/>
          </a:xfrm>
        </p:grpSpPr>
        <p:sp>
          <p:nvSpPr>
            <p:cNvPr id="4837378" name="Rectangle 1026"/>
            <p:cNvSpPr>
              <a:spLocks noChangeArrowheads="1"/>
            </p:cNvSpPr>
            <p:nvPr userDrawn="1"/>
          </p:nvSpPr>
          <p:spPr bwMode="auto">
            <a:xfrm>
              <a:off x="4234" y="14"/>
              <a:ext cx="1518" cy="525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pic>
          <p:nvPicPr>
            <p:cNvPr id="1036" name="Picture 1030" descr="cauc-0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408" y="96"/>
              <a:ext cx="1196" cy="375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4837383" name="Line 1031"/>
          <p:cNvSpPr>
            <a:spLocks noChangeShapeType="1"/>
          </p:cNvSpPr>
          <p:nvPr userDrawn="1"/>
        </p:nvSpPr>
        <p:spPr bwMode="auto">
          <a:xfrm>
            <a:off x="3175" y="6515100"/>
            <a:ext cx="9144000" cy="0"/>
          </a:xfrm>
          <a:prstGeom prst="line">
            <a:avLst/>
          </a:prstGeom>
          <a:noFill/>
          <a:ln w="12700">
            <a:solidFill>
              <a:srgbClr val="006AB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837384" name="Text Box 1032"/>
          <p:cNvSpPr txBox="1">
            <a:spLocks noChangeArrowheads="1"/>
          </p:cNvSpPr>
          <p:nvPr userDrawn="1"/>
        </p:nvSpPr>
        <p:spPr bwMode="auto">
          <a:xfrm>
            <a:off x="330200" y="6516688"/>
            <a:ext cx="6934200" cy="30777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400" b="0" dirty="0" smtClean="0">
                <a:latin typeface="宋体" pitchFamily="2" charset="-122"/>
                <a:ea typeface="宋体" pitchFamily="2" charset="-122"/>
              </a:rPr>
              <a:t>CAUC</a:t>
            </a:r>
            <a:r>
              <a:rPr lang="zh-CN" altLang="en-US" sz="1400" b="0" dirty="0" smtClean="0">
                <a:latin typeface="宋体" pitchFamily="2" charset="-122"/>
                <a:ea typeface="宋体" pitchFamily="2" charset="-122"/>
              </a:rPr>
              <a:t>教学质量保障体系建设                            </a:t>
            </a:r>
            <a:r>
              <a:rPr lang="en-US" altLang="zh-CN" sz="1400" b="0" dirty="0" smtClean="0">
                <a:latin typeface="宋体" pitchFamily="2" charset="-122"/>
                <a:ea typeface="宋体" pitchFamily="2" charset="-122"/>
              </a:rPr>
              <a:t>copyright@ CAUC</a:t>
            </a:r>
            <a:endParaRPr lang="en-US" altLang="zh-CN" sz="1400" b="0" dirty="0">
              <a:latin typeface="宋体" pitchFamily="2" charset="-122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pull dir="ru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5pPr>
      <a:lvl6pPr marL="457200" algn="l" rtl="0" fontAlgn="base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6pPr>
      <a:lvl7pPr marL="914400" algn="l" rtl="0" fontAlgn="base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7pPr>
      <a:lvl8pPr marL="1371600" algn="l" rtl="0" fontAlgn="base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8pPr>
      <a:lvl9pPr marL="1828800" algn="l" rtl="0" fontAlgn="base">
        <a:lnSpc>
          <a:spcPct val="11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  <a:ea typeface="华文楷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200000"/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kumimoji="1"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kumimoji="1"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kumimoji="1"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7736" y="2428527"/>
            <a:ext cx="8232559" cy="3602401"/>
          </a:xfrm>
        </p:spPr>
        <p:txBody>
          <a:bodyPr/>
          <a:lstStyle/>
          <a:p>
            <a:pPr algn="ctr">
              <a:lnSpc>
                <a:spcPts val="4000"/>
              </a:lnSpc>
              <a:spcBef>
                <a:spcPts val="2400"/>
              </a:spcBef>
              <a:buNone/>
            </a:pPr>
            <a:r>
              <a:rPr lang="en-US" altLang="zh-CN" sz="3600" b="1" dirty="0" smtClean="0">
                <a:latin typeface="微软雅黑" pitchFamily="34" charset="-122"/>
                <a:ea typeface="微软雅黑" pitchFamily="34" charset="-122"/>
              </a:rPr>
              <a:t>CAUC</a:t>
            </a: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质量保障机制的设计与实践</a:t>
            </a:r>
            <a:endParaRPr lang="en-US" altLang="zh-CN" sz="3600" dirty="0" smtClean="0">
              <a:latin typeface="微软雅黑" pitchFamily="34" charset="-122"/>
              <a:ea typeface="微软雅黑" pitchFamily="34" charset="-122"/>
            </a:endParaRPr>
          </a:p>
          <a:p>
            <a:pPr algn="ctr">
              <a:buNone/>
            </a:pPr>
            <a:endParaRPr lang="en-US" altLang="zh-CN" sz="2800" dirty="0" smtClean="0"/>
          </a:p>
          <a:p>
            <a:pPr algn="ctr">
              <a:buNone/>
            </a:pPr>
            <a:endParaRPr lang="en-US" altLang="zh-CN" sz="2800" dirty="0" smtClean="0"/>
          </a:p>
          <a:p>
            <a:pPr algn="ctr">
              <a:lnSpc>
                <a:spcPts val="2000"/>
              </a:lnSpc>
              <a:spcBef>
                <a:spcPts val="0"/>
              </a:spcBef>
              <a:buNone/>
            </a:pPr>
            <a:endParaRPr lang="en-US" altLang="zh-CN" sz="2800" dirty="0" smtClean="0"/>
          </a:p>
          <a:p>
            <a:pPr algn="ctr">
              <a:lnSpc>
                <a:spcPts val="2000"/>
              </a:lnSpc>
              <a:spcBef>
                <a:spcPts val="0"/>
              </a:spcBef>
              <a:buNone/>
            </a:pPr>
            <a:endParaRPr lang="en-US" altLang="zh-CN" sz="2800" dirty="0" smtClean="0"/>
          </a:p>
          <a:p>
            <a:pPr marL="0" indent="0" algn="ctr" eaLnBrk="1" hangingPunct="1">
              <a:lnSpc>
                <a:spcPts val="3300"/>
              </a:lnSpc>
              <a:spcBef>
                <a:spcPts val="600"/>
              </a:spcBef>
              <a:buNone/>
            </a:pPr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于     剑</a:t>
            </a:r>
            <a:endParaRPr lang="en-US" altLang="zh-CN" sz="2000" dirty="0" smtClean="0">
              <a:latin typeface="华文细黑" pitchFamily="2" charset="-122"/>
              <a:ea typeface="华文细黑" pitchFamily="2" charset="-122"/>
            </a:endParaRPr>
          </a:p>
          <a:p>
            <a:pPr marL="0" indent="0" algn="ctr" eaLnBrk="1" hangingPunct="1">
              <a:lnSpc>
                <a:spcPts val="3300"/>
              </a:lnSpc>
              <a:spcBef>
                <a:spcPts val="600"/>
              </a:spcBef>
              <a:buNone/>
            </a:pPr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福州，</a:t>
            </a:r>
            <a:r>
              <a:rPr lang="zh-CN" altLang="zh-CN" sz="2000" dirty="0" smtClean="0">
                <a:latin typeface="华文细黑" pitchFamily="2" charset="-122"/>
                <a:ea typeface="华文细黑" pitchFamily="2" charset="-122"/>
              </a:rPr>
              <a:t>201</a:t>
            </a:r>
            <a:r>
              <a:rPr lang="en-US" altLang="zh-CN" sz="2000" dirty="0" smtClean="0">
                <a:latin typeface="华文细黑" pitchFamily="2" charset="-122"/>
                <a:ea typeface="华文细黑" pitchFamily="2" charset="-122"/>
              </a:rPr>
              <a:t>7</a:t>
            </a:r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年</a:t>
            </a:r>
            <a:r>
              <a:rPr lang="en-US" altLang="zh-CN" sz="2000" dirty="0" smtClean="0">
                <a:latin typeface="华文细黑" pitchFamily="2" charset="-122"/>
                <a:ea typeface="华文细黑" pitchFamily="2" charset="-122"/>
              </a:rPr>
              <a:t>7</a:t>
            </a:r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月</a:t>
            </a:r>
            <a:r>
              <a:rPr lang="en-US" altLang="zh-CN" sz="2000" dirty="0" smtClean="0">
                <a:latin typeface="华文细黑" pitchFamily="2" charset="-122"/>
                <a:ea typeface="华文细黑" pitchFamily="2" charset="-122"/>
              </a:rPr>
              <a:t>22</a:t>
            </a:r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日</a:t>
            </a:r>
          </a:p>
        </p:txBody>
      </p:sp>
      <p:sp>
        <p:nvSpPr>
          <p:cNvPr id="4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1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377" y="1131069"/>
            <a:ext cx="8229600" cy="605599"/>
          </a:xfrm>
        </p:spPr>
        <p:txBody>
          <a:bodyPr/>
          <a:lstStyle/>
          <a:p>
            <a:r>
              <a:rPr lang="zh-CN" altLang="en-US" dirty="0" smtClean="0"/>
              <a:t>全周期教师职业生涯发展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资源有效配置</a:t>
            </a:r>
            <a:r>
              <a:rPr lang="zh-CN" altLang="en-US" dirty="0" smtClean="0"/>
              <a:t>、</a:t>
            </a:r>
            <a:r>
              <a:rPr lang="zh-CN" altLang="zh-CN" dirty="0" smtClean="0"/>
              <a:t>信息有效利用</a:t>
            </a:r>
            <a:endParaRPr lang="zh-CN" altLang="en-US" dirty="0"/>
          </a:p>
        </p:txBody>
      </p:sp>
      <p:sp>
        <p:nvSpPr>
          <p:cNvPr id="5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10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grpSp>
        <p:nvGrpSpPr>
          <p:cNvPr id="79" name="组合 5"/>
          <p:cNvGrpSpPr/>
          <p:nvPr/>
        </p:nvGrpSpPr>
        <p:grpSpPr>
          <a:xfrm>
            <a:off x="564265" y="1893951"/>
            <a:ext cx="8209669" cy="314217"/>
            <a:chOff x="482073" y="2136172"/>
            <a:chExt cx="8209669" cy="314217"/>
          </a:xfrm>
        </p:grpSpPr>
        <p:sp>
          <p:nvSpPr>
            <p:cNvPr id="81" name="Rectangle 52"/>
            <p:cNvSpPr>
              <a:spLocks noChangeArrowheads="1"/>
            </p:cNvSpPr>
            <p:nvPr/>
          </p:nvSpPr>
          <p:spPr bwMode="auto">
            <a:xfrm>
              <a:off x="482073" y="2155968"/>
              <a:ext cx="288000" cy="288000"/>
            </a:xfrm>
            <a:prstGeom prst="rect">
              <a:avLst/>
            </a:prstGeom>
            <a:solidFill>
              <a:srgbClr val="00729A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93750">
                <a:lnSpc>
                  <a:spcPct val="93000"/>
                </a:lnSpc>
              </a:pPr>
              <a:r>
                <a:rPr lang="de-DE" sz="14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83" name="Rectangle 53"/>
            <p:cNvSpPr>
              <a:spLocks noChangeArrowheads="1"/>
            </p:cNvSpPr>
            <p:nvPr/>
          </p:nvSpPr>
          <p:spPr bwMode="auto">
            <a:xfrm>
              <a:off x="1645584" y="2160718"/>
              <a:ext cx="288000" cy="288000"/>
            </a:xfrm>
            <a:prstGeom prst="rect">
              <a:avLst/>
            </a:prstGeom>
            <a:solidFill>
              <a:srgbClr val="00729A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93750">
                <a:lnSpc>
                  <a:spcPct val="93000"/>
                </a:lnSpc>
              </a:pPr>
              <a:r>
                <a:rPr lang="de-DE" sz="14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84" name="Rectangle 54"/>
            <p:cNvSpPr>
              <a:spLocks noChangeArrowheads="1"/>
            </p:cNvSpPr>
            <p:nvPr/>
          </p:nvSpPr>
          <p:spPr bwMode="auto">
            <a:xfrm>
              <a:off x="4577147" y="2160718"/>
              <a:ext cx="288000" cy="288000"/>
            </a:xfrm>
            <a:prstGeom prst="rect">
              <a:avLst/>
            </a:prstGeom>
            <a:solidFill>
              <a:srgbClr val="00729A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93750">
                <a:lnSpc>
                  <a:spcPct val="93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85" name="Rectangle 55"/>
            <p:cNvSpPr>
              <a:spLocks noChangeArrowheads="1"/>
            </p:cNvSpPr>
            <p:nvPr/>
          </p:nvSpPr>
          <p:spPr bwMode="auto">
            <a:xfrm>
              <a:off x="5915934" y="2160718"/>
              <a:ext cx="288000" cy="288000"/>
            </a:xfrm>
            <a:prstGeom prst="rect">
              <a:avLst/>
            </a:prstGeom>
            <a:solidFill>
              <a:srgbClr val="00729A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93750">
                <a:lnSpc>
                  <a:spcPct val="93000"/>
                </a:lnSpc>
              </a:pPr>
              <a:r>
                <a:rPr lang="de-DE" sz="14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86" name="Rectangle 56"/>
            <p:cNvSpPr>
              <a:spLocks noChangeArrowheads="1"/>
            </p:cNvSpPr>
            <p:nvPr/>
          </p:nvSpPr>
          <p:spPr bwMode="auto">
            <a:xfrm>
              <a:off x="2882067" y="2154335"/>
              <a:ext cx="288000" cy="288000"/>
            </a:xfrm>
            <a:prstGeom prst="rect">
              <a:avLst/>
            </a:prstGeom>
            <a:solidFill>
              <a:srgbClr val="00729A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93750">
                <a:lnSpc>
                  <a:spcPct val="93000"/>
                </a:lnSpc>
              </a:pPr>
              <a:r>
                <a:rPr lang="de-DE" sz="1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97093" y="2136172"/>
              <a:ext cx="9638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0" dirty="0" smtClean="0"/>
                <a:t>教师准入</a:t>
              </a:r>
              <a:endParaRPr lang="zh-CN" altLang="en-US" sz="1400" b="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118578" y="2139942"/>
              <a:ext cx="15716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0" dirty="0" smtClean="0"/>
                <a:t>职称、岗级标准</a:t>
              </a:r>
              <a:endParaRPr lang="zh-CN" altLang="en-US" sz="1400" b="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822914" y="2139942"/>
              <a:ext cx="10191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0" dirty="0" smtClean="0"/>
                <a:t>绩效计划</a:t>
              </a:r>
              <a:endParaRPr lang="zh-CN" altLang="en-US" sz="1400" b="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877819" y="2139942"/>
              <a:ext cx="9638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0" dirty="0" smtClean="0"/>
                <a:t>通道选择</a:t>
              </a:r>
              <a:endParaRPr lang="zh-CN" altLang="en-US" sz="1400" b="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168708" y="2142612"/>
              <a:ext cx="15716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0" dirty="0" smtClean="0"/>
                <a:t>聘期考核</a:t>
              </a:r>
              <a:endParaRPr lang="zh-CN" altLang="en-US" sz="1400" b="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352526" y="2142612"/>
              <a:ext cx="1339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0" dirty="0" smtClean="0"/>
                <a:t>考核结果应用</a:t>
              </a:r>
              <a:endParaRPr lang="zh-CN" altLang="en-US" sz="1400" b="0" dirty="0"/>
            </a:p>
          </p:txBody>
        </p:sp>
        <p:sp>
          <p:nvSpPr>
            <p:cNvPr id="93" name="Rectangle 55"/>
            <p:cNvSpPr>
              <a:spLocks noChangeArrowheads="1"/>
            </p:cNvSpPr>
            <p:nvPr/>
          </p:nvSpPr>
          <p:spPr bwMode="auto">
            <a:xfrm>
              <a:off x="7109832" y="2160718"/>
              <a:ext cx="288000" cy="288000"/>
            </a:xfrm>
            <a:prstGeom prst="rect">
              <a:avLst/>
            </a:prstGeom>
            <a:solidFill>
              <a:srgbClr val="00729A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93750">
                <a:lnSpc>
                  <a:spcPct val="93000"/>
                </a:lnSpc>
              </a:pPr>
              <a:r>
                <a:rPr lang="de-DE" sz="1400" dirty="0" smtClean="0">
                  <a:solidFill>
                    <a:schemeClr val="bg1"/>
                  </a:solidFill>
                </a:rPr>
                <a:t>6</a:t>
              </a:r>
              <a:endParaRPr lang="de-D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组合 81"/>
          <p:cNvGrpSpPr/>
          <p:nvPr/>
        </p:nvGrpSpPr>
        <p:grpSpPr>
          <a:xfrm>
            <a:off x="278296" y="2511724"/>
            <a:ext cx="8418776" cy="3708872"/>
            <a:chOff x="319392" y="2501785"/>
            <a:chExt cx="8418776" cy="3708872"/>
          </a:xfrm>
        </p:grpSpPr>
        <p:sp>
          <p:nvSpPr>
            <p:cNvPr id="95" name="Line 40"/>
            <p:cNvSpPr>
              <a:spLocks noChangeShapeType="1"/>
            </p:cNvSpPr>
            <p:nvPr/>
          </p:nvSpPr>
          <p:spPr bwMode="auto">
            <a:xfrm rot="16200000">
              <a:off x="2437933" y="3686660"/>
              <a:ext cx="0" cy="1080000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96" name="Line 43"/>
            <p:cNvSpPr>
              <a:spLocks noChangeShapeType="1"/>
            </p:cNvSpPr>
            <p:nvPr/>
          </p:nvSpPr>
          <p:spPr bwMode="auto">
            <a:xfrm rot="16200000">
              <a:off x="2238779" y="3487380"/>
              <a:ext cx="385988" cy="1093260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97" name="Line 44"/>
            <p:cNvSpPr>
              <a:spLocks noChangeShapeType="1"/>
            </p:cNvSpPr>
            <p:nvPr/>
          </p:nvSpPr>
          <p:spPr bwMode="auto">
            <a:xfrm rot="16200000">
              <a:off x="2055887" y="3294723"/>
              <a:ext cx="756000" cy="1086591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98" name="Line 17"/>
            <p:cNvSpPr>
              <a:spLocks noChangeShapeType="1"/>
            </p:cNvSpPr>
            <p:nvPr/>
          </p:nvSpPr>
          <p:spPr bwMode="auto">
            <a:xfrm>
              <a:off x="810418" y="4025129"/>
              <a:ext cx="1080000" cy="0"/>
            </a:xfrm>
            <a:prstGeom prst="line">
              <a:avLst/>
            </a:prstGeom>
            <a:noFill/>
            <a:ln w="22225">
              <a:solidFill>
                <a:srgbClr val="00729A"/>
              </a:solidFill>
              <a:prstDash val="dashDot"/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grpSp>
          <p:nvGrpSpPr>
            <p:cNvPr id="99" name="组合 82"/>
            <p:cNvGrpSpPr/>
            <p:nvPr/>
          </p:nvGrpSpPr>
          <p:grpSpPr>
            <a:xfrm>
              <a:off x="3610330" y="4564062"/>
              <a:ext cx="714381" cy="511175"/>
              <a:chOff x="1571604" y="3743326"/>
              <a:chExt cx="1792166" cy="511175"/>
            </a:xfrm>
          </p:grpSpPr>
          <p:sp>
            <p:nvSpPr>
              <p:cNvPr id="150" name="Freeform 6"/>
              <p:cNvSpPr>
                <a:spLocks/>
              </p:cNvSpPr>
              <p:nvPr/>
            </p:nvSpPr>
            <p:spPr bwMode="auto">
              <a:xfrm>
                <a:off x="1571604" y="3743326"/>
                <a:ext cx="701919" cy="511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5" y="0"/>
                  </a:cxn>
                  <a:cxn ang="0">
                    <a:pos x="1029" y="804"/>
                  </a:cxn>
                  <a:cxn ang="0">
                    <a:pos x="1195" y="804"/>
                  </a:cxn>
                </a:cxnLst>
                <a:rect l="0" t="0" r="r" b="b"/>
                <a:pathLst>
                  <a:path w="1195" h="804">
                    <a:moveTo>
                      <a:pt x="0" y="0"/>
                    </a:moveTo>
                    <a:lnTo>
                      <a:pt x="225" y="0"/>
                    </a:lnTo>
                    <a:lnTo>
                      <a:pt x="1029" y="804"/>
                    </a:lnTo>
                    <a:lnTo>
                      <a:pt x="1195" y="804"/>
                    </a:lnTo>
                  </a:path>
                </a:pathLst>
              </a:custGeom>
              <a:noFill/>
              <a:ln w="22225" cap="flat" cmpd="sng">
                <a:solidFill>
                  <a:srgbClr val="00729A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zh-CN" altLang="en-US" sz="1400">
                  <a:latin typeface="+mn-ea"/>
                  <a:ea typeface="+mn-ea"/>
                </a:endParaRPr>
              </a:p>
            </p:txBody>
          </p:sp>
          <p:sp>
            <p:nvSpPr>
              <p:cNvPr id="151" name="Freeform 7"/>
              <p:cNvSpPr>
                <a:spLocks/>
              </p:cNvSpPr>
              <p:nvPr/>
            </p:nvSpPr>
            <p:spPr bwMode="auto">
              <a:xfrm flipV="1">
                <a:off x="2661851" y="3743326"/>
                <a:ext cx="701919" cy="511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5" y="0"/>
                  </a:cxn>
                  <a:cxn ang="0">
                    <a:pos x="1029" y="804"/>
                  </a:cxn>
                  <a:cxn ang="0">
                    <a:pos x="1195" y="804"/>
                  </a:cxn>
                </a:cxnLst>
                <a:rect l="0" t="0" r="r" b="b"/>
                <a:pathLst>
                  <a:path w="1195" h="804">
                    <a:moveTo>
                      <a:pt x="0" y="0"/>
                    </a:moveTo>
                    <a:lnTo>
                      <a:pt x="225" y="0"/>
                    </a:lnTo>
                    <a:lnTo>
                      <a:pt x="1029" y="804"/>
                    </a:lnTo>
                    <a:lnTo>
                      <a:pt x="1195" y="804"/>
                    </a:lnTo>
                  </a:path>
                </a:pathLst>
              </a:custGeom>
              <a:noFill/>
              <a:ln w="22225" cap="flat" cmpd="sng">
                <a:solidFill>
                  <a:srgbClr val="00729A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zh-CN" altLang="en-US" sz="1400">
                  <a:latin typeface="+mn-ea"/>
                  <a:ea typeface="+mn-ea"/>
                </a:endParaRPr>
              </a:p>
            </p:txBody>
          </p:sp>
          <p:sp>
            <p:nvSpPr>
              <p:cNvPr id="152" name="Line 8"/>
              <p:cNvSpPr>
                <a:spLocks noChangeShapeType="1"/>
              </p:cNvSpPr>
              <p:nvPr/>
            </p:nvSpPr>
            <p:spPr bwMode="auto">
              <a:xfrm>
                <a:off x="2285247" y="4254501"/>
                <a:ext cx="359019" cy="0"/>
              </a:xfrm>
              <a:prstGeom prst="line">
                <a:avLst/>
              </a:prstGeom>
              <a:noFill/>
              <a:ln w="22225">
                <a:solidFill>
                  <a:srgbClr val="00729A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zh-CN" altLang="en-US" sz="1400">
                  <a:latin typeface="+mn-ea"/>
                  <a:ea typeface="+mn-ea"/>
                </a:endParaRPr>
              </a:p>
            </p:txBody>
          </p:sp>
        </p:grp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>
              <a:off x="1873359" y="6189774"/>
              <a:ext cx="6840000" cy="0"/>
            </a:xfrm>
            <a:prstGeom prst="line">
              <a:avLst/>
            </a:prstGeom>
            <a:noFill/>
            <a:ln w="38100">
              <a:solidFill>
                <a:srgbClr val="00729A"/>
              </a:solidFill>
              <a:round/>
              <a:headEnd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1" name="Line 14"/>
            <p:cNvSpPr>
              <a:spLocks noChangeShapeType="1"/>
            </p:cNvSpPr>
            <p:nvPr/>
          </p:nvSpPr>
          <p:spPr bwMode="auto">
            <a:xfrm>
              <a:off x="810418" y="4235445"/>
              <a:ext cx="1080000" cy="0"/>
            </a:xfrm>
            <a:prstGeom prst="line">
              <a:avLst/>
            </a:prstGeom>
            <a:noFill/>
            <a:ln w="222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2" name="AutoShape 15"/>
            <p:cNvSpPr>
              <a:spLocks noChangeArrowheads="1"/>
            </p:cNvSpPr>
            <p:nvPr/>
          </p:nvSpPr>
          <p:spPr bwMode="auto">
            <a:xfrm rot="16200000">
              <a:off x="1197101" y="4125034"/>
              <a:ext cx="1440000" cy="216000"/>
            </a:xfrm>
            <a:custGeom>
              <a:avLst/>
              <a:gdLst>
                <a:gd name="G0" fmla="+- 7486 0 0"/>
                <a:gd name="G1" fmla="+- 21600 0 7486"/>
                <a:gd name="G2" fmla="*/ 7486 1 2"/>
                <a:gd name="G3" fmla="+- 21600 0 G2"/>
                <a:gd name="G4" fmla="+/ 7486 21600 2"/>
                <a:gd name="G5" fmla="+/ G1 0 2"/>
                <a:gd name="G6" fmla="*/ 21600 21600 7486"/>
                <a:gd name="G7" fmla="*/ G6 1 2"/>
                <a:gd name="G8" fmla="+- 21600 0 G7"/>
                <a:gd name="G9" fmla="*/ 21600 1 2"/>
                <a:gd name="G10" fmla="+- 7486 0 G9"/>
                <a:gd name="G11" fmla="?: G10 G8 0"/>
                <a:gd name="G12" fmla="?: G10 G7 21600"/>
                <a:gd name="T0" fmla="*/ 17857 w 21600"/>
                <a:gd name="T1" fmla="*/ 10800 h 21600"/>
                <a:gd name="T2" fmla="*/ 10800 w 21600"/>
                <a:gd name="T3" fmla="*/ 21600 h 21600"/>
                <a:gd name="T4" fmla="*/ 3743 w 21600"/>
                <a:gd name="T5" fmla="*/ 10800 h 21600"/>
                <a:gd name="T6" fmla="*/ 10800 w 21600"/>
                <a:gd name="T7" fmla="*/ 0 h 21600"/>
                <a:gd name="T8" fmla="*/ 5543 w 21600"/>
                <a:gd name="T9" fmla="*/ 5543 h 21600"/>
                <a:gd name="T10" fmla="*/ 16057 w 21600"/>
                <a:gd name="T11" fmla="*/ 1605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486" y="21600"/>
                  </a:lnTo>
                  <a:lnTo>
                    <a:pt x="1411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7CC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3" name="Line 16"/>
            <p:cNvSpPr>
              <a:spLocks noChangeShapeType="1"/>
            </p:cNvSpPr>
            <p:nvPr/>
          </p:nvSpPr>
          <p:spPr bwMode="auto">
            <a:xfrm>
              <a:off x="1808509" y="4031212"/>
              <a:ext cx="144000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4" name="Line 18"/>
            <p:cNvSpPr>
              <a:spLocks noChangeShapeType="1"/>
            </p:cNvSpPr>
            <p:nvPr/>
          </p:nvSpPr>
          <p:spPr bwMode="auto">
            <a:xfrm>
              <a:off x="1808509" y="4232275"/>
              <a:ext cx="144000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>
              <a:off x="769322" y="4441825"/>
              <a:ext cx="1080000" cy="0"/>
            </a:xfrm>
            <a:prstGeom prst="line">
              <a:avLst/>
            </a:prstGeom>
            <a:noFill/>
            <a:ln w="22225">
              <a:solidFill>
                <a:srgbClr val="00729A"/>
              </a:solidFill>
              <a:prstDash val="sysDot"/>
              <a:round/>
              <a:headEnd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>
              <a:off x="1808509" y="4441825"/>
              <a:ext cx="144000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>
              <a:off x="1884620" y="4725820"/>
              <a:ext cx="0" cy="1476000"/>
            </a:xfrm>
            <a:prstGeom prst="line">
              <a:avLst/>
            </a:prstGeom>
            <a:noFill/>
            <a:ln w="38100">
              <a:solidFill>
                <a:srgbClr val="00729A"/>
              </a:solidFill>
              <a:round/>
              <a:headEnd type="triangle"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3753206" y="4269257"/>
              <a:ext cx="0" cy="238125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3869909" y="4269257"/>
              <a:ext cx="0" cy="238125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3972628" y="4269257"/>
              <a:ext cx="0" cy="238125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1" name="Line 36"/>
            <p:cNvSpPr>
              <a:spLocks noChangeShapeType="1"/>
            </p:cNvSpPr>
            <p:nvPr/>
          </p:nvSpPr>
          <p:spPr bwMode="auto">
            <a:xfrm>
              <a:off x="4086673" y="4269257"/>
              <a:ext cx="0" cy="238125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2" name="Line 37"/>
            <p:cNvSpPr>
              <a:spLocks noChangeShapeType="1"/>
            </p:cNvSpPr>
            <p:nvPr/>
          </p:nvSpPr>
          <p:spPr bwMode="auto">
            <a:xfrm>
              <a:off x="4190887" y="4269257"/>
              <a:ext cx="0" cy="238125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3" name="Line 39"/>
            <p:cNvSpPr>
              <a:spLocks noChangeShapeType="1"/>
            </p:cNvSpPr>
            <p:nvPr/>
          </p:nvSpPr>
          <p:spPr bwMode="auto">
            <a:xfrm>
              <a:off x="8450168" y="5031710"/>
              <a:ext cx="288000" cy="0"/>
            </a:xfrm>
            <a:prstGeom prst="line">
              <a:avLst/>
            </a:prstGeom>
            <a:noFill/>
            <a:ln w="38100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4" name="Line 46"/>
            <p:cNvSpPr>
              <a:spLocks noChangeShapeType="1"/>
            </p:cNvSpPr>
            <p:nvPr/>
          </p:nvSpPr>
          <p:spPr bwMode="auto">
            <a:xfrm>
              <a:off x="6258917" y="3587769"/>
              <a:ext cx="2048608" cy="1281113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lg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5" name="Line 47"/>
            <p:cNvSpPr>
              <a:spLocks noChangeShapeType="1"/>
            </p:cNvSpPr>
            <p:nvPr/>
          </p:nvSpPr>
          <p:spPr bwMode="auto">
            <a:xfrm>
              <a:off x="6269191" y="3808088"/>
              <a:ext cx="2048608" cy="1281113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lg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6" name="Line 48"/>
            <p:cNvSpPr>
              <a:spLocks noChangeShapeType="1"/>
            </p:cNvSpPr>
            <p:nvPr/>
          </p:nvSpPr>
          <p:spPr bwMode="auto">
            <a:xfrm>
              <a:off x="6269191" y="4025355"/>
              <a:ext cx="2048608" cy="1281112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lg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7" name="Freeform 50"/>
            <p:cNvSpPr>
              <a:spLocks/>
            </p:cNvSpPr>
            <p:nvPr/>
          </p:nvSpPr>
          <p:spPr bwMode="auto">
            <a:xfrm rot="189786">
              <a:off x="6232508" y="3748017"/>
              <a:ext cx="1008000" cy="1620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6" y="356"/>
                </a:cxn>
                <a:cxn ang="0">
                  <a:pos x="208" y="1066"/>
                </a:cxn>
              </a:cxnLst>
              <a:rect l="0" t="0" r="r" b="b"/>
              <a:pathLst>
                <a:path w="616" h="1066">
                  <a:moveTo>
                    <a:pt x="0" y="0"/>
                  </a:moveTo>
                  <a:lnTo>
                    <a:pt x="616" y="356"/>
                  </a:lnTo>
                  <a:lnTo>
                    <a:pt x="208" y="1066"/>
                  </a:lnTo>
                </a:path>
              </a:pathLst>
            </a:custGeom>
            <a:noFill/>
            <a:ln w="15875" cap="flat" cmpd="sng">
              <a:solidFill>
                <a:srgbClr val="00729A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8" name="Freeform 51"/>
            <p:cNvSpPr>
              <a:spLocks/>
            </p:cNvSpPr>
            <p:nvPr/>
          </p:nvSpPr>
          <p:spPr bwMode="auto">
            <a:xfrm rot="120000">
              <a:off x="6185518" y="3901729"/>
              <a:ext cx="1044000" cy="1476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3" y="348"/>
                </a:cxn>
                <a:cxn ang="0">
                  <a:pos x="299" y="875"/>
                </a:cxn>
              </a:cxnLst>
              <a:rect l="0" t="0" r="r" b="b"/>
              <a:pathLst>
                <a:path w="603" h="875">
                  <a:moveTo>
                    <a:pt x="0" y="0"/>
                  </a:moveTo>
                  <a:lnTo>
                    <a:pt x="603" y="348"/>
                  </a:lnTo>
                  <a:lnTo>
                    <a:pt x="299" y="875"/>
                  </a:lnTo>
                </a:path>
              </a:pathLst>
            </a:custGeom>
            <a:noFill/>
            <a:ln w="15875" cap="flat" cmpd="sng">
              <a:solidFill>
                <a:srgbClr val="00729A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19" name="Rectangle 2"/>
            <p:cNvSpPr>
              <a:spLocks noChangeArrowheads="1"/>
            </p:cNvSpPr>
            <p:nvPr/>
          </p:nvSpPr>
          <p:spPr bwMode="auto">
            <a:xfrm>
              <a:off x="620688" y="3693992"/>
              <a:ext cx="216000" cy="1080000"/>
            </a:xfrm>
            <a:prstGeom prst="rect">
              <a:avLst/>
            </a:prstGeom>
            <a:solidFill>
              <a:srgbClr val="0097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20" name="Rectangle 2"/>
            <p:cNvSpPr>
              <a:spLocks noChangeArrowheads="1"/>
            </p:cNvSpPr>
            <p:nvPr/>
          </p:nvSpPr>
          <p:spPr bwMode="auto">
            <a:xfrm>
              <a:off x="6063383" y="3281238"/>
              <a:ext cx="216000" cy="1080000"/>
            </a:xfrm>
            <a:prstGeom prst="rect">
              <a:avLst/>
            </a:prstGeom>
            <a:solidFill>
              <a:srgbClr val="0097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21" name="Line 11"/>
            <p:cNvSpPr>
              <a:spLocks noChangeShapeType="1"/>
            </p:cNvSpPr>
            <p:nvPr/>
          </p:nvSpPr>
          <p:spPr bwMode="auto">
            <a:xfrm>
              <a:off x="3243751" y="3458178"/>
              <a:ext cx="1476000" cy="0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 b="0">
                <a:latin typeface="+mn-ea"/>
                <a:ea typeface="+mn-ea"/>
              </a:endParaRPr>
            </a:p>
          </p:txBody>
        </p:sp>
        <p:sp>
          <p:nvSpPr>
            <p:cNvPr id="122" name="Line 11"/>
            <p:cNvSpPr>
              <a:spLocks noChangeShapeType="1"/>
            </p:cNvSpPr>
            <p:nvPr/>
          </p:nvSpPr>
          <p:spPr bwMode="auto">
            <a:xfrm>
              <a:off x="3242250" y="3821782"/>
              <a:ext cx="1476000" cy="0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23" name="Line 11"/>
            <p:cNvSpPr>
              <a:spLocks noChangeShapeType="1"/>
            </p:cNvSpPr>
            <p:nvPr/>
          </p:nvSpPr>
          <p:spPr bwMode="auto">
            <a:xfrm>
              <a:off x="3239248" y="4208956"/>
              <a:ext cx="1476000" cy="0"/>
            </a:xfrm>
            <a:prstGeom prst="line">
              <a:avLst/>
            </a:prstGeom>
            <a:noFill/>
            <a:ln w="9525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24" name="Line 24"/>
            <p:cNvSpPr>
              <a:spLocks noChangeShapeType="1"/>
            </p:cNvSpPr>
            <p:nvPr/>
          </p:nvSpPr>
          <p:spPr bwMode="auto">
            <a:xfrm>
              <a:off x="3941347" y="3045870"/>
              <a:ext cx="0" cy="3600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 b="0">
                <a:latin typeface="+mn-ea"/>
                <a:ea typeface="+mn-ea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983413" y="2501785"/>
              <a:ext cx="191878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引入发展性评价</a:t>
              </a:r>
              <a:endParaRPr lang="en-US" altLang="zh-CN" sz="1400" b="0" dirty="0" smtClean="0">
                <a:solidFill>
                  <a:srgbClr val="FF0000"/>
                </a:solidFill>
                <a:latin typeface="+mn-ea"/>
                <a:ea typeface="+mn-ea"/>
              </a:endParaRPr>
            </a:p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（教师资质建设）</a:t>
              </a:r>
              <a:endParaRPr lang="zh-CN" altLang="en-US" sz="1400" b="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26" name="AutoShape 15"/>
            <p:cNvSpPr>
              <a:spLocks noChangeArrowheads="1"/>
            </p:cNvSpPr>
            <p:nvPr/>
          </p:nvSpPr>
          <p:spPr bwMode="auto">
            <a:xfrm rot="16200000">
              <a:off x="4119064" y="3710936"/>
              <a:ext cx="1440000" cy="216000"/>
            </a:xfrm>
            <a:custGeom>
              <a:avLst/>
              <a:gdLst>
                <a:gd name="G0" fmla="+- 7486 0 0"/>
                <a:gd name="G1" fmla="+- 21600 0 7486"/>
                <a:gd name="G2" fmla="*/ 7486 1 2"/>
                <a:gd name="G3" fmla="+- 21600 0 G2"/>
                <a:gd name="G4" fmla="+/ 7486 21600 2"/>
                <a:gd name="G5" fmla="+/ G1 0 2"/>
                <a:gd name="G6" fmla="*/ 21600 21600 7486"/>
                <a:gd name="G7" fmla="*/ G6 1 2"/>
                <a:gd name="G8" fmla="+- 21600 0 G7"/>
                <a:gd name="G9" fmla="*/ 21600 1 2"/>
                <a:gd name="G10" fmla="+- 7486 0 G9"/>
                <a:gd name="G11" fmla="?: G10 G8 0"/>
                <a:gd name="G12" fmla="?: G10 G7 21600"/>
                <a:gd name="T0" fmla="*/ 17857 w 21600"/>
                <a:gd name="T1" fmla="*/ 10800 h 21600"/>
                <a:gd name="T2" fmla="*/ 10800 w 21600"/>
                <a:gd name="T3" fmla="*/ 21600 h 21600"/>
                <a:gd name="T4" fmla="*/ 3743 w 21600"/>
                <a:gd name="T5" fmla="*/ 10800 h 21600"/>
                <a:gd name="T6" fmla="*/ 10800 w 21600"/>
                <a:gd name="T7" fmla="*/ 0 h 21600"/>
                <a:gd name="T8" fmla="*/ 5543 w 21600"/>
                <a:gd name="T9" fmla="*/ 5543 h 21600"/>
                <a:gd name="T10" fmla="*/ 16057 w 21600"/>
                <a:gd name="T11" fmla="*/ 1605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486" y="21600"/>
                  </a:lnTo>
                  <a:lnTo>
                    <a:pt x="1411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7CC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27" name="AutoShape 15"/>
            <p:cNvSpPr>
              <a:spLocks noChangeArrowheads="1"/>
            </p:cNvSpPr>
            <p:nvPr/>
          </p:nvSpPr>
          <p:spPr bwMode="auto">
            <a:xfrm rot="16200000">
              <a:off x="6651942" y="4430204"/>
              <a:ext cx="1440000" cy="216000"/>
            </a:xfrm>
            <a:custGeom>
              <a:avLst/>
              <a:gdLst>
                <a:gd name="G0" fmla="+- 7486 0 0"/>
                <a:gd name="G1" fmla="+- 21600 0 7486"/>
                <a:gd name="G2" fmla="*/ 7486 1 2"/>
                <a:gd name="G3" fmla="+- 21600 0 G2"/>
                <a:gd name="G4" fmla="+/ 7486 21600 2"/>
                <a:gd name="G5" fmla="+/ G1 0 2"/>
                <a:gd name="G6" fmla="*/ 21600 21600 7486"/>
                <a:gd name="G7" fmla="*/ G6 1 2"/>
                <a:gd name="G8" fmla="+- 21600 0 G7"/>
                <a:gd name="G9" fmla="*/ 21600 1 2"/>
                <a:gd name="G10" fmla="+- 7486 0 G9"/>
                <a:gd name="G11" fmla="?: G10 G8 0"/>
                <a:gd name="G12" fmla="?: G10 G7 21600"/>
                <a:gd name="T0" fmla="*/ 17857 w 21600"/>
                <a:gd name="T1" fmla="*/ 10800 h 21600"/>
                <a:gd name="T2" fmla="*/ 10800 w 21600"/>
                <a:gd name="T3" fmla="*/ 21600 h 21600"/>
                <a:gd name="T4" fmla="*/ 3743 w 21600"/>
                <a:gd name="T5" fmla="*/ 10800 h 21600"/>
                <a:gd name="T6" fmla="*/ 10800 w 21600"/>
                <a:gd name="T7" fmla="*/ 0 h 21600"/>
                <a:gd name="T8" fmla="*/ 5543 w 21600"/>
                <a:gd name="T9" fmla="*/ 5543 h 21600"/>
                <a:gd name="T10" fmla="*/ 16057 w 21600"/>
                <a:gd name="T11" fmla="*/ 1605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486" y="21600"/>
                  </a:lnTo>
                  <a:lnTo>
                    <a:pt x="1411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7CC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28" name="Line 10"/>
            <p:cNvSpPr>
              <a:spLocks noChangeShapeType="1"/>
            </p:cNvSpPr>
            <p:nvPr/>
          </p:nvSpPr>
          <p:spPr bwMode="auto">
            <a:xfrm>
              <a:off x="4945882" y="3812000"/>
              <a:ext cx="1116000" cy="0"/>
            </a:xfrm>
            <a:prstGeom prst="line">
              <a:avLst/>
            </a:prstGeom>
            <a:noFill/>
            <a:ln w="63500">
              <a:solidFill>
                <a:srgbClr val="00729A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630528" y="2799642"/>
              <a:ext cx="16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可测量</a:t>
              </a:r>
              <a:endParaRPr lang="en-US" altLang="zh-CN" sz="1400" b="0" dirty="0" smtClean="0">
                <a:solidFill>
                  <a:srgbClr val="FF0000"/>
                </a:solidFill>
                <a:latin typeface="+mn-ea"/>
                <a:ea typeface="+mn-ea"/>
              </a:endParaRPr>
            </a:p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（岗位任务书）</a:t>
              </a:r>
              <a:endParaRPr lang="zh-CN" altLang="en-US" sz="1400" b="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30" name="Line 24"/>
            <p:cNvSpPr>
              <a:spLocks noChangeShapeType="1"/>
            </p:cNvSpPr>
            <p:nvPr/>
          </p:nvSpPr>
          <p:spPr bwMode="auto">
            <a:xfrm>
              <a:off x="5441545" y="3358730"/>
              <a:ext cx="0" cy="3600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718037" y="4607355"/>
              <a:ext cx="96386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团队</a:t>
              </a:r>
              <a:endParaRPr lang="zh-CN" altLang="en-US" sz="1400" b="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132" name="组合 79"/>
            <p:cNvGrpSpPr/>
            <p:nvPr/>
          </p:nvGrpSpPr>
          <p:grpSpPr>
            <a:xfrm>
              <a:off x="6163277" y="5355444"/>
              <a:ext cx="928694" cy="642942"/>
              <a:chOff x="6173551" y="5345170"/>
              <a:chExt cx="928694" cy="642942"/>
            </a:xfrm>
          </p:grpSpPr>
          <p:sp>
            <p:nvSpPr>
              <p:cNvPr id="148" name="AutoShape 38"/>
              <p:cNvSpPr>
                <a:spLocks noChangeArrowheads="1"/>
              </p:cNvSpPr>
              <p:nvPr/>
            </p:nvSpPr>
            <p:spPr bwMode="auto">
              <a:xfrm rot="10800000">
                <a:off x="6173551" y="5345170"/>
                <a:ext cx="928694" cy="642942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rgbClr val="0097CC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zh-CN" altLang="en-US" sz="1400" dirty="0">
                  <a:latin typeface="+mn-ea"/>
                  <a:ea typeface="+mn-ea"/>
                </a:endParaRPr>
              </a:p>
            </p:txBody>
          </p:sp>
          <p:sp>
            <p:nvSpPr>
              <p:cNvPr id="149" name="TextBox 62"/>
              <p:cNvSpPr txBox="1"/>
              <p:nvPr/>
            </p:nvSpPr>
            <p:spPr>
              <a:xfrm>
                <a:off x="6370980" y="5348833"/>
                <a:ext cx="5948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b="0" dirty="0" smtClean="0">
                    <a:solidFill>
                      <a:srgbClr val="FF0000"/>
                    </a:solidFill>
                    <a:latin typeface="+mn-ea"/>
                    <a:ea typeface="+mn-ea"/>
                  </a:rPr>
                  <a:t>降岗</a:t>
                </a:r>
                <a:endParaRPr lang="zh-CN" altLang="en-US" sz="1400" b="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p:grpSp>
        <p:sp>
          <p:nvSpPr>
            <p:cNvPr id="133" name="Line 24"/>
            <p:cNvSpPr>
              <a:spLocks noChangeShapeType="1"/>
            </p:cNvSpPr>
            <p:nvPr/>
          </p:nvSpPr>
          <p:spPr bwMode="auto">
            <a:xfrm>
              <a:off x="8708261" y="5022657"/>
              <a:ext cx="0" cy="1188000"/>
            </a:xfrm>
            <a:prstGeom prst="line">
              <a:avLst/>
            </a:prstGeom>
            <a:noFill/>
            <a:ln w="38100">
              <a:solidFill>
                <a:srgbClr val="00729A"/>
              </a:solidFill>
              <a:round/>
              <a:headEnd type="none"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321005" y="3099658"/>
              <a:ext cx="1027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刚性标准</a:t>
              </a:r>
              <a:endParaRPr lang="zh-CN" altLang="en-US" sz="1400" b="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35" name="Line 24"/>
            <p:cNvSpPr>
              <a:spLocks noChangeShapeType="1"/>
            </p:cNvSpPr>
            <p:nvPr/>
          </p:nvSpPr>
          <p:spPr bwMode="auto">
            <a:xfrm>
              <a:off x="6834090" y="3437950"/>
              <a:ext cx="0" cy="3600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942991" y="2776493"/>
              <a:ext cx="950061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  <a:spcBef>
                  <a:spcPts val="600"/>
                </a:spcBef>
              </a:pPr>
              <a:r>
                <a:rPr lang="en-US" altLang="zh-CN" sz="1400" dirty="0" smtClean="0">
                  <a:solidFill>
                    <a:srgbClr val="FF0000"/>
                  </a:solidFill>
                  <a:latin typeface="+mn-lt"/>
                  <a:ea typeface="+mn-ea"/>
                </a:rPr>
                <a:t>A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+mn-lt"/>
                  <a:ea typeface="+mn-ea"/>
                </a:rPr>
                <a:t>、</a:t>
              </a:r>
              <a:r>
                <a:rPr lang="en-US" altLang="zh-CN" sz="1400" dirty="0" smtClean="0">
                  <a:solidFill>
                    <a:srgbClr val="FF0000"/>
                  </a:solidFill>
                  <a:latin typeface="+mn-lt"/>
                  <a:ea typeface="+mn-ea"/>
                </a:rPr>
                <a:t>B</a:t>
              </a:r>
              <a:r>
                <a:rPr lang="zh-CN" altLang="en-US" sz="1400" dirty="0" smtClean="0">
                  <a:solidFill>
                    <a:srgbClr val="FF0000"/>
                  </a:solidFill>
                  <a:latin typeface="+mn-lt"/>
                  <a:ea typeface="+mn-ea"/>
                </a:rPr>
                <a:t>、</a:t>
              </a:r>
              <a:r>
                <a:rPr lang="en-US" altLang="zh-CN" sz="1400" dirty="0" smtClean="0">
                  <a:solidFill>
                    <a:srgbClr val="FF0000"/>
                  </a:solidFill>
                  <a:latin typeface="+mn-lt"/>
                  <a:ea typeface="+mn-ea"/>
                </a:rPr>
                <a:t>C</a:t>
              </a:r>
              <a:endParaRPr lang="zh-CN" altLang="en-US" sz="1400" dirty="0">
                <a:solidFill>
                  <a:srgbClr val="FF0000"/>
                </a:solidFill>
                <a:latin typeface="+mn-lt"/>
                <a:ea typeface="+mn-ea"/>
              </a:endParaRPr>
            </a:p>
          </p:txBody>
        </p:sp>
        <p:sp>
          <p:nvSpPr>
            <p:cNvPr id="137" name="Rectangle 2"/>
            <p:cNvSpPr>
              <a:spLocks noChangeArrowheads="1"/>
            </p:cNvSpPr>
            <p:nvPr/>
          </p:nvSpPr>
          <p:spPr bwMode="auto">
            <a:xfrm>
              <a:off x="3029773" y="3294222"/>
              <a:ext cx="216000" cy="1080000"/>
            </a:xfrm>
            <a:prstGeom prst="rect">
              <a:avLst/>
            </a:prstGeom>
            <a:solidFill>
              <a:srgbClr val="0097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19392" y="2823994"/>
              <a:ext cx="156424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标准、程序、</a:t>
              </a:r>
              <a:endParaRPr lang="en-US" altLang="zh-CN" sz="1400" b="0" dirty="0" smtClean="0">
                <a:solidFill>
                  <a:srgbClr val="FF0000"/>
                </a:solidFill>
                <a:latin typeface="+mn-ea"/>
                <a:ea typeface="+mn-ea"/>
              </a:endParaRPr>
            </a:p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资质能力、预聘</a:t>
              </a:r>
              <a:endParaRPr lang="zh-CN" altLang="en-US" sz="1400" b="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39" name="Line 24"/>
            <p:cNvSpPr>
              <a:spLocks noChangeShapeType="1"/>
            </p:cNvSpPr>
            <p:nvPr/>
          </p:nvSpPr>
          <p:spPr bwMode="auto">
            <a:xfrm>
              <a:off x="1168052" y="3366673"/>
              <a:ext cx="0" cy="3600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 b="0">
                <a:latin typeface="+mn-ea"/>
                <a:ea typeface="+mn-ea"/>
              </a:endParaRPr>
            </a:p>
          </p:txBody>
        </p:sp>
        <p:sp>
          <p:nvSpPr>
            <p:cNvPr id="140" name="Line 24"/>
            <p:cNvSpPr>
              <a:spLocks noChangeShapeType="1"/>
            </p:cNvSpPr>
            <p:nvPr/>
          </p:nvSpPr>
          <p:spPr bwMode="auto">
            <a:xfrm>
              <a:off x="2421499" y="3150509"/>
              <a:ext cx="0" cy="3600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 b="0">
                <a:latin typeface="+mn-ea"/>
                <a:ea typeface="+mn-ea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7286976" y="3556123"/>
              <a:ext cx="136661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兑现奖惩</a:t>
              </a:r>
              <a:endParaRPr lang="en-US" altLang="zh-CN" sz="1400" b="0" dirty="0" smtClean="0">
                <a:solidFill>
                  <a:srgbClr val="FF0000"/>
                </a:solidFill>
                <a:latin typeface="+mn-ea"/>
                <a:ea typeface="+mn-ea"/>
              </a:endParaRPr>
            </a:p>
            <a:p>
              <a:pPr algn="ctr">
                <a:lnSpc>
                  <a:spcPts val="1800"/>
                </a:lnSpc>
                <a:spcBef>
                  <a:spcPts val="0"/>
                </a:spcBef>
              </a:pPr>
              <a:r>
                <a:rPr lang="zh-CN" altLang="en-US" sz="1400" b="0" dirty="0" smtClean="0">
                  <a:solidFill>
                    <a:srgbClr val="FF0000"/>
                  </a:solidFill>
                  <a:latin typeface="+mn-ea"/>
                  <a:ea typeface="+mn-ea"/>
                </a:rPr>
                <a:t>新一轮上岗</a:t>
              </a:r>
              <a:endParaRPr lang="zh-CN" altLang="en-US" sz="1400" b="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>
              <a:off x="7962472" y="4093621"/>
              <a:ext cx="0" cy="3600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  <p:grpSp>
          <p:nvGrpSpPr>
            <p:cNvPr id="143" name="组合 77"/>
            <p:cNvGrpSpPr/>
            <p:nvPr/>
          </p:nvGrpSpPr>
          <p:grpSpPr>
            <a:xfrm>
              <a:off x="2035457" y="3921904"/>
              <a:ext cx="4174100" cy="2288659"/>
              <a:chOff x="1953265" y="4034918"/>
              <a:chExt cx="4174100" cy="2288659"/>
            </a:xfrm>
          </p:grpSpPr>
          <p:sp>
            <p:nvSpPr>
              <p:cNvPr id="145" name="矩形 144"/>
              <p:cNvSpPr/>
              <p:nvPr/>
            </p:nvSpPr>
            <p:spPr>
              <a:xfrm>
                <a:off x="4662215" y="4446288"/>
                <a:ext cx="1465150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1800"/>
                  </a:lnSpc>
                  <a:spcBef>
                    <a:spcPts val="100"/>
                  </a:spcBef>
                  <a:buFont typeface="Arial" pitchFamily="34" charset="0"/>
                  <a:buChar char="•"/>
                </a:pPr>
                <a:r>
                  <a:rPr lang="zh-CN" altLang="en-US" sz="1400" b="0" dirty="0" smtClean="0">
                    <a:solidFill>
                      <a:srgbClr val="FF0000"/>
                    </a:solidFill>
                    <a:latin typeface="+mn-ea"/>
                    <a:ea typeface="+mn-ea"/>
                  </a:rPr>
                  <a:t> 突出成果奖励</a:t>
                </a:r>
                <a:endParaRPr lang="en-US" altLang="zh-CN" sz="1400" b="0" dirty="0" smtClean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1800"/>
                  </a:lnSpc>
                  <a:spcBef>
                    <a:spcPts val="100"/>
                  </a:spcBef>
                  <a:buFont typeface="Arial" pitchFamily="34" charset="0"/>
                  <a:buChar char="•"/>
                </a:pPr>
                <a:r>
                  <a:rPr lang="zh-CN" altLang="en-US" sz="1400" b="0" dirty="0" smtClean="0">
                    <a:solidFill>
                      <a:srgbClr val="FF0000"/>
                    </a:solidFill>
                    <a:latin typeface="+mn-ea"/>
                    <a:ea typeface="+mn-ea"/>
                  </a:rPr>
                  <a:t> 多维课堂质量评价与信息反馈</a:t>
                </a:r>
                <a:endParaRPr lang="zh-CN" altLang="en-US" sz="1400" b="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46" name="Line 24"/>
              <p:cNvSpPr>
                <a:spLocks noChangeShapeType="1"/>
              </p:cNvSpPr>
              <p:nvPr/>
            </p:nvSpPr>
            <p:spPr bwMode="auto">
              <a:xfrm>
                <a:off x="5369627" y="4034918"/>
                <a:ext cx="0" cy="36000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prstDash val="sysDot"/>
                <a:round/>
                <a:headEnd type="triangle"/>
                <a:tailEnd type="none" w="med" len="med"/>
              </a:ln>
              <a:effectLst/>
            </p:spPr>
            <p:txBody>
              <a:bodyPr wrap="none" lIns="0" tIns="0" rIns="0" bIns="0" anchor="ctr"/>
              <a:lstStyle/>
              <a:p>
                <a:endParaRPr lang="zh-CN" altLang="en-US" sz="1400">
                  <a:latin typeface="+mn-ea"/>
                  <a:ea typeface="+mn-ea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1953265" y="5769579"/>
                <a:ext cx="146128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  <a:spcBef>
                    <a:spcPts val="0"/>
                  </a:spcBef>
                </a:pPr>
                <a:r>
                  <a:rPr lang="zh-CN" altLang="en-US" sz="1400" b="0" dirty="0" smtClean="0">
                    <a:solidFill>
                      <a:srgbClr val="FF0000"/>
                    </a:solidFill>
                    <a:latin typeface="+mn-ea"/>
                    <a:ea typeface="+mn-ea"/>
                  </a:rPr>
                  <a:t>积累成果资质、个人自主选择</a:t>
                </a:r>
                <a:endParaRPr lang="zh-CN" altLang="en-US" sz="1400" b="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p:grpSp>
        <p:sp>
          <p:nvSpPr>
            <p:cNvPr id="144" name="Rectangle 2"/>
            <p:cNvSpPr>
              <a:spLocks noChangeArrowheads="1"/>
            </p:cNvSpPr>
            <p:nvPr/>
          </p:nvSpPr>
          <p:spPr bwMode="auto">
            <a:xfrm>
              <a:off x="8306457" y="4513479"/>
              <a:ext cx="216000" cy="1080000"/>
            </a:xfrm>
            <a:prstGeom prst="rect">
              <a:avLst/>
            </a:prstGeom>
            <a:solidFill>
              <a:srgbClr val="0097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 sz="140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4660" y="1249732"/>
            <a:ext cx="8194743" cy="84482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制度是组织博弈规则的总和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有效的制度（机制）不仅植根于特定的环境中，而且必须与时俱进，不断变革、完善！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11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8170" y="2700481"/>
            <a:ext cx="8268059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6C92"/>
              </a:buClr>
              <a:buFont typeface="Wingdings" pitchFamily="2" charset="2"/>
              <a:buChar char="l"/>
            </a:pP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人既有本能，又讲策略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路径依赖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自我强化，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正反馈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机制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6C92"/>
              </a:buClr>
              <a:buFont typeface="Wingdings" pitchFamily="2" charset="2"/>
              <a:buChar char="l"/>
            </a:pP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人非常理性却又十分非理性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中庸之道永远难以为继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6C92"/>
              </a:buClr>
              <a:buFont typeface="Wingdings" pitchFamily="2" charset="2"/>
              <a:buChar char="l"/>
            </a:pP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 制度不可能完善到无懈可击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标准只有与认真遵守的人相配合才有价值。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6C92"/>
              </a:buClr>
              <a:buFont typeface="Wingdings" pitchFamily="2" charset="2"/>
              <a:buChar char="l"/>
            </a:pP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 自律是最低成本的管理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他律和自律结合，才能形成正向、积极的氛围。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6C92"/>
              </a:buClr>
              <a:buFont typeface="Wingdings" pitchFamily="2" charset="2"/>
              <a:buChar char="l"/>
            </a:pP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 物质激励的边界效用是递减的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精神才是激发人性积极进取的最重要力量。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6C92"/>
              </a:buClr>
              <a:buFont typeface="Wingdings" pitchFamily="2" charset="2"/>
              <a:buChar char="l"/>
            </a:pP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非正式制度强烈地影响正式制度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一个单位内部的文化氛围非常重要。</a:t>
            </a:r>
            <a:endParaRPr lang="zh-CN" altLang="en-US" sz="1800" b="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36798" y="2552282"/>
            <a:ext cx="7761942" cy="21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20000"/>
              </a:lnSpc>
              <a:spcBef>
                <a:spcPts val="4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Thanks for listening!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Q/A ?</a:t>
            </a:r>
            <a:endParaRPr kumimoji="0" lang="zh-CN" altLang="en-US" sz="4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华文隶书" pitchFamily="2" charset="-122"/>
              <a:cs typeface="Tahoma" pitchFamily="34" charset="0"/>
            </a:endParaRPr>
          </a:p>
        </p:txBody>
      </p:sp>
      <p:sp>
        <p:nvSpPr>
          <p:cNvPr id="5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12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748" y="962810"/>
            <a:ext cx="8229600" cy="485650"/>
          </a:xfrm>
        </p:spPr>
        <p:txBody>
          <a:bodyPr/>
          <a:lstStyle/>
          <a:p>
            <a:r>
              <a:rPr lang="en-US" altLang="zh-CN" dirty="0" smtClean="0">
                <a:ea typeface="楷体" pitchFamily="49" charset="-122"/>
              </a:rPr>
              <a:t>CAUC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的“全员参与、全程覆盖、全因素管理” 质保体系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2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489" y="1483652"/>
            <a:ext cx="8111833" cy="498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8315" y="1371600"/>
            <a:ext cx="8227816" cy="854765"/>
          </a:xfrm>
        </p:spPr>
        <p:txBody>
          <a:bodyPr/>
          <a:lstStyle/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然而“理想很丰满，现实很骨感”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质量建设中的困惑根本上来自于人们之间缺乏“合作”！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982" y="3021496"/>
            <a:ext cx="700697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altLang="zh-CN" sz="2000" b="0" dirty="0" smtClean="0">
                <a:latin typeface="+mj-lt"/>
                <a:ea typeface="+mn-ea"/>
              </a:rPr>
              <a:t>Q1</a:t>
            </a:r>
            <a:r>
              <a:rPr lang="zh-CN" altLang="en-US" sz="2000" b="0" dirty="0" smtClean="0">
                <a:latin typeface="+mj-lt"/>
                <a:ea typeface="+mn-ea"/>
              </a:rPr>
              <a:t>：学科专业建设如何避免“公地的悲剧”</a:t>
            </a:r>
            <a:r>
              <a:rPr lang="zh-CN" altLang="en-US" sz="2000" b="0" dirty="0" smtClean="0">
                <a:latin typeface="+mn-ea"/>
                <a:ea typeface="+mn-ea"/>
              </a:rPr>
              <a:t>？</a:t>
            </a:r>
            <a:endParaRPr lang="en-US" altLang="zh-CN" sz="2000" b="0" dirty="0" smtClean="0">
              <a:latin typeface="+mn-ea"/>
              <a:ea typeface="+mn-ea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altLang="zh-CN" sz="2000" b="0" dirty="0" smtClean="0">
                <a:latin typeface="+mj-lt"/>
                <a:ea typeface="+mn-ea"/>
              </a:rPr>
              <a:t>Q2</a:t>
            </a:r>
            <a:r>
              <a:rPr lang="zh-CN" altLang="en-US" sz="2000" b="0" dirty="0" smtClean="0">
                <a:latin typeface="+mj-lt"/>
                <a:ea typeface="+mn-ea"/>
              </a:rPr>
              <a:t>：如何实现校院两级管理、质量重心下移</a:t>
            </a:r>
            <a:r>
              <a:rPr lang="zh-CN" altLang="en-US" sz="2000" b="0" dirty="0" smtClean="0">
                <a:latin typeface="+mn-ea"/>
                <a:ea typeface="+mn-ea"/>
              </a:rPr>
              <a:t>？</a:t>
            </a:r>
            <a:endParaRPr lang="en-US" altLang="zh-CN" sz="2000" b="0" dirty="0" smtClean="0">
              <a:latin typeface="+mn-ea"/>
              <a:ea typeface="+mn-ea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altLang="zh-CN" sz="2000" b="0" dirty="0" smtClean="0">
                <a:latin typeface="+mj-lt"/>
                <a:ea typeface="+mn-ea"/>
              </a:rPr>
              <a:t>Q3</a:t>
            </a:r>
            <a:r>
              <a:rPr lang="zh-CN" altLang="en-US" sz="2000" b="0" dirty="0" smtClean="0">
                <a:latin typeface="+mj-lt"/>
                <a:ea typeface="+mn-ea"/>
              </a:rPr>
              <a:t>：如何建立“可执行”的质量保障体系</a:t>
            </a:r>
            <a:r>
              <a:rPr lang="zh-CN" altLang="en-US" sz="2000" b="0" dirty="0" smtClean="0">
                <a:latin typeface="+mn-ea"/>
                <a:ea typeface="+mn-ea"/>
              </a:rPr>
              <a:t>？</a:t>
            </a:r>
            <a:endParaRPr lang="zh-CN" altLang="en-US" sz="2000" b="0" dirty="0">
              <a:latin typeface="+mn-ea"/>
              <a:ea typeface="+mn-ea"/>
            </a:endParaRPr>
          </a:p>
        </p:txBody>
      </p:sp>
      <p:sp>
        <p:nvSpPr>
          <p:cNvPr id="6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3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9940" y="1117314"/>
            <a:ext cx="8229600" cy="547099"/>
          </a:xfrm>
        </p:spPr>
        <p:txBody>
          <a:bodyPr/>
          <a:lstStyle/>
          <a:p>
            <a:r>
              <a:rPr lang="zh-CN" altLang="en-US" dirty="0" smtClean="0"/>
              <a:t>例如：系统化方法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学风影响因素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谁是责任主体？</a:t>
            </a:r>
            <a:endParaRPr lang="zh-CN" altLang="en-US" dirty="0"/>
          </a:p>
        </p:txBody>
      </p:sp>
      <p:sp>
        <p:nvSpPr>
          <p:cNvPr id="5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4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72054" y="3878827"/>
            <a:ext cx="1407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GPA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分析</a:t>
            </a:r>
            <a:endParaRPr lang="zh-CN" altLang="en-US" sz="1800" dirty="0">
              <a:latin typeface="宋体" pitchFamily="2" charset="-122"/>
              <a:ea typeface="宋体" pitchFamily="2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5412573" y="2073671"/>
            <a:ext cx="1579992" cy="2015999"/>
            <a:chOff x="5412573" y="2073671"/>
            <a:chExt cx="1579992" cy="2015999"/>
          </a:xfrm>
        </p:grpSpPr>
        <p:sp>
          <p:nvSpPr>
            <p:cNvPr id="10" name="TextBox 9"/>
            <p:cNvSpPr txBox="1"/>
            <p:nvPr/>
          </p:nvSpPr>
          <p:spPr>
            <a:xfrm>
              <a:off x="5412573" y="2073671"/>
              <a:ext cx="1440000" cy="369332"/>
            </a:xfrm>
            <a:prstGeom prst="rect">
              <a:avLst/>
            </a:prstGeom>
            <a:solidFill>
              <a:srgbClr val="ABE9FF"/>
            </a:solidFill>
            <a:ln>
              <a:solidFill>
                <a:srgbClr val="7DDD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 smtClean="0">
                  <a:latin typeface="宋体" pitchFamily="2" charset="-122"/>
                  <a:ea typeface="宋体" pitchFamily="2" charset="-122"/>
                </a:rPr>
                <a:t>学生</a:t>
              </a:r>
              <a:endParaRPr lang="zh-CN" altLang="en-US" sz="1800" dirty="0">
                <a:latin typeface="宋体" pitchFamily="2" charset="-122"/>
                <a:ea typeface="宋体" pitchFamily="2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 bwMode="auto">
            <a:xfrm flipH="1" flipV="1">
              <a:off x="6092565" y="2469670"/>
              <a:ext cx="900000" cy="1620000"/>
            </a:xfrm>
            <a:prstGeom prst="line">
              <a:avLst/>
            </a:prstGeom>
            <a:solidFill>
              <a:srgbClr val="AED0DC"/>
            </a:solidFill>
            <a:ln w="38100" cap="flat" cmpd="sng" algn="ctr">
              <a:solidFill>
                <a:srgbClr val="417F9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3" name="组合 72"/>
          <p:cNvGrpSpPr/>
          <p:nvPr/>
        </p:nvGrpSpPr>
        <p:grpSpPr>
          <a:xfrm>
            <a:off x="3441836" y="2083945"/>
            <a:ext cx="1617507" cy="2004015"/>
            <a:chOff x="3441836" y="2083945"/>
            <a:chExt cx="1617507" cy="2004015"/>
          </a:xfrm>
        </p:grpSpPr>
        <p:sp>
          <p:nvSpPr>
            <p:cNvPr id="11" name="TextBox 10"/>
            <p:cNvSpPr txBox="1"/>
            <p:nvPr/>
          </p:nvSpPr>
          <p:spPr>
            <a:xfrm>
              <a:off x="3441836" y="2083945"/>
              <a:ext cx="1440000" cy="369332"/>
            </a:xfrm>
            <a:prstGeom prst="rect">
              <a:avLst/>
            </a:prstGeom>
            <a:solidFill>
              <a:srgbClr val="ABE9FF"/>
            </a:solidFill>
            <a:ln>
              <a:solidFill>
                <a:srgbClr val="89E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 smtClean="0">
                  <a:latin typeface="宋体" pitchFamily="2" charset="-122"/>
                  <a:ea typeface="宋体" pitchFamily="2" charset="-122"/>
                </a:rPr>
                <a:t>教师</a:t>
              </a:r>
              <a:endParaRPr lang="zh-CN" altLang="en-US" sz="1800" dirty="0">
                <a:latin typeface="宋体" pitchFamily="2" charset="-122"/>
                <a:ea typeface="宋体" pitchFamily="2" charset="-122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 bwMode="auto">
            <a:xfrm flipH="1" flipV="1">
              <a:off x="4159343" y="2467960"/>
              <a:ext cx="900000" cy="1620000"/>
            </a:xfrm>
            <a:prstGeom prst="line">
              <a:avLst/>
            </a:prstGeom>
            <a:solidFill>
              <a:srgbClr val="AED0DC"/>
            </a:solidFill>
            <a:ln w="38100" cap="flat" cmpd="sng" algn="ctr">
              <a:solidFill>
                <a:srgbClr val="417F9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5" name="组合 74"/>
          <p:cNvGrpSpPr/>
          <p:nvPr/>
        </p:nvGrpSpPr>
        <p:grpSpPr>
          <a:xfrm>
            <a:off x="1323658" y="2083945"/>
            <a:ext cx="1620806" cy="2005725"/>
            <a:chOff x="1323658" y="2083945"/>
            <a:chExt cx="1620806" cy="2005725"/>
          </a:xfrm>
        </p:grpSpPr>
        <p:sp>
          <p:nvSpPr>
            <p:cNvPr id="12" name="TextBox 11"/>
            <p:cNvSpPr txBox="1"/>
            <p:nvPr/>
          </p:nvSpPr>
          <p:spPr>
            <a:xfrm>
              <a:off x="1323658" y="2083945"/>
              <a:ext cx="1440000" cy="369332"/>
            </a:xfrm>
            <a:prstGeom prst="rect">
              <a:avLst/>
            </a:prstGeom>
            <a:solidFill>
              <a:srgbClr val="ABE9FF"/>
            </a:solidFill>
            <a:ln>
              <a:solidFill>
                <a:srgbClr val="89E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 smtClean="0">
                  <a:latin typeface="宋体" pitchFamily="2" charset="-122"/>
                  <a:ea typeface="宋体" pitchFamily="2" charset="-122"/>
                </a:rPr>
                <a:t>管理</a:t>
              </a:r>
              <a:endParaRPr lang="zh-CN" altLang="en-US" sz="1800" dirty="0">
                <a:latin typeface="宋体" pitchFamily="2" charset="-122"/>
                <a:ea typeface="宋体" pitchFamily="2" charset="-122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 bwMode="auto">
            <a:xfrm flipH="1" flipV="1">
              <a:off x="2044464" y="2469670"/>
              <a:ext cx="900000" cy="1620000"/>
            </a:xfrm>
            <a:prstGeom prst="line">
              <a:avLst/>
            </a:prstGeom>
            <a:solidFill>
              <a:srgbClr val="AED0DC"/>
            </a:solidFill>
            <a:ln w="38100" cap="flat" cmpd="sng" algn="ctr">
              <a:solidFill>
                <a:srgbClr val="417F9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0" name="组合 59"/>
          <p:cNvGrpSpPr/>
          <p:nvPr/>
        </p:nvGrpSpPr>
        <p:grpSpPr>
          <a:xfrm>
            <a:off x="5602881" y="2562137"/>
            <a:ext cx="1845885" cy="1247862"/>
            <a:chOff x="5602881" y="2562137"/>
            <a:chExt cx="1845885" cy="1247862"/>
          </a:xfrm>
        </p:grpSpPr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6330610" y="2897314"/>
              <a:ext cx="1008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290104" y="2562137"/>
              <a:ext cx="11586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高考分数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>
              <a:off x="5619981" y="3226091"/>
              <a:ext cx="90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02881" y="2887537"/>
              <a:ext cx="869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生源地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03602" y="3471445"/>
              <a:ext cx="5793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>
                  <a:solidFill>
                    <a:srgbClr val="FF0000"/>
                  </a:solidFill>
                  <a:latin typeface="宋体"/>
                  <a:ea typeface="宋体"/>
                </a:rPr>
                <a:t>&gt;</a:t>
              </a:r>
              <a:r>
                <a:rPr lang="en-US" altLang="zh-CN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EQ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6204483" y="3809999"/>
              <a:ext cx="648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4"/>
            <p:cNvSpPr>
              <a:spLocks noChangeShapeType="1"/>
            </p:cNvSpPr>
            <p:nvPr/>
          </p:nvSpPr>
          <p:spPr bwMode="auto">
            <a:xfrm>
              <a:off x="6658804" y="3478141"/>
              <a:ext cx="648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647381" y="3154173"/>
              <a:ext cx="7209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学期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409272" y="4429197"/>
            <a:ext cx="2001698" cy="1605876"/>
            <a:chOff x="409272" y="4429197"/>
            <a:chExt cx="2001698" cy="1605876"/>
          </a:xfrm>
        </p:grpSpPr>
        <p:sp>
          <p:nvSpPr>
            <p:cNvPr id="15" name="TextBox 14"/>
            <p:cNvSpPr txBox="1"/>
            <p:nvPr/>
          </p:nvSpPr>
          <p:spPr>
            <a:xfrm>
              <a:off x="409272" y="5665741"/>
              <a:ext cx="1440000" cy="369332"/>
            </a:xfrm>
            <a:prstGeom prst="rect">
              <a:avLst/>
            </a:prstGeom>
            <a:solidFill>
              <a:srgbClr val="ABE9FF"/>
            </a:solidFill>
            <a:ln>
              <a:solidFill>
                <a:srgbClr val="89E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 smtClean="0">
                  <a:latin typeface="宋体" pitchFamily="2" charset="-122"/>
                  <a:ea typeface="宋体" pitchFamily="2" charset="-122"/>
                </a:rPr>
                <a:t>学校</a:t>
              </a:r>
              <a:endParaRPr lang="zh-CN" altLang="en-US" sz="1800" dirty="0">
                <a:latin typeface="宋体" pitchFamily="2" charset="-122"/>
                <a:ea typeface="宋体" pitchFamily="2" charset="-122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 bwMode="auto">
            <a:xfrm rot="3600000" flipH="1" flipV="1">
              <a:off x="1150970" y="4069197"/>
              <a:ext cx="900000" cy="1620000"/>
            </a:xfrm>
            <a:prstGeom prst="line">
              <a:avLst/>
            </a:prstGeom>
            <a:solidFill>
              <a:srgbClr val="AED0DC"/>
            </a:solidFill>
            <a:ln w="38100" cap="flat" cmpd="sng" algn="ctr">
              <a:solidFill>
                <a:srgbClr val="417F9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组合 79"/>
          <p:cNvGrpSpPr/>
          <p:nvPr/>
        </p:nvGrpSpPr>
        <p:grpSpPr>
          <a:xfrm>
            <a:off x="2352792" y="4434382"/>
            <a:ext cx="1997287" cy="1610965"/>
            <a:chOff x="2352792" y="4434382"/>
            <a:chExt cx="1997287" cy="1610965"/>
          </a:xfrm>
        </p:grpSpPr>
        <p:sp>
          <p:nvSpPr>
            <p:cNvPr id="14" name="TextBox 13"/>
            <p:cNvSpPr txBox="1"/>
            <p:nvPr/>
          </p:nvSpPr>
          <p:spPr>
            <a:xfrm>
              <a:off x="2352792" y="5676015"/>
              <a:ext cx="1440000" cy="369332"/>
            </a:xfrm>
            <a:prstGeom prst="rect">
              <a:avLst/>
            </a:prstGeom>
            <a:solidFill>
              <a:srgbClr val="ABE9FF"/>
            </a:solidFill>
            <a:ln>
              <a:solidFill>
                <a:srgbClr val="89E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 smtClean="0">
                  <a:latin typeface="宋体" pitchFamily="2" charset="-122"/>
                  <a:ea typeface="宋体" pitchFamily="2" charset="-122"/>
                </a:rPr>
                <a:t>学院</a:t>
              </a:r>
              <a:endParaRPr lang="zh-CN" altLang="en-US" sz="1800" dirty="0">
                <a:latin typeface="宋体" pitchFamily="2" charset="-122"/>
                <a:ea typeface="宋体" pitchFamily="2" charset="-122"/>
              </a:endParaRPr>
            </a:p>
          </p:txBody>
        </p:sp>
        <p:cxnSp>
          <p:nvCxnSpPr>
            <p:cNvPr id="42" name="直接连接符 41"/>
            <p:cNvCxnSpPr/>
            <p:nvPr/>
          </p:nvCxnSpPr>
          <p:spPr bwMode="auto">
            <a:xfrm rot="3600000" flipH="1" flipV="1">
              <a:off x="3090079" y="4074382"/>
              <a:ext cx="900000" cy="1620000"/>
            </a:xfrm>
            <a:prstGeom prst="line">
              <a:avLst/>
            </a:prstGeom>
            <a:solidFill>
              <a:srgbClr val="AED0DC"/>
            </a:solidFill>
            <a:ln w="38100" cap="flat" cmpd="sng" algn="ctr">
              <a:solidFill>
                <a:srgbClr val="417F9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2" name="组合 81"/>
          <p:cNvGrpSpPr/>
          <p:nvPr/>
        </p:nvGrpSpPr>
        <p:grpSpPr>
          <a:xfrm>
            <a:off x="4404917" y="4435592"/>
            <a:ext cx="1982144" cy="1609755"/>
            <a:chOff x="4404917" y="4435592"/>
            <a:chExt cx="1982144" cy="1609755"/>
          </a:xfrm>
        </p:grpSpPr>
        <p:sp>
          <p:nvSpPr>
            <p:cNvPr id="13" name="TextBox 12"/>
            <p:cNvSpPr txBox="1"/>
            <p:nvPr/>
          </p:nvSpPr>
          <p:spPr>
            <a:xfrm>
              <a:off x="4404917" y="5676015"/>
              <a:ext cx="1440000" cy="369332"/>
            </a:xfrm>
            <a:prstGeom prst="rect">
              <a:avLst/>
            </a:prstGeom>
            <a:solidFill>
              <a:srgbClr val="ABE9FF"/>
            </a:solidFill>
            <a:ln>
              <a:solidFill>
                <a:srgbClr val="89E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 smtClean="0">
                  <a:latin typeface="宋体" pitchFamily="2" charset="-122"/>
                  <a:ea typeface="宋体" pitchFamily="2" charset="-122"/>
                </a:rPr>
                <a:t>专业</a:t>
              </a:r>
              <a:endParaRPr lang="zh-CN" altLang="en-US" sz="1800" dirty="0">
                <a:latin typeface="宋体" pitchFamily="2" charset="-122"/>
                <a:ea typeface="宋体" pitchFamily="2" charset="-122"/>
              </a:endParaRPr>
            </a:p>
          </p:txBody>
        </p:sp>
        <p:cxnSp>
          <p:nvCxnSpPr>
            <p:cNvPr id="43" name="直接连接符 42"/>
            <p:cNvCxnSpPr/>
            <p:nvPr/>
          </p:nvCxnSpPr>
          <p:spPr bwMode="auto">
            <a:xfrm rot="3600000" flipH="1" flipV="1">
              <a:off x="5127061" y="4075592"/>
              <a:ext cx="900000" cy="1620000"/>
            </a:xfrm>
            <a:prstGeom prst="line">
              <a:avLst/>
            </a:prstGeom>
            <a:solidFill>
              <a:srgbClr val="AED0DC"/>
            </a:solidFill>
            <a:ln w="38100" cap="flat" cmpd="sng" algn="ctr">
              <a:solidFill>
                <a:srgbClr val="417F9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6" name="组合 75"/>
          <p:cNvGrpSpPr/>
          <p:nvPr/>
        </p:nvGrpSpPr>
        <p:grpSpPr>
          <a:xfrm>
            <a:off x="636926" y="4336189"/>
            <a:ext cx="1303179" cy="852513"/>
            <a:chOff x="626652" y="4336189"/>
            <a:chExt cx="1303179" cy="852513"/>
          </a:xfrm>
        </p:grpSpPr>
        <p:sp>
          <p:nvSpPr>
            <p:cNvPr id="29" name="Line 4"/>
            <p:cNvSpPr>
              <a:spLocks noChangeShapeType="1"/>
            </p:cNvSpPr>
            <p:nvPr/>
          </p:nvSpPr>
          <p:spPr bwMode="auto">
            <a:xfrm>
              <a:off x="802564" y="4674743"/>
              <a:ext cx="90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6652" y="4847695"/>
              <a:ext cx="9863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学分制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52" name="Line 4"/>
            <p:cNvSpPr>
              <a:spLocks noChangeShapeType="1"/>
            </p:cNvSpPr>
            <p:nvPr/>
          </p:nvSpPr>
          <p:spPr bwMode="auto">
            <a:xfrm>
              <a:off x="676080" y="5188702"/>
              <a:ext cx="72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17485" y="4336189"/>
              <a:ext cx="1212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人事分配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2372274" y="4295093"/>
            <a:ext cx="1452662" cy="1176956"/>
            <a:chOff x="2372274" y="4295093"/>
            <a:chExt cx="1452662" cy="1176956"/>
          </a:xfrm>
        </p:grpSpPr>
        <p:sp>
          <p:nvSpPr>
            <p:cNvPr id="46" name="Line 4"/>
            <p:cNvSpPr>
              <a:spLocks noChangeShapeType="1"/>
            </p:cNvSpPr>
            <p:nvPr/>
          </p:nvSpPr>
          <p:spPr bwMode="auto">
            <a:xfrm>
              <a:off x="2786758" y="4628758"/>
              <a:ext cx="90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722562" y="4295093"/>
              <a:ext cx="1102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学科属性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56" name="Line 4"/>
            <p:cNvSpPr>
              <a:spLocks noChangeShapeType="1"/>
            </p:cNvSpPr>
            <p:nvPr/>
          </p:nvSpPr>
          <p:spPr bwMode="auto">
            <a:xfrm>
              <a:off x="2475986" y="5192373"/>
              <a:ext cx="864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72274" y="4851366"/>
              <a:ext cx="1007918" cy="62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学院学风学期</a:t>
              </a:r>
              <a:r>
                <a:rPr lang="en-US" altLang="zh-CN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GPA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4418729" y="4104279"/>
            <a:ext cx="2322604" cy="1447200"/>
            <a:chOff x="4418729" y="4104279"/>
            <a:chExt cx="2322604" cy="1447200"/>
          </a:xfrm>
        </p:grpSpPr>
        <p:sp>
          <p:nvSpPr>
            <p:cNvPr id="44" name="TextBox 43"/>
            <p:cNvSpPr txBox="1"/>
            <p:nvPr/>
          </p:nvSpPr>
          <p:spPr>
            <a:xfrm>
              <a:off x="6004353" y="4104279"/>
              <a:ext cx="6544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就业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45" name="Line 4"/>
            <p:cNvSpPr>
              <a:spLocks noChangeShapeType="1"/>
            </p:cNvSpPr>
            <p:nvPr/>
          </p:nvSpPr>
          <p:spPr bwMode="auto">
            <a:xfrm>
              <a:off x="5846593" y="4442833"/>
              <a:ext cx="792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4"/>
            <p:cNvSpPr>
              <a:spLocks noChangeShapeType="1"/>
            </p:cNvSpPr>
            <p:nvPr/>
          </p:nvSpPr>
          <p:spPr bwMode="auto">
            <a:xfrm>
              <a:off x="5542857" y="4959737"/>
              <a:ext cx="936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684141" y="4626072"/>
              <a:ext cx="1057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一志愿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50" name="Line 4"/>
            <p:cNvSpPr>
              <a:spLocks noChangeShapeType="1"/>
            </p:cNvSpPr>
            <p:nvPr/>
          </p:nvSpPr>
          <p:spPr bwMode="auto">
            <a:xfrm>
              <a:off x="4791426" y="4676224"/>
              <a:ext cx="90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738933" y="4328614"/>
              <a:ext cx="1102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入学分数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65" name="Line 4"/>
            <p:cNvSpPr>
              <a:spLocks noChangeShapeType="1"/>
            </p:cNvSpPr>
            <p:nvPr/>
          </p:nvSpPr>
          <p:spPr bwMode="auto">
            <a:xfrm>
              <a:off x="4471222" y="5198488"/>
              <a:ext cx="90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418729" y="4850878"/>
              <a:ext cx="1102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专业学风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67" name="Line 4"/>
            <p:cNvSpPr>
              <a:spLocks noChangeShapeType="1"/>
            </p:cNvSpPr>
            <p:nvPr/>
          </p:nvSpPr>
          <p:spPr bwMode="auto">
            <a:xfrm>
              <a:off x="5192732" y="5551479"/>
              <a:ext cx="126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53253" y="5203869"/>
              <a:ext cx="12820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专业成熟度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3404112" y="2474564"/>
            <a:ext cx="1791903" cy="1386805"/>
            <a:chOff x="3404112" y="2474564"/>
            <a:chExt cx="1791903" cy="1386805"/>
          </a:xfrm>
        </p:grpSpPr>
        <p:sp>
          <p:nvSpPr>
            <p:cNvPr id="37" name="Line 4"/>
            <p:cNvSpPr>
              <a:spLocks noChangeShapeType="1"/>
            </p:cNvSpPr>
            <p:nvPr/>
          </p:nvSpPr>
          <p:spPr bwMode="auto">
            <a:xfrm>
              <a:off x="3474298" y="3491505"/>
              <a:ext cx="126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35675" y="2474564"/>
              <a:ext cx="8603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基础课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54" name="Line 4"/>
            <p:cNvSpPr>
              <a:spLocks noChangeShapeType="1"/>
            </p:cNvSpPr>
            <p:nvPr/>
          </p:nvSpPr>
          <p:spPr bwMode="auto">
            <a:xfrm>
              <a:off x="4366496" y="2813118"/>
              <a:ext cx="72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430656" y="3159066"/>
              <a:ext cx="1076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资质能力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58" name="Line 4"/>
            <p:cNvSpPr>
              <a:spLocks noChangeShapeType="1"/>
            </p:cNvSpPr>
            <p:nvPr/>
          </p:nvSpPr>
          <p:spPr bwMode="auto">
            <a:xfrm>
              <a:off x="3485398" y="3132403"/>
              <a:ext cx="1044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421288" y="2793849"/>
              <a:ext cx="1076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课堂质量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63" name="Line 4"/>
            <p:cNvSpPr>
              <a:spLocks noChangeShapeType="1"/>
            </p:cNvSpPr>
            <p:nvPr/>
          </p:nvSpPr>
          <p:spPr bwMode="auto">
            <a:xfrm>
              <a:off x="3493136" y="3859659"/>
              <a:ext cx="144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404112" y="3522815"/>
              <a:ext cx="15697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教学模式改革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1235443" y="2701871"/>
            <a:ext cx="1352186" cy="727256"/>
            <a:chOff x="1235443" y="2701871"/>
            <a:chExt cx="1352186" cy="727256"/>
          </a:xfrm>
        </p:grpSpPr>
        <p:sp>
          <p:nvSpPr>
            <p:cNvPr id="64" name="TextBox 63"/>
            <p:cNvSpPr txBox="1"/>
            <p:nvPr/>
          </p:nvSpPr>
          <p:spPr>
            <a:xfrm>
              <a:off x="1235443" y="2701871"/>
              <a:ext cx="1076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科研转化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70" name="Line 4"/>
            <p:cNvSpPr>
              <a:spLocks noChangeShapeType="1"/>
            </p:cNvSpPr>
            <p:nvPr/>
          </p:nvSpPr>
          <p:spPr bwMode="auto">
            <a:xfrm>
              <a:off x="1283065" y="3040425"/>
              <a:ext cx="1080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387843" y="3090573"/>
              <a:ext cx="1076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</a:rPr>
                <a:t>从严治教</a:t>
              </a:r>
              <a:endParaRPr lang="zh-CN" altLang="en-US" sz="16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72" name="Line 4"/>
            <p:cNvSpPr>
              <a:spLocks noChangeShapeType="1"/>
            </p:cNvSpPr>
            <p:nvPr/>
          </p:nvSpPr>
          <p:spPr bwMode="auto">
            <a:xfrm>
              <a:off x="1291629" y="3429127"/>
              <a:ext cx="1296000" cy="0"/>
            </a:xfrm>
            <a:prstGeom prst="line">
              <a:avLst/>
            </a:prstGeom>
            <a:noFill/>
            <a:ln w="19050">
              <a:solidFill>
                <a:srgbClr val="005D7E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1084080" y="4078838"/>
            <a:ext cx="6480000" cy="0"/>
          </a:xfrm>
          <a:prstGeom prst="line">
            <a:avLst/>
          </a:prstGeom>
          <a:noFill/>
          <a:ln w="76200">
            <a:solidFill>
              <a:srgbClr val="005D7E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5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grpSp>
        <p:nvGrpSpPr>
          <p:cNvPr id="2" name="组合 15"/>
          <p:cNvGrpSpPr/>
          <p:nvPr/>
        </p:nvGrpSpPr>
        <p:grpSpPr>
          <a:xfrm>
            <a:off x="1334627" y="2426349"/>
            <a:ext cx="6581751" cy="3553785"/>
            <a:chOff x="1381536" y="2457747"/>
            <a:chExt cx="6581751" cy="3553785"/>
          </a:xfrm>
        </p:grpSpPr>
        <p:sp>
          <p:nvSpPr>
            <p:cNvPr id="6" name="椭圆 5"/>
            <p:cNvSpPr/>
            <p:nvPr/>
          </p:nvSpPr>
          <p:spPr>
            <a:xfrm>
              <a:off x="1812451" y="3468747"/>
              <a:ext cx="5328000" cy="1620000"/>
            </a:xfrm>
            <a:prstGeom prst="ellipse">
              <a:avLst/>
            </a:prstGeom>
            <a:solidFill>
              <a:srgbClr val="E1F7FF"/>
            </a:solidFill>
            <a:ln w="38100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zh-CN" altLang="en-US" sz="1800" b="0" dirty="0" smtClean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15663" y="3787138"/>
              <a:ext cx="373204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0" dirty="0" smtClean="0">
                  <a:latin typeface="宋体" pitchFamily="2" charset="-122"/>
                  <a:ea typeface="宋体" pitchFamily="2" charset="-122"/>
                </a:rPr>
                <a:t>机制设计理论（信息经济学）“制度、体制、机制”</a:t>
              </a:r>
              <a:endParaRPr lang="zh-CN" altLang="en-US" sz="2000" b="0" dirty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22401" y="4610112"/>
              <a:ext cx="2748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000" b="0" dirty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0" name="下箭头 9"/>
            <p:cNvSpPr/>
            <p:nvPr/>
          </p:nvSpPr>
          <p:spPr>
            <a:xfrm rot="12900000">
              <a:off x="1979569" y="4845377"/>
              <a:ext cx="1080000" cy="540000"/>
            </a:xfrm>
            <a:prstGeom prst="downArrow">
              <a:avLst/>
            </a:prstGeom>
            <a:solidFill>
              <a:srgbClr val="B7ECFF"/>
            </a:solidFill>
            <a:ln w="38100">
              <a:solidFill>
                <a:srgbClr val="0070C0"/>
              </a:solidFill>
            </a:ln>
          </p:spPr>
          <p:txBody>
            <a:bodyPr rtlCol="0" anchor="ctr">
              <a:spAutoFit/>
            </a:bodyPr>
            <a:lstStyle/>
            <a:p>
              <a:pPr algn="ctr"/>
              <a:endParaRPr lang="zh-CN" altLang="en-US" sz="1800" b="0" dirty="0" smtClean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1" name="下箭头 10"/>
            <p:cNvSpPr/>
            <p:nvPr/>
          </p:nvSpPr>
          <p:spPr>
            <a:xfrm rot="8700000">
              <a:off x="6028449" y="4803366"/>
              <a:ext cx="1080000" cy="540000"/>
            </a:xfrm>
            <a:prstGeom prst="downArrow">
              <a:avLst/>
            </a:prstGeom>
            <a:solidFill>
              <a:srgbClr val="B7ECFF"/>
            </a:solidFill>
            <a:ln w="38100">
              <a:solidFill>
                <a:srgbClr val="0070C0"/>
              </a:solidFill>
            </a:ln>
          </p:spPr>
          <p:txBody>
            <a:bodyPr rtlCol="0" anchor="ctr">
              <a:spAutoFit/>
            </a:bodyPr>
            <a:lstStyle/>
            <a:p>
              <a:pPr algn="ctr"/>
              <a:endParaRPr lang="zh-CN" altLang="en-US" sz="1800" b="0" dirty="0" smtClean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2" name="下箭头 11"/>
            <p:cNvSpPr/>
            <p:nvPr/>
          </p:nvSpPr>
          <p:spPr>
            <a:xfrm>
              <a:off x="3917533" y="3013663"/>
              <a:ext cx="1080000" cy="432000"/>
            </a:xfrm>
            <a:prstGeom prst="downArrow">
              <a:avLst/>
            </a:prstGeom>
            <a:solidFill>
              <a:srgbClr val="B7ECFF"/>
            </a:solidFill>
            <a:ln w="38100">
              <a:solidFill>
                <a:srgbClr val="0070C0"/>
              </a:solidFill>
            </a:ln>
          </p:spPr>
          <p:txBody>
            <a:bodyPr rtlCol="0" anchor="ctr">
              <a:spAutoFit/>
            </a:bodyPr>
            <a:lstStyle/>
            <a:p>
              <a:pPr algn="ctr"/>
              <a:endParaRPr lang="zh-CN" altLang="en-US" sz="1800" b="0" dirty="0" smtClean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97710" y="2457747"/>
              <a:ext cx="13308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0" dirty="0" smtClean="0">
                  <a:latin typeface="宋体" pitchFamily="2" charset="-122"/>
                  <a:ea typeface="宋体" pitchFamily="2" charset="-122"/>
                </a:rPr>
                <a:t>有限理性</a:t>
              </a:r>
              <a:endParaRPr lang="zh-CN" altLang="en-US" sz="2000" b="0" dirty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81536" y="5611422"/>
              <a:ext cx="18089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0" dirty="0" smtClean="0">
                  <a:latin typeface="宋体" pitchFamily="2" charset="-122"/>
                  <a:ea typeface="宋体" pitchFamily="2" charset="-122"/>
                </a:rPr>
                <a:t>社会选择理论</a:t>
              </a:r>
              <a:endParaRPr lang="zh-CN" altLang="en-US" sz="2000" b="0" dirty="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48427" y="5581605"/>
              <a:ext cx="23148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0" dirty="0" smtClean="0">
                  <a:latin typeface="宋体" pitchFamily="2" charset="-122"/>
                  <a:ea typeface="宋体" pitchFamily="2" charset="-122"/>
                </a:rPr>
                <a:t>博弈论</a:t>
              </a:r>
              <a:endParaRPr lang="zh-CN" altLang="en-US" sz="2000" b="0" dirty="0">
                <a:latin typeface="宋体" pitchFamily="2" charset="-122"/>
                <a:ea typeface="宋体" pitchFamily="2" charset="-122"/>
              </a:endParaRPr>
            </a:p>
          </p:txBody>
        </p:sp>
      </p:grpSp>
      <p:sp>
        <p:nvSpPr>
          <p:cNvPr id="21" name="标题 20"/>
          <p:cNvSpPr>
            <a:spLocks noGrp="1"/>
          </p:cNvSpPr>
          <p:nvPr>
            <p:ph type="title"/>
          </p:nvPr>
        </p:nvSpPr>
        <p:spPr>
          <a:xfrm>
            <a:off x="541267" y="1178581"/>
            <a:ext cx="8274742" cy="9086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靠“人推马拉”能否可持续？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如何建立有效机制？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本质是如何实现人们之间的“合作”？</a:t>
            </a:r>
            <a:br>
              <a:rPr lang="zh-CN" altLang="en-US" dirty="0" smtClean="0">
                <a:latin typeface="楷体" pitchFamily="49" charset="-122"/>
                <a:ea typeface="楷体" pitchFamily="49" charset="-122"/>
              </a:rPr>
            </a:b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49625" y="2369237"/>
            <a:ext cx="8306074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  <a:buClr>
                <a:srgbClr val="006C92"/>
              </a:buClr>
              <a:buSzPct val="100000"/>
              <a:buFontTx/>
              <a:buChar char="▼"/>
            </a:pPr>
            <a:r>
              <a:rPr lang="en-US" altLang="zh-CN" sz="1800" dirty="0" err="1" smtClean="0"/>
              <a:t>Hurwicz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1972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）：“真实显示偏好”不可能性定理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b="0" dirty="0" smtClean="0"/>
              <a:t>Show the preference impossibility theorem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）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500"/>
              </a:lnSpc>
              <a:spcBef>
                <a:spcPts val="600"/>
              </a:spcBef>
              <a:buClr>
                <a:srgbClr val="006C92"/>
              </a:buClr>
              <a:buSzPct val="100000"/>
            </a:pP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激励相容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(</a:t>
            </a:r>
            <a:r>
              <a:rPr lang="en-US" altLang="zh-CN" sz="1800" b="0" dirty="0" smtClean="0"/>
              <a:t>incentive compatibility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)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和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信息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效率（</a:t>
            </a:r>
            <a:r>
              <a:rPr lang="en-US" altLang="zh-CN" sz="1800" b="0" dirty="0" smtClean="0"/>
              <a:t>information efficiency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）是机制设计的重要原则！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006C92"/>
              </a:buClr>
              <a:buSzPct val="100000"/>
              <a:buFontTx/>
              <a:buChar char="▼"/>
            </a:pPr>
            <a:r>
              <a:rPr lang="en-US" altLang="zh-CN" sz="1800" dirty="0" smtClean="0"/>
              <a:t>Myerson</a:t>
            </a:r>
            <a:r>
              <a:rPr lang="zh-CN" altLang="zh-CN" sz="180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1979</a:t>
            </a:r>
            <a:r>
              <a:rPr lang="zh-CN" altLang="zh-CN" sz="1800" dirty="0" smtClean="0">
                <a:latin typeface="宋体" pitchFamily="2" charset="-122"/>
                <a:ea typeface="宋体" pitchFamily="2" charset="-122"/>
              </a:rPr>
              <a:t>）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：</a:t>
            </a:r>
            <a:r>
              <a:rPr lang="zh-CN" altLang="zh-CN" sz="1800" dirty="0" smtClean="0">
                <a:latin typeface="宋体" pitchFamily="2" charset="-122"/>
                <a:ea typeface="宋体" pitchFamily="2" charset="-122"/>
              </a:rPr>
              <a:t>显示原理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b="0" dirty="0" smtClean="0">
                <a:latin typeface="+mn-lt"/>
                <a:ea typeface="宋体" pitchFamily="2" charset="-122"/>
              </a:rPr>
              <a:t>The revelation principle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）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500"/>
              </a:lnSpc>
              <a:spcBef>
                <a:spcPts val="600"/>
              </a:spcBef>
              <a:buClr>
                <a:srgbClr val="006C92"/>
              </a:buClr>
              <a:buSzPct val="100000"/>
            </a:pP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独裁机制的任何均衡结果都可以由某个激励相容的直接机制所复制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！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006C92"/>
              </a:buClr>
              <a:buSzPct val="100000"/>
              <a:buFontTx/>
              <a:buChar char="▼"/>
            </a:pPr>
            <a:r>
              <a:rPr lang="en-US" altLang="zh-CN" sz="1800" dirty="0" err="1" smtClean="0"/>
              <a:t>Maskin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1977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）：</a:t>
            </a:r>
            <a:r>
              <a:rPr lang="zh-CN" altLang="zh-CN" sz="1800" dirty="0" smtClean="0">
                <a:latin typeface="宋体" pitchFamily="2" charset="-122"/>
                <a:ea typeface="宋体" pitchFamily="2" charset="-122"/>
              </a:rPr>
              <a:t>实施理论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b="0" dirty="0" smtClean="0">
                <a:latin typeface="+mn-lt"/>
                <a:ea typeface="宋体" pitchFamily="2" charset="-122"/>
              </a:rPr>
              <a:t>implementation theory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）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500"/>
              </a:lnSpc>
              <a:spcBef>
                <a:spcPts val="600"/>
              </a:spcBef>
              <a:buClr>
                <a:srgbClr val="006C92"/>
              </a:buClr>
              <a:buSzPct val="100000"/>
            </a:pP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单调性、无否决权和至少有三个参与者，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是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最优纳什均衡实现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的必要条件。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单调性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始终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是一个社会选择规则能被执行的必要条件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！即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“纳什均衡可实施机制”</a:t>
            </a:r>
            <a:endParaRPr lang="zh-CN" altLang="en-US" sz="1800" b="0" dirty="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6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529747" y="1159356"/>
            <a:ext cx="8306074" cy="878164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zh-CN" altLang="en-US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  <a:cs typeface="+mj-cs"/>
              </a:rPr>
              <a:t>“合作”问题等效为：</a:t>
            </a:r>
            <a:r>
              <a:rPr lang="zh-CN" altLang="zh-CN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  <a:cs typeface="+mj-cs"/>
              </a:rPr>
              <a:t>当一个</a:t>
            </a:r>
            <a:r>
              <a:rPr lang="zh-CN" altLang="en-US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  <a:cs typeface="+mj-cs"/>
              </a:rPr>
              <a:t>组织面临若干约束情况下，为实现其目标，如何设计一个最优机制？</a:t>
            </a:r>
            <a:endParaRPr lang="zh-CN" altLang="en-US" dirty="0" smtClean="0">
              <a:latin typeface="楷体" pitchFamily="49" charset="-122"/>
              <a:ea typeface="楷体" pitchFamily="49" charset="-122"/>
            </a:endParaRPr>
          </a:p>
          <a:p>
            <a:pPr eaLnBrk="0" hangingPunct="0">
              <a:spcBef>
                <a:spcPct val="0"/>
              </a:spcBef>
              <a:defRPr/>
            </a:pPr>
            <a:endParaRPr lang="zh-CN" altLang="en-US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j-cs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7378" y="1196408"/>
            <a:ext cx="8229600" cy="580150"/>
          </a:xfrm>
        </p:spPr>
        <p:txBody>
          <a:bodyPr/>
          <a:lstStyle/>
          <a:p>
            <a:r>
              <a:rPr lang="en-US" altLang="zh-CN" dirty="0" smtClean="0"/>
              <a:t>H-M-M</a:t>
            </a:r>
            <a:r>
              <a:rPr lang="zh-CN" altLang="en-US" dirty="0" smtClean="0"/>
              <a:t>的机制设计理论给予我们的启示</a:t>
            </a:r>
            <a:endParaRPr lang="zh-CN" altLang="en-US" dirty="0"/>
          </a:p>
        </p:txBody>
      </p:sp>
      <p:sp>
        <p:nvSpPr>
          <p:cNvPr id="5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7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802" y="1971478"/>
            <a:ext cx="8109272" cy="4144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 实现目标的最优机制通常情况下一定存在：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有明确可行的目标之后，一定存在着实现这一目标的最优机制，关键是如何发现或设计出这样的机制！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l"/>
            </a:pP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1800" dirty="0" smtClean="0">
                <a:latin typeface="宋体" pitchFamily="2" charset="-122"/>
                <a:ea typeface="宋体" pitchFamily="2" charset="-122"/>
              </a:rPr>
              <a:t>三个</a:t>
            </a:r>
            <a:r>
              <a:rPr lang="en-US" altLang="zh-CN" sz="1800" dirty="0" err="1" smtClean="0">
                <a:latin typeface="宋体" pitchFamily="2" charset="-122"/>
                <a:ea typeface="宋体" pitchFamily="2" charset="-122"/>
              </a:rPr>
              <a:t>机制</a:t>
            </a:r>
            <a:r>
              <a:rPr lang="zh-CN" altLang="zh-CN" sz="1800" dirty="0" smtClean="0">
                <a:latin typeface="宋体" pitchFamily="2" charset="-122"/>
                <a:ea typeface="宋体" pitchFamily="2" charset="-122"/>
              </a:rPr>
              <a:t>优劣的标准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：资源的有效配置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PO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）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、信息的有效利用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LC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）、</a:t>
            </a:r>
            <a:r>
              <a:rPr lang="en-US" altLang="zh-CN" sz="1800" b="0" dirty="0" err="1" smtClean="0">
                <a:latin typeface="宋体" pitchFamily="2" charset="-122"/>
                <a:ea typeface="宋体" pitchFamily="2" charset="-122"/>
              </a:rPr>
              <a:t>激励相容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IC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）。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l"/>
            </a:pP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1800" dirty="0" smtClean="0">
                <a:latin typeface="宋体" pitchFamily="2" charset="-122"/>
                <a:ea typeface="宋体" pitchFamily="2" charset="-122"/>
              </a:rPr>
              <a:t>信息资源是关键因素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：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好的机制应该鼓励人们分享其所有的个人信息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当事人的偏好信息或曰类型或特征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）</a:t>
            </a:r>
            <a:r>
              <a:rPr lang="zh-CN" altLang="zh-CN" sz="1800" b="0" dirty="0" smtClean="0">
                <a:latin typeface="宋体" pitchFamily="2" charset="-122"/>
                <a:ea typeface="宋体" pitchFamily="2" charset="-122"/>
              </a:rPr>
              <a:t>资源，减少机制运行所需的信息成本，促进社会互动与合作。</a:t>
            </a:r>
            <a:endParaRPr lang="en-US" altLang="zh-CN" sz="18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 次优原理与次优机制：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现实中面临着更复杂的约束，因此需要通过一系列过渡性制度安排来逼近最优机制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次优机制</a:t>
            </a:r>
            <a:r>
              <a:rPr lang="en-US" altLang="zh-CN" sz="18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1800" b="0" dirty="0" smtClean="0">
                <a:latin typeface="宋体" pitchFamily="2" charset="-122"/>
                <a:ea typeface="宋体" pitchFamily="2" charset="-122"/>
              </a:rPr>
              <a:t>用一种扭曲去抑制另一种扭曲，就可能提高效率。从长远来看，“过渡性制度”可能为更好的制度创造条件。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6834" y="1101414"/>
            <a:ext cx="8463654" cy="580127"/>
          </a:xfrm>
        </p:spPr>
        <p:txBody>
          <a:bodyPr/>
          <a:lstStyle/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从</a:t>
            </a:r>
            <a:r>
              <a:rPr lang="en-US" altLang="zh-CN" dirty="0" smtClean="0">
                <a:ea typeface="楷体" pitchFamily="49" charset="-122"/>
              </a:rPr>
              <a:t>2016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dirty="0" smtClean="0">
                <a:ea typeface="楷体" pitchFamily="49" charset="-122"/>
              </a:rPr>
              <a:t>NP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获奖者看，两种理论框架下的机制设计比较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8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6468" y="4558063"/>
            <a:ext cx="805069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buClr>
                <a:srgbClr val="006C92"/>
              </a:buClr>
              <a:buFont typeface="Wingdings" pitchFamily="2" charset="2"/>
              <a:buChar char="n"/>
            </a:pP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sz="2000" dirty="0" smtClean="0">
                <a:latin typeface="+mn-lt"/>
                <a:ea typeface="宋体" pitchFamily="2" charset="-122"/>
              </a:rPr>
              <a:t>Oliver Hart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：</a:t>
            </a:r>
            <a:r>
              <a:rPr lang="zh-CN" altLang="zh-CN" sz="2000" b="0" dirty="0" smtClean="0">
                <a:latin typeface="宋体" pitchFamily="2" charset="-122"/>
                <a:ea typeface="宋体" pitchFamily="2" charset="-122"/>
              </a:rPr>
              <a:t>不完全契约理论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zh-CN" sz="2000" b="0" dirty="0" smtClean="0">
                <a:latin typeface="宋体" pitchFamily="2" charset="-122"/>
                <a:ea typeface="宋体" pitchFamily="2" charset="-122"/>
              </a:rPr>
              <a:t>应该如何做才能减轻甚至抵消契约不完全所带来的负面影响</a:t>
            </a: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? ——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例如：</a:t>
            </a:r>
            <a:r>
              <a:rPr lang="en-US" altLang="zh-CN" sz="2000" b="0" dirty="0" smtClean="0">
                <a:latin typeface="+mn-lt"/>
                <a:ea typeface="宋体" pitchFamily="2" charset="-122"/>
              </a:rPr>
              <a:t>Tenured and Tenure track</a:t>
            </a:r>
          </a:p>
          <a:p>
            <a:pPr>
              <a:lnSpc>
                <a:spcPts val="3000"/>
              </a:lnSpc>
              <a:spcBef>
                <a:spcPts val="1200"/>
              </a:spcBef>
              <a:buClr>
                <a:srgbClr val="006C92"/>
              </a:buClr>
              <a:buFont typeface="Wingdings" pitchFamily="2" charset="2"/>
              <a:buChar char="n"/>
            </a:pPr>
            <a:r>
              <a:rPr lang="en-US" altLang="zh-CN" sz="200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sz="2000" dirty="0" err="1" smtClean="0">
                <a:latin typeface="+mj-lt"/>
                <a:ea typeface="宋体" pitchFamily="2" charset="-122"/>
              </a:rPr>
              <a:t>Bengt</a:t>
            </a:r>
            <a:r>
              <a:rPr lang="en-US" altLang="zh-CN" sz="2000" dirty="0" smtClean="0">
                <a:latin typeface="+mj-lt"/>
                <a:ea typeface="宋体" pitchFamily="2" charset="-122"/>
              </a:rPr>
              <a:t> </a:t>
            </a:r>
            <a:r>
              <a:rPr lang="en-US" altLang="zh-CN" sz="2000" dirty="0" err="1" smtClean="0">
                <a:latin typeface="+mj-lt"/>
                <a:ea typeface="宋体" pitchFamily="2" charset="-122"/>
              </a:rPr>
              <a:t>Holmström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：</a:t>
            </a:r>
            <a:r>
              <a:rPr lang="zh-CN" altLang="zh-CN" sz="2000" b="0" dirty="0" smtClean="0">
                <a:latin typeface="宋体" pitchFamily="2" charset="-122"/>
                <a:ea typeface="宋体" pitchFamily="2" charset="-122"/>
              </a:rPr>
              <a:t>完全契约理论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zh-CN" sz="2000" b="0" dirty="0" smtClean="0">
                <a:latin typeface="宋体" pitchFamily="2" charset="-122"/>
                <a:ea typeface="宋体" pitchFamily="2" charset="-122"/>
              </a:rPr>
              <a:t>如何才能订立一个尽量完美的契约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？</a:t>
            </a: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例如：</a:t>
            </a:r>
            <a:r>
              <a:rPr lang="en-US" altLang="zh-CN" sz="2000" b="0" dirty="0" smtClean="0">
                <a:latin typeface="+mn-lt"/>
                <a:ea typeface="宋体" pitchFamily="2" charset="-122"/>
              </a:rPr>
              <a:t>CAUC-Model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046" y="2010677"/>
            <a:ext cx="2124000" cy="21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2414" y="2010677"/>
            <a:ext cx="2106226" cy="21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组合 14"/>
          <p:cNvGrpSpPr/>
          <p:nvPr/>
        </p:nvGrpSpPr>
        <p:grpSpPr>
          <a:xfrm>
            <a:off x="2977046" y="2905580"/>
            <a:ext cx="3285368" cy="1244805"/>
            <a:chOff x="2977046" y="2538102"/>
            <a:chExt cx="3285368" cy="1244805"/>
          </a:xfrm>
        </p:grpSpPr>
        <p:sp>
          <p:nvSpPr>
            <p:cNvPr id="11" name="AutoShape 22"/>
            <p:cNvSpPr>
              <a:spLocks noChangeArrowheads="1"/>
            </p:cNvSpPr>
            <p:nvPr/>
          </p:nvSpPr>
          <p:spPr bwMode="auto">
            <a:xfrm rot="5400000">
              <a:off x="5272414" y="2088102"/>
              <a:ext cx="540000" cy="1440000"/>
            </a:xfrm>
            <a:prstGeom prst="upArrow">
              <a:avLst>
                <a:gd name="adj1" fmla="val 47852"/>
                <a:gd name="adj2" fmla="val 41620"/>
              </a:avLst>
            </a:prstGeom>
            <a:solidFill>
              <a:srgbClr val="0097CC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3" name="AutoShape 24"/>
            <p:cNvSpPr>
              <a:spLocks noChangeArrowheads="1"/>
            </p:cNvSpPr>
            <p:nvPr/>
          </p:nvSpPr>
          <p:spPr bwMode="auto">
            <a:xfrm rot="16200000">
              <a:off x="3427046" y="2092562"/>
              <a:ext cx="540000" cy="1440000"/>
            </a:xfrm>
            <a:prstGeom prst="upArrow">
              <a:avLst>
                <a:gd name="adj1" fmla="val 47852"/>
                <a:gd name="adj2" fmla="val 41620"/>
              </a:avLst>
            </a:prstGeom>
            <a:solidFill>
              <a:srgbClr val="0097CC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4" name="AutoShape 27"/>
            <p:cNvSpPr>
              <a:spLocks noChangeArrowheads="1"/>
            </p:cNvSpPr>
            <p:nvPr/>
          </p:nvSpPr>
          <p:spPr bwMode="auto">
            <a:xfrm>
              <a:off x="4084509" y="2774907"/>
              <a:ext cx="1080000" cy="1008000"/>
            </a:xfrm>
            <a:prstGeom prst="upArrow">
              <a:avLst>
                <a:gd name="adj1" fmla="val 47852"/>
                <a:gd name="adj2" fmla="val 41620"/>
              </a:avLst>
            </a:prstGeom>
            <a:solidFill>
              <a:srgbClr val="0097CC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6" name="矩形 15"/>
          <p:cNvSpPr/>
          <p:nvPr/>
        </p:nvSpPr>
        <p:spPr>
          <a:xfrm>
            <a:off x="4269932" y="1895191"/>
            <a:ext cx="7379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8000" dirty="0" smtClean="0">
                <a:solidFill>
                  <a:srgbClr val="FF0000"/>
                </a:solidFill>
                <a:latin typeface="+mj-ea"/>
                <a:ea typeface="+mj-ea"/>
              </a:rPr>
              <a:t>？</a:t>
            </a:r>
            <a:endParaRPr lang="zh-CN" altLang="en-US" sz="8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4107" y="1248325"/>
            <a:ext cx="8168621" cy="7096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质保的关键是建立有效人事分配机制！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校、院、教师个人激励相容！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页脚占位符 3"/>
          <p:cNvSpPr txBox="1">
            <a:spLocks noGrp="1"/>
          </p:cNvSpPr>
          <p:nvPr/>
        </p:nvSpPr>
        <p:spPr bwMode="auto">
          <a:xfrm>
            <a:off x="8532813" y="6567488"/>
            <a:ext cx="4476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SzTx/>
              <a:buFontTx/>
              <a:buNone/>
            </a:pPr>
            <a:fld id="{93553CC1-FA45-45B2-88EF-05C4C5234D66}" type="slidenum">
              <a:rPr lang="en-US" altLang="zh-CN" sz="1000" b="0">
                <a:latin typeface="华文细黑" pitchFamily="2" charset="-122"/>
                <a:ea typeface="华文细黑" pitchFamily="2" charset="-122"/>
              </a:rPr>
              <a:pPr algn="ctr" eaLnBrk="1" hangingPunct="1">
                <a:buSzTx/>
                <a:buFontTx/>
                <a:buNone/>
              </a:pPr>
              <a:t>9</a:t>
            </a:fld>
            <a:endParaRPr lang="en-US" altLang="zh-CN" sz="1000" b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6287" y="2435086"/>
            <a:ext cx="803662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  <a:buClr>
                <a:srgbClr val="0079A4"/>
              </a:buClr>
              <a:buFont typeface="Times New Roman" pitchFamily="18" charset="0"/>
              <a:buChar char="►"/>
            </a:pP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目标牵引，问题导向！</a:t>
            </a:r>
            <a:endParaRPr lang="en-US" altLang="zh-CN" sz="20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buClr>
                <a:srgbClr val="0079A4"/>
              </a:buClr>
              <a:buFont typeface="Times New Roman" pitchFamily="18" charset="0"/>
              <a:buChar char="►"/>
            </a:pP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完善校院两级治理机制（横向）、管理体制（纵向）</a:t>
            </a:r>
            <a:endParaRPr lang="en-US" altLang="zh-CN" sz="20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buClr>
                <a:srgbClr val="0079A4"/>
              </a:buClr>
              <a:buFont typeface="Times New Roman" pitchFamily="18" charset="0"/>
              <a:buChar char="►"/>
            </a:pP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教学单位：“</a:t>
            </a: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KPI+TNT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”</a:t>
            </a: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竞争绩效、满足约束条件下自主分配</a:t>
            </a:r>
            <a:endParaRPr lang="en-US" altLang="zh-CN" sz="20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buClr>
                <a:srgbClr val="0079A4"/>
              </a:buClr>
              <a:buFont typeface="Times New Roman" pitchFamily="18" charset="0"/>
              <a:buChar char="►"/>
            </a:pP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KPI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：把办学质量共同性关键绩效指标进行客观定量考核</a:t>
            </a:r>
            <a:endParaRPr lang="en-US" altLang="zh-CN" sz="20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buClr>
                <a:srgbClr val="0079A4"/>
              </a:buClr>
              <a:buFont typeface="Times New Roman" pitchFamily="18" charset="0"/>
              <a:buChar char="►"/>
            </a:pP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TNT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：学科专业等公共平台建设具体化（学院差异）</a:t>
            </a:r>
            <a:endParaRPr lang="en-US" altLang="zh-CN" sz="2000" b="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buClr>
                <a:srgbClr val="0079A4"/>
              </a:buClr>
              <a:buFont typeface="Times New Roman" pitchFamily="18" charset="0"/>
              <a:buChar char="►"/>
            </a:pP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序贯：对</a:t>
            </a: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KPI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和</a:t>
            </a: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TNT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分别排名，满足</a:t>
            </a:r>
            <a:r>
              <a:rPr lang="en-US" altLang="zh-CN" sz="2000" b="0" dirty="0" smtClean="0">
                <a:latin typeface="宋体" pitchFamily="2" charset="-122"/>
                <a:ea typeface="宋体" pitchFamily="2" charset="-122"/>
              </a:rPr>
              <a:t>M</a:t>
            </a:r>
            <a:r>
              <a:rPr lang="zh-CN" altLang="en-US" sz="2000" b="0" dirty="0" smtClean="0">
                <a:latin typeface="宋体" pitchFamily="2" charset="-122"/>
                <a:ea typeface="宋体" pitchFamily="2" charset="-122"/>
              </a:rPr>
              <a:t>单调性，奖惩罚懒</a:t>
            </a:r>
            <a:endParaRPr lang="zh-CN" altLang="en-US" sz="2000" b="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企管所">
  <a:themeElements>
    <a:clrScheme name="企管所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企管所">
      <a:majorFont>
        <a:latin typeface="Times New Roman"/>
        <a:ea typeface="华文楷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 indent="127000" algn="ctr">
          <a:spcBef>
            <a:spcPct val="0"/>
          </a:spcBef>
          <a:defRPr kumimoji="0" sz="1000" b="0" dirty="0" smtClean="0">
            <a:solidFill>
              <a:srgbClr val="000000"/>
            </a:solidFill>
            <a:ea typeface="宋体" pitchFamily="2" charset="-122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ED0DC"/>
        </a:solidFill>
        <a:ln w="28575" cap="flat" cmpd="sng" algn="ctr">
          <a:solidFill>
            <a:srgbClr val="417F9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企管所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企管所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企管所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企管所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企管所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企管所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企管所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63783</TotalTime>
  <Words>971</Words>
  <Application>Microsoft Office PowerPoint</Application>
  <PresentationFormat>全屏显示(4:3)</PresentationFormat>
  <Paragraphs>117</Paragraphs>
  <Slides>12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企管所</vt:lpstr>
      <vt:lpstr>幻灯片 1</vt:lpstr>
      <vt:lpstr>CAUC的“全员参与、全程覆盖、全因素管理” 质保体系</vt:lpstr>
      <vt:lpstr>然而“理想很丰满，现实很骨感”——质量建设中的困惑根本上来自于人们之间缺乏“合作”！</vt:lpstr>
      <vt:lpstr>例如：系统化方法——学风影响因素——谁是责任主体？</vt:lpstr>
      <vt:lpstr>靠“人推马拉”能否可持续？——如何建立有效机制？——本质是如何实现人们之间的“合作”？ </vt:lpstr>
      <vt:lpstr>幻灯片 6</vt:lpstr>
      <vt:lpstr>H-M-M的机制设计理论给予我们的启示</vt:lpstr>
      <vt:lpstr>从2016年NP获奖者看，两种理论框架下的机制设计比较</vt:lpstr>
      <vt:lpstr>质保的关键是建立有效人事分配机制！——校、院、教师个人激励相容！</vt:lpstr>
      <vt:lpstr>全周期教师职业生涯发展——资源有效配置、信息有效利用</vt:lpstr>
      <vt:lpstr>制度是组织博弈规则的总和——有效的制度（机制）不仅植根于特定的环境中，而且必须与时俱进，不断变革、完善！</vt:lpstr>
      <vt:lpstr>幻灯片 12</vt:lpstr>
    </vt:vector>
  </TitlesOfParts>
  <Company>CAUC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airline</dc:title>
  <dc:creator>yjian</dc:creator>
  <cp:lastModifiedBy>Windows 用户</cp:lastModifiedBy>
  <cp:revision>6082</cp:revision>
  <dcterms:created xsi:type="dcterms:W3CDTF">2003-12-06T01:37:06Z</dcterms:created>
  <dcterms:modified xsi:type="dcterms:W3CDTF">2017-07-20T06:46:04Z</dcterms:modified>
</cp:coreProperties>
</file>