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emf" ContentType="image/x-emf"/>
  <Default Extension="gif" ContentType="image/gif"/>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55"/>
  </p:handoutMasterIdLst>
  <p:sldIdLst>
    <p:sldId id="257" r:id="rId3"/>
    <p:sldId id="266" r:id="rId4"/>
    <p:sldId id="268" r:id="rId6"/>
    <p:sldId id="569" r:id="rId7"/>
    <p:sldId id="568" r:id="rId8"/>
    <p:sldId id="591" r:id="rId9"/>
    <p:sldId id="566" r:id="rId10"/>
    <p:sldId id="570" r:id="rId11"/>
    <p:sldId id="571" r:id="rId12"/>
    <p:sldId id="574" r:id="rId13"/>
    <p:sldId id="602" r:id="rId14"/>
    <p:sldId id="619" r:id="rId15"/>
    <p:sldId id="596" r:id="rId16"/>
    <p:sldId id="597" r:id="rId17"/>
    <p:sldId id="598" r:id="rId18"/>
    <p:sldId id="573" r:id="rId19"/>
    <p:sldId id="599" r:id="rId20"/>
    <p:sldId id="600" r:id="rId21"/>
    <p:sldId id="601" r:id="rId22"/>
    <p:sldId id="603" r:id="rId23"/>
    <p:sldId id="604" r:id="rId24"/>
    <p:sldId id="605" r:id="rId25"/>
    <p:sldId id="606" r:id="rId26"/>
    <p:sldId id="607" r:id="rId27"/>
    <p:sldId id="610" r:id="rId28"/>
    <p:sldId id="618" r:id="rId29"/>
    <p:sldId id="609" r:id="rId30"/>
    <p:sldId id="611" r:id="rId31"/>
    <p:sldId id="630" r:id="rId32"/>
    <p:sldId id="613" r:id="rId33"/>
    <p:sldId id="612" r:id="rId34"/>
    <p:sldId id="614" r:id="rId35"/>
    <p:sldId id="615" r:id="rId36"/>
    <p:sldId id="616" r:id="rId37"/>
    <p:sldId id="621" r:id="rId38"/>
    <p:sldId id="622" r:id="rId39"/>
    <p:sldId id="623" r:id="rId40"/>
    <p:sldId id="624" r:id="rId41"/>
    <p:sldId id="625" r:id="rId42"/>
    <p:sldId id="631" r:id="rId43"/>
    <p:sldId id="632" r:id="rId44"/>
    <p:sldId id="576" r:id="rId45"/>
    <p:sldId id="626" r:id="rId46"/>
    <p:sldId id="658" r:id="rId47"/>
    <p:sldId id="657" r:id="rId48"/>
    <p:sldId id="659" r:id="rId49"/>
    <p:sldId id="627" r:id="rId50"/>
    <p:sldId id="628" r:id="rId51"/>
    <p:sldId id="629" r:id="rId52"/>
    <p:sldId id="660" r:id="rId53"/>
    <p:sldId id="264" r:id="rId54"/>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66"/>
    <a:srgbClr val="9966FF"/>
    <a:srgbClr val="99FFCC"/>
    <a:srgbClr val="CCFFFF"/>
    <a:srgbClr val="FF99CC"/>
    <a:srgbClr val="FF33CC"/>
    <a:srgbClr val="FFFF99"/>
    <a:srgbClr val="FF66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97" autoAdjust="0"/>
    <p:restoredTop sz="93135" autoAdjust="0"/>
  </p:normalViewPr>
  <p:slideViewPr>
    <p:cSldViewPr>
      <p:cViewPr>
        <p:scale>
          <a:sx n="80" d="100"/>
          <a:sy n="80" d="100"/>
        </p:scale>
        <p:origin x="-1373" y="-384"/>
      </p:cViewPr>
      <p:guideLst>
        <p:guide orient="horz" pos="181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60"/>
    </p:cViewPr>
  </p:sorterViewPr>
  <p:notesViewPr>
    <p:cSldViewPr>
      <p:cViewPr varScale="1">
        <p:scale>
          <a:sx n="66" d="100"/>
          <a:sy n="66" d="100"/>
        </p:scale>
        <p:origin x="-3187" y="-77"/>
      </p:cViewPr>
      <p:guideLst>
        <p:guide orient="horz" pos="2909"/>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954401-1392-43D8-AF8C-6CF5021726F7}"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2A9DC8-036E-4E1F-BC5E-9611488A27E9}"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BBA40E-5606-4029-863C-DF903B52E77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8C17DF-1D58-4647-8B50-01AC3290640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18C17DF-1D58-4647-8B50-01AC3290640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0" y="1489348"/>
            <a:ext cx="6400800" cy="320965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4" name="日期占位符 3"/>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865"/>
            <a:ext cx="2057400" cy="487627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28865"/>
            <a:ext cx="6019800" cy="487627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02现状分析">
    <p:spTree>
      <p:nvGrpSpPr>
        <p:cNvPr id="1" name=""/>
        <p:cNvGrpSpPr/>
        <p:nvPr/>
      </p:nvGrpSpPr>
      <p:grpSpPr>
        <a:xfrm>
          <a:off x="0" y="0"/>
          <a:ext cx="0" cy="0"/>
          <a:chOff x="0" y="0"/>
          <a:chExt cx="0" cy="0"/>
        </a:xfrm>
      </p:grpSpPr>
      <p:sp>
        <p:nvSpPr>
          <p:cNvPr id="2" name="矩形 1"/>
          <p:cNvSpPr/>
          <p:nvPr userDrawn="1"/>
        </p:nvSpPr>
        <p:spPr>
          <a:xfrm>
            <a:off x="8807076" y="0"/>
            <a:ext cx="351323" cy="5715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6" name="矩形 5"/>
          <p:cNvSpPr/>
          <p:nvPr userDrawn="1"/>
        </p:nvSpPr>
        <p:spPr>
          <a:xfrm>
            <a:off x="8509507" y="5540224"/>
            <a:ext cx="111348"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9" name="矩形 8"/>
          <p:cNvSpPr/>
          <p:nvPr userDrawn="1"/>
        </p:nvSpPr>
        <p:spPr>
          <a:xfrm>
            <a:off x="8692847" y="0"/>
            <a:ext cx="112309" cy="5715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cxnSp>
        <p:nvCxnSpPr>
          <p:cNvPr id="10" name="直接连接符 9"/>
          <p:cNvCxnSpPr/>
          <p:nvPr userDrawn="1"/>
        </p:nvCxnSpPr>
        <p:spPr>
          <a:xfrm>
            <a:off x="435794" y="452212"/>
            <a:ext cx="8708206" cy="8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矩形 10"/>
          <p:cNvSpPr/>
          <p:nvPr userDrawn="1"/>
        </p:nvSpPr>
        <p:spPr>
          <a:xfrm>
            <a:off x="1903481" y="5540224"/>
            <a:ext cx="6606026"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2" name="矩形 11"/>
          <p:cNvSpPr/>
          <p:nvPr userDrawn="1"/>
        </p:nvSpPr>
        <p:spPr>
          <a:xfrm>
            <a:off x="8510467" y="5657307"/>
            <a:ext cx="296609" cy="576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3" name="矩形 12"/>
          <p:cNvSpPr/>
          <p:nvPr userDrawn="1"/>
        </p:nvSpPr>
        <p:spPr>
          <a:xfrm>
            <a:off x="8509507" y="5540224"/>
            <a:ext cx="300448"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4" name="矩形 13"/>
          <p:cNvSpPr/>
          <p:nvPr userDrawn="1"/>
        </p:nvSpPr>
        <p:spPr>
          <a:xfrm>
            <a:off x="8808996" y="5540224"/>
            <a:ext cx="349403" cy="9587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5" name="矩形 14"/>
          <p:cNvSpPr/>
          <p:nvPr userDrawn="1"/>
        </p:nvSpPr>
        <p:spPr>
          <a:xfrm>
            <a:off x="8809955" y="5657307"/>
            <a:ext cx="348444" cy="5769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pic>
        <p:nvPicPr>
          <p:cNvPr id="19" name="Picture 2" descr="C:\Documents and Settings\Administrator\桌面\东南大学_files\logo2.gif"/>
          <p:cNvPicPr>
            <a:picLocks noChangeAspect="1" noChangeArrowheads="1"/>
          </p:cNvPicPr>
          <p:nvPr userDrawn="1"/>
        </p:nvPicPr>
        <p:blipFill>
          <a:blip r:embed="rId2" cstate="print"/>
          <a:srcRect/>
          <a:stretch>
            <a:fillRect/>
          </a:stretch>
        </p:blipFill>
        <p:spPr bwMode="auto">
          <a:xfrm>
            <a:off x="82935" y="5407796"/>
            <a:ext cx="1889082" cy="235936"/>
          </a:xfrm>
          <a:prstGeom prst="rect">
            <a:avLst/>
          </a:prstGeom>
          <a:noFill/>
        </p:spPr>
      </p:pic>
      <p:sp>
        <p:nvSpPr>
          <p:cNvPr id="20" name="TextBox 19"/>
          <p:cNvSpPr txBox="1"/>
          <p:nvPr userDrawn="1"/>
        </p:nvSpPr>
        <p:spPr>
          <a:xfrm>
            <a:off x="8855071" y="3784152"/>
            <a:ext cx="288929" cy="1745909"/>
          </a:xfrm>
          <a:prstGeom prst="rect">
            <a:avLst/>
          </a:prstGeom>
          <a:noFill/>
        </p:spPr>
        <p:txBody>
          <a:bodyPr lIns="52624" tIns="26312" rIns="52624" bIns="26312">
            <a:spAutoFit/>
          </a:bodyPr>
          <a:lstStyle/>
          <a:p>
            <a:pPr>
              <a:defRPr/>
            </a:pPr>
            <a:r>
              <a:rPr lang="zh-CN" altLang="en-US" sz="1000" b="1" dirty="0" smtClean="0">
                <a:solidFill>
                  <a:schemeClr val="bg1"/>
                </a:solidFill>
                <a:latin typeface="微软雅黑" panose="020B0503020204020204" pitchFamily="34" charset="-122"/>
                <a:ea typeface="微软雅黑" panose="020B0503020204020204" pitchFamily="34" charset="-122"/>
              </a:rPr>
              <a:t>明光市城乡公共交通规划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03空间特色资源评价">
    <p:spTree>
      <p:nvGrpSpPr>
        <p:cNvPr id="1" name=""/>
        <p:cNvGrpSpPr/>
        <p:nvPr/>
      </p:nvGrpSpPr>
      <p:grpSpPr>
        <a:xfrm>
          <a:off x="0" y="0"/>
          <a:ext cx="0" cy="0"/>
          <a:chOff x="0" y="0"/>
          <a:chExt cx="0" cy="0"/>
        </a:xfrm>
      </p:grpSpPr>
      <p:sp>
        <p:nvSpPr>
          <p:cNvPr id="2" name="矩形 1"/>
          <p:cNvSpPr/>
          <p:nvPr userDrawn="1"/>
        </p:nvSpPr>
        <p:spPr>
          <a:xfrm>
            <a:off x="8807076" y="0"/>
            <a:ext cx="351323" cy="571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3" name="矩形 2"/>
          <p:cNvSpPr/>
          <p:nvPr userDrawn="1"/>
        </p:nvSpPr>
        <p:spPr>
          <a:xfrm>
            <a:off x="8692847" y="0"/>
            <a:ext cx="112309" cy="5715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cxnSp>
        <p:nvCxnSpPr>
          <p:cNvPr id="7" name="直接连接符 6"/>
          <p:cNvCxnSpPr/>
          <p:nvPr userDrawn="1"/>
        </p:nvCxnSpPr>
        <p:spPr>
          <a:xfrm>
            <a:off x="435794" y="452212"/>
            <a:ext cx="8708206" cy="8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矩形 9"/>
          <p:cNvSpPr/>
          <p:nvPr userDrawn="1"/>
        </p:nvSpPr>
        <p:spPr>
          <a:xfrm>
            <a:off x="1903481" y="5540224"/>
            <a:ext cx="6606026"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1" name="矩形 10"/>
          <p:cNvSpPr/>
          <p:nvPr userDrawn="1"/>
        </p:nvSpPr>
        <p:spPr>
          <a:xfrm>
            <a:off x="8809955" y="5657307"/>
            <a:ext cx="348444" cy="5769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2" name="矩形 11"/>
          <p:cNvSpPr/>
          <p:nvPr userDrawn="1"/>
        </p:nvSpPr>
        <p:spPr>
          <a:xfrm>
            <a:off x="8510467" y="5657307"/>
            <a:ext cx="296609" cy="576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3" name="矩形 12"/>
          <p:cNvSpPr/>
          <p:nvPr userDrawn="1"/>
        </p:nvSpPr>
        <p:spPr>
          <a:xfrm>
            <a:off x="8509507" y="5540224"/>
            <a:ext cx="300448"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4" name="矩形 13"/>
          <p:cNvSpPr/>
          <p:nvPr userDrawn="1"/>
        </p:nvSpPr>
        <p:spPr>
          <a:xfrm>
            <a:off x="8808996" y="5540224"/>
            <a:ext cx="349403" cy="9587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pic>
        <p:nvPicPr>
          <p:cNvPr id="18" name="Picture 2" descr="C:\Documents and Settings\Administrator\桌面\东南大学_files\logo2.gif"/>
          <p:cNvPicPr>
            <a:picLocks noChangeAspect="1" noChangeArrowheads="1"/>
          </p:cNvPicPr>
          <p:nvPr userDrawn="1"/>
        </p:nvPicPr>
        <p:blipFill>
          <a:blip r:embed="rId2" cstate="print"/>
          <a:srcRect/>
          <a:stretch>
            <a:fillRect/>
          </a:stretch>
        </p:blipFill>
        <p:spPr bwMode="auto">
          <a:xfrm>
            <a:off x="82935" y="5407796"/>
            <a:ext cx="1889082" cy="235936"/>
          </a:xfrm>
          <a:prstGeom prst="rect">
            <a:avLst/>
          </a:prstGeom>
          <a:noFill/>
        </p:spPr>
      </p:pic>
      <p:sp>
        <p:nvSpPr>
          <p:cNvPr id="19" name="TextBox 18"/>
          <p:cNvSpPr txBox="1"/>
          <p:nvPr userDrawn="1"/>
        </p:nvSpPr>
        <p:spPr>
          <a:xfrm>
            <a:off x="8855071" y="3784152"/>
            <a:ext cx="288929" cy="1745909"/>
          </a:xfrm>
          <a:prstGeom prst="rect">
            <a:avLst/>
          </a:prstGeom>
          <a:noFill/>
        </p:spPr>
        <p:txBody>
          <a:bodyPr lIns="52624" tIns="26312" rIns="52624" bIns="26312">
            <a:spAutoFit/>
          </a:bodyPr>
          <a:lstStyle/>
          <a:p>
            <a:pPr>
              <a:defRPr/>
            </a:pPr>
            <a:r>
              <a:rPr lang="zh-CN" altLang="en-US" sz="1000" b="1" dirty="0" smtClean="0">
                <a:solidFill>
                  <a:schemeClr val="bg1"/>
                </a:solidFill>
                <a:latin typeface="微软雅黑" panose="020B0503020204020204" pitchFamily="34" charset="-122"/>
                <a:ea typeface="微软雅黑" panose="020B0503020204020204" pitchFamily="34" charset="-122"/>
              </a:rPr>
              <a:t>明光市城乡公共交通规划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5">
    <p:spTree>
      <p:nvGrpSpPr>
        <p:cNvPr id="1" name=""/>
        <p:cNvGrpSpPr/>
        <p:nvPr/>
      </p:nvGrpSpPr>
      <p:grpSpPr>
        <a:xfrm>
          <a:off x="0" y="0"/>
          <a:ext cx="0" cy="0"/>
          <a:chOff x="0" y="0"/>
          <a:chExt cx="0" cy="0"/>
        </a:xfrm>
      </p:grpSpPr>
      <p:sp>
        <p:nvSpPr>
          <p:cNvPr id="2" name="矩形 1"/>
          <p:cNvSpPr/>
          <p:nvPr userDrawn="1"/>
        </p:nvSpPr>
        <p:spPr>
          <a:xfrm>
            <a:off x="8692847" y="0"/>
            <a:ext cx="112309" cy="5715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solidFill>
                <a:prstClr val="white"/>
              </a:solidFill>
            </a:endParaRPr>
          </a:p>
        </p:txBody>
      </p:sp>
      <p:sp>
        <p:nvSpPr>
          <p:cNvPr id="3" name="矩形 2"/>
          <p:cNvSpPr/>
          <p:nvPr userDrawn="1"/>
        </p:nvSpPr>
        <p:spPr>
          <a:xfrm>
            <a:off x="8807076" y="0"/>
            <a:ext cx="351323" cy="5715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solidFill>
                <a:srgbClr val="4BACC6"/>
              </a:solidFill>
            </a:endParaRPr>
          </a:p>
        </p:txBody>
      </p:sp>
      <p:cxnSp>
        <p:nvCxnSpPr>
          <p:cNvPr id="4" name="直接连接符 3"/>
          <p:cNvCxnSpPr/>
          <p:nvPr userDrawn="1"/>
        </p:nvCxnSpPr>
        <p:spPr>
          <a:xfrm>
            <a:off x="435794" y="452212"/>
            <a:ext cx="8708206" cy="8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矩形 9"/>
          <p:cNvSpPr/>
          <p:nvPr userDrawn="1"/>
        </p:nvSpPr>
        <p:spPr>
          <a:xfrm>
            <a:off x="1903481" y="5540224"/>
            <a:ext cx="6606026"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solidFill>
                <a:prstClr val="white"/>
              </a:solidFill>
            </a:endParaRPr>
          </a:p>
        </p:txBody>
      </p:sp>
      <p:sp>
        <p:nvSpPr>
          <p:cNvPr id="11" name="矩形 10"/>
          <p:cNvSpPr/>
          <p:nvPr userDrawn="1"/>
        </p:nvSpPr>
        <p:spPr>
          <a:xfrm>
            <a:off x="8510467" y="5657307"/>
            <a:ext cx="296609" cy="576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solidFill>
                <a:prstClr val="white"/>
              </a:solidFill>
            </a:endParaRPr>
          </a:p>
        </p:txBody>
      </p:sp>
      <p:sp>
        <p:nvSpPr>
          <p:cNvPr id="12" name="矩形 11"/>
          <p:cNvSpPr/>
          <p:nvPr userDrawn="1"/>
        </p:nvSpPr>
        <p:spPr>
          <a:xfrm>
            <a:off x="8509507" y="5540224"/>
            <a:ext cx="300448"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solidFill>
                <a:prstClr val="white"/>
              </a:solidFill>
            </a:endParaRPr>
          </a:p>
        </p:txBody>
      </p:sp>
      <p:sp>
        <p:nvSpPr>
          <p:cNvPr id="13" name="矩形 12"/>
          <p:cNvSpPr/>
          <p:nvPr userDrawn="1"/>
        </p:nvSpPr>
        <p:spPr>
          <a:xfrm>
            <a:off x="8808996" y="5540224"/>
            <a:ext cx="349403" cy="9587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solidFill>
                <a:prstClr val="white"/>
              </a:solidFill>
            </a:endParaRPr>
          </a:p>
        </p:txBody>
      </p:sp>
      <p:sp>
        <p:nvSpPr>
          <p:cNvPr id="14" name="矩形 13"/>
          <p:cNvSpPr/>
          <p:nvPr userDrawn="1"/>
        </p:nvSpPr>
        <p:spPr>
          <a:xfrm>
            <a:off x="8809955" y="5657307"/>
            <a:ext cx="348444" cy="57693"/>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solidFill>
                <a:prstClr val="white"/>
              </a:solidFill>
            </a:endParaRPr>
          </a:p>
        </p:txBody>
      </p:sp>
      <p:pic>
        <p:nvPicPr>
          <p:cNvPr id="18" name="Picture 2" descr="C:\Documents and Settings\Administrator\桌面\东南大学_files\logo2.gif"/>
          <p:cNvPicPr>
            <a:picLocks noChangeAspect="1" noChangeArrowheads="1"/>
          </p:cNvPicPr>
          <p:nvPr userDrawn="1"/>
        </p:nvPicPr>
        <p:blipFill>
          <a:blip r:embed="rId2" cstate="print"/>
          <a:srcRect/>
          <a:stretch>
            <a:fillRect/>
          </a:stretch>
        </p:blipFill>
        <p:spPr bwMode="auto">
          <a:xfrm>
            <a:off x="82935" y="5407796"/>
            <a:ext cx="1889082" cy="235936"/>
          </a:xfrm>
          <a:prstGeom prst="rect">
            <a:avLst/>
          </a:prstGeom>
          <a:noFill/>
        </p:spPr>
      </p:pic>
      <p:sp>
        <p:nvSpPr>
          <p:cNvPr id="15" name="TextBox 6"/>
          <p:cNvSpPr txBox="1"/>
          <p:nvPr userDrawn="1"/>
        </p:nvSpPr>
        <p:spPr>
          <a:xfrm>
            <a:off x="8855071" y="4144059"/>
            <a:ext cx="288929" cy="1438132"/>
          </a:xfrm>
          <a:prstGeom prst="rect">
            <a:avLst/>
          </a:prstGeom>
          <a:noFill/>
        </p:spPr>
        <p:txBody>
          <a:bodyPr lIns="52624" tIns="26312" rIns="52624" bIns="26312">
            <a:spAutoFit/>
          </a:bodyPr>
          <a:lstStyle/>
          <a:p>
            <a:pPr>
              <a:defRPr/>
            </a:pPr>
            <a:r>
              <a:rPr lang="zh-CN" altLang="en-US" sz="1000" b="1" dirty="0" smtClean="0">
                <a:solidFill>
                  <a:prstClr val="white"/>
                </a:solidFill>
                <a:latin typeface="微软雅黑" panose="020B0503020204020204" pitchFamily="34" charset="-122"/>
                <a:ea typeface="微软雅黑" panose="020B0503020204020204" pitchFamily="34" charset="-122"/>
              </a:rPr>
              <a:t>明光市公共交通规划</a:t>
            </a:r>
            <a:endParaRPr lang="zh-CN" altLang="en-US" sz="10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05">
    <p:spTree>
      <p:nvGrpSpPr>
        <p:cNvPr id="1" name=""/>
        <p:cNvGrpSpPr/>
        <p:nvPr/>
      </p:nvGrpSpPr>
      <p:grpSpPr>
        <a:xfrm>
          <a:off x="0" y="0"/>
          <a:ext cx="0" cy="0"/>
          <a:chOff x="0" y="0"/>
          <a:chExt cx="0" cy="0"/>
        </a:xfrm>
      </p:grpSpPr>
      <p:sp>
        <p:nvSpPr>
          <p:cNvPr id="2" name="矩形 1"/>
          <p:cNvSpPr/>
          <p:nvPr userDrawn="1"/>
        </p:nvSpPr>
        <p:spPr>
          <a:xfrm>
            <a:off x="8692847" y="0"/>
            <a:ext cx="112309" cy="5715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3" name="矩形 2"/>
          <p:cNvSpPr/>
          <p:nvPr userDrawn="1"/>
        </p:nvSpPr>
        <p:spPr>
          <a:xfrm>
            <a:off x="8807076" y="0"/>
            <a:ext cx="351323" cy="5715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solidFill>
                <a:schemeClr val="accent5"/>
              </a:solidFill>
            </a:endParaRPr>
          </a:p>
        </p:txBody>
      </p:sp>
      <p:cxnSp>
        <p:nvCxnSpPr>
          <p:cNvPr id="4" name="直接连接符 3"/>
          <p:cNvCxnSpPr/>
          <p:nvPr userDrawn="1"/>
        </p:nvCxnSpPr>
        <p:spPr>
          <a:xfrm>
            <a:off x="435794" y="452212"/>
            <a:ext cx="8708206" cy="8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矩形 9"/>
          <p:cNvSpPr/>
          <p:nvPr userDrawn="1"/>
        </p:nvSpPr>
        <p:spPr>
          <a:xfrm>
            <a:off x="1903481" y="5540224"/>
            <a:ext cx="6606026"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1" name="矩形 10"/>
          <p:cNvSpPr/>
          <p:nvPr userDrawn="1"/>
        </p:nvSpPr>
        <p:spPr>
          <a:xfrm>
            <a:off x="8510467" y="5657307"/>
            <a:ext cx="296609" cy="576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2" name="矩形 11"/>
          <p:cNvSpPr/>
          <p:nvPr userDrawn="1"/>
        </p:nvSpPr>
        <p:spPr>
          <a:xfrm>
            <a:off x="8509507" y="5540224"/>
            <a:ext cx="300448"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3" name="矩形 12"/>
          <p:cNvSpPr/>
          <p:nvPr userDrawn="1"/>
        </p:nvSpPr>
        <p:spPr>
          <a:xfrm>
            <a:off x="8808996" y="5540224"/>
            <a:ext cx="349403" cy="9587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4" name="矩形 13"/>
          <p:cNvSpPr/>
          <p:nvPr userDrawn="1"/>
        </p:nvSpPr>
        <p:spPr>
          <a:xfrm>
            <a:off x="8809955" y="5657307"/>
            <a:ext cx="348444" cy="5769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pic>
        <p:nvPicPr>
          <p:cNvPr id="18" name="Picture 2" descr="C:\Documents and Settings\Administrator\桌面\东南大学_files\logo2.gif"/>
          <p:cNvPicPr>
            <a:picLocks noChangeAspect="1" noChangeArrowheads="1"/>
          </p:cNvPicPr>
          <p:nvPr userDrawn="1"/>
        </p:nvPicPr>
        <p:blipFill>
          <a:blip r:embed="rId2" cstate="print"/>
          <a:srcRect/>
          <a:stretch>
            <a:fillRect/>
          </a:stretch>
        </p:blipFill>
        <p:spPr bwMode="auto">
          <a:xfrm>
            <a:off x="82935" y="5407796"/>
            <a:ext cx="1889082" cy="235936"/>
          </a:xfrm>
          <a:prstGeom prst="rect">
            <a:avLst/>
          </a:prstGeom>
          <a:noFill/>
        </p:spPr>
      </p:pic>
      <p:sp>
        <p:nvSpPr>
          <p:cNvPr id="19" name="TextBox 18"/>
          <p:cNvSpPr txBox="1"/>
          <p:nvPr userDrawn="1"/>
        </p:nvSpPr>
        <p:spPr>
          <a:xfrm>
            <a:off x="8855071" y="3784152"/>
            <a:ext cx="288929" cy="1745909"/>
          </a:xfrm>
          <a:prstGeom prst="rect">
            <a:avLst/>
          </a:prstGeom>
          <a:noFill/>
        </p:spPr>
        <p:txBody>
          <a:bodyPr lIns="52624" tIns="26312" rIns="52624" bIns="26312">
            <a:spAutoFit/>
          </a:bodyPr>
          <a:lstStyle/>
          <a:p>
            <a:pPr>
              <a:defRPr/>
            </a:pPr>
            <a:r>
              <a:rPr lang="zh-CN" altLang="en-US" sz="1000" b="1" dirty="0" smtClean="0">
                <a:solidFill>
                  <a:schemeClr val="bg1"/>
                </a:solidFill>
                <a:latin typeface="微软雅黑" panose="020B0503020204020204" pitchFamily="34" charset="-122"/>
                <a:ea typeface="微软雅黑" panose="020B0503020204020204" pitchFamily="34" charset="-122"/>
              </a:rPr>
              <a:t>明光市城乡公共交通规划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01任务解读">
    <p:spTree>
      <p:nvGrpSpPr>
        <p:cNvPr id="1" name=""/>
        <p:cNvGrpSpPr/>
        <p:nvPr/>
      </p:nvGrpSpPr>
      <p:grpSpPr>
        <a:xfrm>
          <a:off x="0" y="0"/>
          <a:ext cx="0" cy="0"/>
          <a:chOff x="0" y="0"/>
          <a:chExt cx="0" cy="0"/>
        </a:xfrm>
      </p:grpSpPr>
      <p:sp>
        <p:nvSpPr>
          <p:cNvPr id="2" name="矩形 1"/>
          <p:cNvSpPr/>
          <p:nvPr userDrawn="1"/>
        </p:nvSpPr>
        <p:spPr>
          <a:xfrm>
            <a:off x="8692847" y="0"/>
            <a:ext cx="112309" cy="5715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3" name="矩形 2"/>
          <p:cNvSpPr/>
          <p:nvPr userDrawn="1"/>
        </p:nvSpPr>
        <p:spPr>
          <a:xfrm>
            <a:off x="8807076" y="0"/>
            <a:ext cx="351323" cy="5715000"/>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7" name="TextBox 6"/>
          <p:cNvSpPr txBox="1"/>
          <p:nvPr userDrawn="1"/>
        </p:nvSpPr>
        <p:spPr>
          <a:xfrm>
            <a:off x="8855071" y="3784152"/>
            <a:ext cx="288929" cy="1745909"/>
          </a:xfrm>
          <a:prstGeom prst="rect">
            <a:avLst/>
          </a:prstGeom>
          <a:noFill/>
        </p:spPr>
        <p:txBody>
          <a:bodyPr lIns="52624" tIns="26312" rIns="52624" bIns="26312">
            <a:spAutoFit/>
          </a:bodyPr>
          <a:lstStyle/>
          <a:p>
            <a:pPr>
              <a:defRPr/>
            </a:pPr>
            <a:r>
              <a:rPr lang="zh-CN" altLang="en-US" sz="1000" b="1" dirty="0" smtClean="0">
                <a:solidFill>
                  <a:schemeClr val="bg1"/>
                </a:solidFill>
                <a:latin typeface="微软雅黑" panose="020B0503020204020204" pitchFamily="34" charset="-122"/>
                <a:ea typeface="微软雅黑" panose="020B0503020204020204" pitchFamily="34" charset="-122"/>
              </a:rPr>
              <a:t>明光市城乡公共交通规划</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userDrawn="1"/>
        </p:nvSpPr>
        <p:spPr>
          <a:xfrm>
            <a:off x="8809955" y="5657307"/>
            <a:ext cx="348444" cy="57693"/>
          </a:xfrm>
          <a:prstGeom prst="rect">
            <a:avLst/>
          </a:prstGeom>
          <a:solidFill>
            <a:srgbClr val="004E4C"/>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9" name="矩形 8"/>
          <p:cNvSpPr/>
          <p:nvPr userDrawn="1"/>
        </p:nvSpPr>
        <p:spPr>
          <a:xfrm>
            <a:off x="8510467" y="5657307"/>
            <a:ext cx="296609" cy="576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cxnSp>
        <p:nvCxnSpPr>
          <p:cNvPr id="10" name="直接连接符 9"/>
          <p:cNvCxnSpPr/>
          <p:nvPr userDrawn="1"/>
        </p:nvCxnSpPr>
        <p:spPr>
          <a:xfrm>
            <a:off x="435794" y="452212"/>
            <a:ext cx="8708206" cy="8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矩形 10"/>
          <p:cNvSpPr/>
          <p:nvPr userDrawn="1"/>
        </p:nvSpPr>
        <p:spPr>
          <a:xfrm>
            <a:off x="1903481" y="5540224"/>
            <a:ext cx="6606026"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4" name="矩形 13"/>
          <p:cNvSpPr/>
          <p:nvPr userDrawn="1"/>
        </p:nvSpPr>
        <p:spPr>
          <a:xfrm>
            <a:off x="8509507" y="5540224"/>
            <a:ext cx="300448" cy="958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sp>
        <p:nvSpPr>
          <p:cNvPr id="15" name="矩形 14"/>
          <p:cNvSpPr/>
          <p:nvPr userDrawn="1"/>
        </p:nvSpPr>
        <p:spPr>
          <a:xfrm>
            <a:off x="8808996" y="5540224"/>
            <a:ext cx="349403" cy="95872"/>
          </a:xfrm>
          <a:prstGeom prst="rect">
            <a:avLst/>
          </a:prstGeom>
          <a:solidFill>
            <a:srgbClr val="004E4C"/>
          </a:solidFill>
          <a:ln>
            <a:noFill/>
          </a:ln>
        </p:spPr>
        <p:style>
          <a:lnRef idx="2">
            <a:schemeClr val="accent1">
              <a:shade val="50000"/>
            </a:schemeClr>
          </a:lnRef>
          <a:fillRef idx="1">
            <a:schemeClr val="accent1"/>
          </a:fillRef>
          <a:effectRef idx="0">
            <a:schemeClr val="accent1"/>
          </a:effectRef>
          <a:fontRef idx="minor">
            <a:schemeClr val="lt1"/>
          </a:fontRef>
        </p:style>
        <p:txBody>
          <a:bodyPr lIns="52624" tIns="26312" rIns="52624" bIns="26312" anchor="ctr"/>
          <a:lstStyle/>
          <a:p>
            <a:pPr algn="ctr" defTabSz="848360" fontAlgn="auto">
              <a:spcBef>
                <a:spcPts val="0"/>
              </a:spcBef>
              <a:spcAft>
                <a:spcPts val="0"/>
              </a:spcAft>
              <a:defRPr/>
            </a:pPr>
            <a:endParaRPr lang="zh-CN" altLang="en-US" dirty="0"/>
          </a:p>
        </p:txBody>
      </p:sp>
      <p:pic>
        <p:nvPicPr>
          <p:cNvPr id="89090" name="Picture 2" descr="C:\Documents and Settings\Administrator\桌面\东南大学_files\logo2.gif"/>
          <p:cNvPicPr>
            <a:picLocks noChangeAspect="1" noChangeArrowheads="1"/>
          </p:cNvPicPr>
          <p:nvPr userDrawn="1"/>
        </p:nvPicPr>
        <p:blipFill>
          <a:blip r:embed="rId2" cstate="print"/>
          <a:srcRect/>
          <a:stretch>
            <a:fillRect/>
          </a:stretch>
        </p:blipFill>
        <p:spPr bwMode="auto">
          <a:xfrm>
            <a:off x="82935" y="5407796"/>
            <a:ext cx="1889082" cy="235936"/>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内容">
    <p:spTree>
      <p:nvGrpSpPr>
        <p:cNvPr id="1" name=""/>
        <p:cNvGrpSpPr/>
        <p:nvPr/>
      </p:nvGrpSpPr>
      <p:grpSpPr>
        <a:xfrm>
          <a:off x="0" y="0"/>
          <a:ext cx="0" cy="0"/>
          <a:chOff x="0" y="0"/>
          <a:chExt cx="0" cy="0"/>
        </a:xfrm>
      </p:grpSpPr>
      <p:sp>
        <p:nvSpPr>
          <p:cNvPr id="12" name="矩形 11"/>
          <p:cNvSpPr/>
          <p:nvPr userDrawn="1"/>
        </p:nvSpPr>
        <p:spPr bwMode="auto">
          <a:xfrm>
            <a:off x="0" y="5333687"/>
            <a:ext cx="9144001" cy="381312"/>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userDrawn="1"/>
        </p:nvSpPr>
        <p:spPr bwMode="auto">
          <a:xfrm>
            <a:off x="-1" y="-25399"/>
            <a:ext cx="9144001" cy="794667"/>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6852"/>
          <a:stretch>
            <a:fillRect/>
          </a:stretch>
        </p:blipFill>
        <p:spPr>
          <a:xfrm>
            <a:off x="7358447" y="-82128"/>
            <a:ext cx="1534033" cy="888124"/>
          </a:xfrm>
          <a:prstGeom prst="ellipse">
            <a:avLst/>
          </a:prstGeom>
          <a:ln>
            <a:noFill/>
          </a:ln>
          <a:effectLst>
            <a:softEdge rad="112500"/>
          </a:effectLst>
        </p:spPr>
      </p:pic>
      <p:sp>
        <p:nvSpPr>
          <p:cNvPr id="15" name="灯片编号占位符 3"/>
          <p:cNvSpPr txBox="1"/>
          <p:nvPr userDrawn="1"/>
        </p:nvSpPr>
        <p:spPr>
          <a:xfrm>
            <a:off x="179512" y="5406074"/>
            <a:ext cx="1439863" cy="236538"/>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en-US" b="1" dirty="0" smtClean="0">
                <a:solidFill>
                  <a:schemeClr val="bg1"/>
                </a:solidFill>
              </a:rPr>
              <a:t> </a:t>
            </a:r>
            <a:fld id="{7C5E4C7A-43C3-449A-8119-E420EB00870B}" type="slidenum">
              <a:rPr lang="zh-CN" altLang="en-US" b="1" dirty="0" smtClean="0">
                <a:solidFill>
                  <a:schemeClr val="bg1"/>
                </a:solidFill>
              </a:rPr>
            </a:fld>
            <a:endParaRPr lang="en-US" b="1" dirty="0">
              <a:solidFill>
                <a:schemeClr val="bg1"/>
              </a:solidFill>
            </a:endParaRPr>
          </a:p>
        </p:txBody>
      </p:sp>
      <p:sp>
        <p:nvSpPr>
          <p:cNvPr id="16" name="灯片编号占位符 3"/>
          <p:cNvSpPr txBox="1"/>
          <p:nvPr userDrawn="1"/>
        </p:nvSpPr>
        <p:spPr>
          <a:xfrm>
            <a:off x="6973961" y="5388413"/>
            <a:ext cx="2422575" cy="236538"/>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en-US" sz="1200" b="1" dirty="0" smtClean="0">
                <a:solidFill>
                  <a:schemeClr val="bg1"/>
                </a:solidFill>
              </a:rPr>
              <a:t> </a:t>
            </a:r>
            <a:r>
              <a:rPr lang="en-US" altLang="zh-CN" sz="1200" b="1" dirty="0" smtClean="0">
                <a:solidFill>
                  <a:schemeClr val="bg1"/>
                </a:solidFill>
              </a:rPr>
              <a:t> XX</a:t>
            </a:r>
            <a:endParaRPr lang="en-US" sz="1200" b="1" dirty="0">
              <a:solidFill>
                <a:schemeClr val="bg1"/>
              </a:solidFill>
            </a:endParaRPr>
          </a:p>
        </p:txBody>
      </p:sp>
      <p:sp>
        <p:nvSpPr>
          <p:cNvPr id="7" name="标题 1"/>
          <p:cNvSpPr>
            <a:spLocks noGrp="1"/>
          </p:cNvSpPr>
          <p:nvPr>
            <p:ph type="title"/>
          </p:nvPr>
        </p:nvSpPr>
        <p:spPr>
          <a:xfrm>
            <a:off x="294126" y="121568"/>
            <a:ext cx="5832475" cy="647700"/>
          </a:xfrm>
        </p:spPr>
        <p:txBody>
          <a:bodyPr/>
          <a:lstStyle>
            <a:lvl1pPr algn="l">
              <a:defRPr sz="22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endParaRPr lang="zh-CN" altLang="en-US" dirty="0"/>
          </a:p>
        </p:txBody>
      </p:sp>
      <p:sp>
        <p:nvSpPr>
          <p:cNvPr id="8" name="副标题 2"/>
          <p:cNvSpPr>
            <a:spLocks noGrp="1"/>
          </p:cNvSpPr>
          <p:nvPr>
            <p:ph type="subTitle" idx="1"/>
          </p:nvPr>
        </p:nvSpPr>
        <p:spPr>
          <a:xfrm>
            <a:off x="611560" y="1465015"/>
            <a:ext cx="7920880" cy="3209652"/>
          </a:xfrm>
        </p:spPr>
        <p:txBody>
          <a:bodyPr>
            <a:normAutofit/>
          </a:bodyPr>
          <a:lstStyle>
            <a:lvl1pPr marL="457200" indent="-457200" algn="l">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空白内容">
    <p:spTree>
      <p:nvGrpSpPr>
        <p:cNvPr id="1" name=""/>
        <p:cNvGrpSpPr/>
        <p:nvPr/>
      </p:nvGrpSpPr>
      <p:grpSpPr>
        <a:xfrm>
          <a:off x="0" y="0"/>
          <a:ext cx="0" cy="0"/>
          <a:chOff x="0" y="0"/>
          <a:chExt cx="0" cy="0"/>
        </a:xfrm>
      </p:grpSpPr>
      <p:sp>
        <p:nvSpPr>
          <p:cNvPr id="12" name="矩形 11"/>
          <p:cNvSpPr/>
          <p:nvPr userDrawn="1"/>
        </p:nvSpPr>
        <p:spPr bwMode="auto">
          <a:xfrm>
            <a:off x="0" y="5377779"/>
            <a:ext cx="9144001" cy="337219"/>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userDrawn="1"/>
        </p:nvSpPr>
        <p:spPr bwMode="auto">
          <a:xfrm>
            <a:off x="-1" y="-25399"/>
            <a:ext cx="9144001" cy="578643"/>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灯片编号占位符 3"/>
          <p:cNvSpPr txBox="1"/>
          <p:nvPr userDrawn="1"/>
        </p:nvSpPr>
        <p:spPr>
          <a:xfrm>
            <a:off x="179512" y="5406074"/>
            <a:ext cx="1439863" cy="236538"/>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en-US" b="1" dirty="0" smtClean="0">
                <a:solidFill>
                  <a:schemeClr val="bg1"/>
                </a:solidFill>
              </a:rPr>
              <a:t> </a:t>
            </a:r>
            <a:fld id="{7C5E4C7A-43C3-449A-8119-E420EB00870B}" type="slidenum">
              <a:rPr lang="zh-CN" altLang="en-US" b="1" dirty="0" smtClean="0">
                <a:solidFill>
                  <a:schemeClr val="bg1"/>
                </a:solidFill>
              </a:rPr>
            </a:fld>
            <a:endParaRPr lang="en-US" b="1" dirty="0">
              <a:solidFill>
                <a:schemeClr val="bg1"/>
              </a:solidFill>
            </a:endParaRPr>
          </a:p>
        </p:txBody>
      </p:sp>
      <p:sp>
        <p:nvSpPr>
          <p:cNvPr id="16" name="灯片编号占位符 3"/>
          <p:cNvSpPr txBox="1"/>
          <p:nvPr userDrawn="1"/>
        </p:nvSpPr>
        <p:spPr>
          <a:xfrm>
            <a:off x="7164288" y="5411233"/>
            <a:ext cx="1990527" cy="326587"/>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en-US" sz="1200" b="1" dirty="0" smtClean="0">
                <a:solidFill>
                  <a:schemeClr val="bg1"/>
                </a:solidFill>
              </a:rPr>
              <a:t>                   </a:t>
            </a:r>
            <a:r>
              <a:rPr lang="zh-CN" altLang="en-US" sz="1200" b="1" dirty="0" smtClean="0">
                <a:solidFill>
                  <a:schemeClr val="bg1"/>
                </a:solidFill>
              </a:rPr>
              <a:t>淮阴工学院</a:t>
            </a:r>
            <a:endParaRPr lang="en-US" sz="1200" b="1" dirty="0">
              <a:solidFill>
                <a:schemeClr val="bg1"/>
              </a:solidFill>
            </a:endParaRPr>
          </a:p>
        </p:txBody>
      </p:sp>
      <p:sp>
        <p:nvSpPr>
          <p:cNvPr id="7" name="标题 1"/>
          <p:cNvSpPr>
            <a:spLocks noGrp="1"/>
          </p:cNvSpPr>
          <p:nvPr>
            <p:ph type="title"/>
          </p:nvPr>
        </p:nvSpPr>
        <p:spPr>
          <a:xfrm>
            <a:off x="294126" y="121568"/>
            <a:ext cx="5832475" cy="647700"/>
          </a:xfrm>
        </p:spPr>
        <p:txBody>
          <a:bodyPr/>
          <a:lstStyle>
            <a:lvl1pPr algn="l">
              <a:defRPr sz="22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endParaRPr lang="zh-CN" alt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7"/>
            <a:ext cx="7772400" cy="1135063"/>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27542"/>
            <a:ext cx="3008313" cy="9683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86F384C6-77FA-4AF6-AF10-492DE6DC1E29}" type="datetimeFigureOut">
              <a:rPr lang="zh-CN" altLang="en-US" smtClean="0"/>
            </a:fld>
            <a:endParaRPr lang="zh-CN" altLang="en-US"/>
          </a:p>
        </p:txBody>
      </p:sp>
      <p:sp>
        <p:nvSpPr>
          <p:cNvPr id="5" name="页脚占位符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101218CE-149D-49E3-8033-D5CD97556C9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3.xml"/><Relationship Id="rId2" Type="http://schemas.openxmlformats.org/officeDocument/2006/relationships/image" Target="../media/image10.emf"/><Relationship Id="rId1"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3.xml"/><Relationship Id="rId2" Type="http://schemas.openxmlformats.org/officeDocument/2006/relationships/image" Target="../media/image14.emf"/><Relationship Id="rId1"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3.xml"/><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0.emf"/><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5.jpeg"/><Relationship Id="rId1"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7.png"/><Relationship Id="rId1"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8.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jpeg"/><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8.png"/><Relationship Id="rId1"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6.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image" Target="../media/image67.jpeg"/></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74.pn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80.jpeg"/><Relationship Id="rId1"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3.xml"/><Relationship Id="rId2" Type="http://schemas.openxmlformats.org/officeDocument/2006/relationships/image" Target="../media/image9.emf"/><Relationship Id="rId1"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1849388"/>
            <a:ext cx="9144000" cy="1656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899592" y="1849388"/>
            <a:ext cx="3528392" cy="1656000"/>
          </a:xfrm>
          <a:prstGeom prst="rect">
            <a:avLst/>
          </a:prstGeom>
          <a:gradFill flip="none" rotWithShape="1">
            <a:gsLst>
              <a:gs pos="36000">
                <a:srgbClr val="026DCE"/>
              </a:gs>
              <a:gs pos="95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3496231"/>
            <a:ext cx="9144000" cy="222024"/>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059832" y="2065412"/>
            <a:ext cx="6408712" cy="953135"/>
          </a:xfrm>
          <a:prstGeom prst="rect">
            <a:avLst/>
          </a:prstGeom>
          <a:noFill/>
        </p:spPr>
        <p:txBody>
          <a:bodyPr wrap="square" rtlCol="0">
            <a:spAutoFit/>
          </a:bodyPr>
          <a:lstStyle/>
          <a:p>
            <a:pPr algn="ctr"/>
            <a:r>
              <a:rPr lang="zh-CN" altLang="en-US"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江苏省重点建设专业（交通运输）</a:t>
            </a:r>
            <a:endParaRPr lang="zh-CN" altLang="en-US"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人才培养模式探索与实践</a:t>
            </a:r>
            <a:endParaRPr lang="en-US" altLang="zh-CN" sz="28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7" name="TextBox 16"/>
          <p:cNvSpPr txBox="1"/>
          <p:nvPr/>
        </p:nvSpPr>
        <p:spPr>
          <a:xfrm>
            <a:off x="1730668" y="4178662"/>
            <a:ext cx="5616624" cy="583565"/>
          </a:xfrm>
          <a:prstGeom prst="rect">
            <a:avLst/>
          </a:prstGeom>
          <a:noFill/>
        </p:spPr>
        <p:txBody>
          <a:bodyPr wrap="square" rtlCol="0">
            <a:spAutoFit/>
          </a:bodyPr>
          <a:lstStyle/>
          <a:p>
            <a:pPr algn="ctr"/>
            <a:r>
              <a:rPr lang="zh-CN" altLang="en-US" sz="3200" dirty="0">
                <a:solidFill>
                  <a:prstClr val="black"/>
                </a:solidFill>
                <a:latin typeface="华文行楷" panose="02010800040101010101" pitchFamily="2" charset="-122"/>
                <a:ea typeface="华文行楷" panose="02010800040101010101" pitchFamily="2" charset="-122"/>
              </a:rPr>
              <a:t>淮阴工学院  胡思涛</a:t>
            </a:r>
            <a:endParaRPr lang="zh-CN" altLang="en-US" sz="3200" dirty="0">
              <a:solidFill>
                <a:prstClr val="black"/>
              </a:solidFill>
              <a:latin typeface="华文行楷" panose="02010800040101010101" pitchFamily="2" charset="-122"/>
              <a:ea typeface="华文行楷" panose="02010800040101010101" pitchFamily="2" charset="-122"/>
            </a:endParaRPr>
          </a:p>
        </p:txBody>
      </p:sp>
      <p:pic>
        <p:nvPicPr>
          <p:cNvPr id="110593" name="Picture 1"/>
          <p:cNvPicPr>
            <a:picLocks noChangeAspect="1" noChangeArrowheads="1"/>
          </p:cNvPicPr>
          <p:nvPr/>
        </p:nvPicPr>
        <p:blipFill>
          <a:blip r:embed="rId1" cstate="print"/>
          <a:srcRect/>
          <a:stretch>
            <a:fillRect/>
          </a:stretch>
        </p:blipFill>
        <p:spPr bwMode="auto">
          <a:xfrm>
            <a:off x="0" y="337221"/>
            <a:ext cx="2593871" cy="792088"/>
          </a:xfrm>
          <a:prstGeom prst="rect">
            <a:avLst/>
          </a:prstGeom>
          <a:noFill/>
          <a:ln w="9525">
            <a:noFill/>
            <a:miter lim="800000"/>
            <a:headEnd/>
            <a:tailEnd/>
          </a:ln>
        </p:spPr>
      </p:pic>
      <p:pic>
        <p:nvPicPr>
          <p:cNvPr id="10" name="图片 9" descr="p00007092.jpeg"/>
          <p:cNvPicPr>
            <a:picLocks noChangeAspect="1"/>
          </p:cNvPicPr>
          <p:nvPr/>
        </p:nvPicPr>
        <p:blipFill>
          <a:blip r:embed="rId2" cstate="print"/>
          <a:stretch>
            <a:fillRect/>
          </a:stretch>
        </p:blipFill>
        <p:spPr>
          <a:xfrm>
            <a:off x="0" y="1849388"/>
            <a:ext cx="3347863" cy="1656184"/>
          </a:xfrm>
          <a:prstGeom prst="rect">
            <a:avLst/>
          </a:prstGeom>
        </p:spPr>
      </p:pic>
      <p:sp>
        <p:nvSpPr>
          <p:cNvPr id="2" name="TextBox 16"/>
          <p:cNvSpPr txBox="1"/>
          <p:nvPr/>
        </p:nvSpPr>
        <p:spPr>
          <a:xfrm>
            <a:off x="1730668" y="5097507"/>
            <a:ext cx="5616624" cy="583565"/>
          </a:xfrm>
          <a:prstGeom prst="rect">
            <a:avLst/>
          </a:prstGeom>
          <a:noFill/>
        </p:spPr>
        <p:txBody>
          <a:bodyPr wrap="square" rtlCol="0">
            <a:spAutoFit/>
          </a:bodyPr>
          <a:p>
            <a:pPr algn="ctr"/>
            <a:r>
              <a:rPr lang="en-US" altLang="zh-CN" sz="3200" dirty="0">
                <a:solidFill>
                  <a:prstClr val="black"/>
                </a:solidFill>
                <a:latin typeface="华文行楷" panose="02010800040101010101" pitchFamily="2" charset="-122"/>
                <a:ea typeface="华文行楷" panose="02010800040101010101" pitchFamily="2" charset="-122"/>
              </a:rPr>
              <a:t>2017.7  </a:t>
            </a:r>
            <a:r>
              <a:rPr lang="zh-CN" altLang="en-US" sz="3200" dirty="0">
                <a:solidFill>
                  <a:prstClr val="black"/>
                </a:solidFill>
                <a:latin typeface="华文行楷" panose="02010800040101010101" pitchFamily="2" charset="-122"/>
                <a:ea typeface="华文行楷" panose="02010800040101010101" pitchFamily="2" charset="-122"/>
              </a:rPr>
              <a:t>福州</a:t>
            </a:r>
            <a:endParaRPr lang="zh-CN" altLang="en-US" sz="3200" dirty="0">
              <a:solidFill>
                <a:prstClr val="black"/>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2" name="Rectangle 6"/>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3" name="Rectangle 7"/>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 name="矩形 9"/>
          <p:cNvSpPr/>
          <p:nvPr/>
        </p:nvSpPr>
        <p:spPr>
          <a:xfrm>
            <a:off x="179512" y="1489348"/>
            <a:ext cx="4680520" cy="1938020"/>
          </a:xfrm>
          <a:prstGeom prst="rect">
            <a:avLst/>
          </a:prstGeom>
        </p:spPr>
        <p:txBody>
          <a:bodyPr wrap="square">
            <a:spAutoFit/>
          </a:bodyPr>
          <a:lstStyle/>
          <a:p>
            <a:pPr algn="just">
              <a:lnSpc>
                <a:spcPct val="150000"/>
              </a:lnSpc>
            </a:pPr>
            <a:r>
              <a:rPr lang="zh-CN" altLang="en-US" sz="2000" dirty="0" smtClean="0">
                <a:latin typeface="仿宋" panose="02010609060101010101" pitchFamily="49" charset="-122"/>
                <a:ea typeface="仿宋" panose="02010609060101010101" pitchFamily="49" charset="-122"/>
                <a:cs typeface="Calibri" panose="020F0502020204030204" pitchFamily="34" charset="0"/>
              </a:rPr>
              <a:t>    </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协同顺丰速运有限公司联合组建</a:t>
            </a:r>
            <a:r>
              <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“顺丰”班</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与江苏大运交通运输股份有限公司共同开设</a:t>
            </a:r>
            <a:r>
              <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“大运”班</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sp>
        <p:nvSpPr>
          <p:cNvPr id="9"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（一</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）人才培养模式</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56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325633" name="Picture 5"/>
          <p:cNvGraphicFramePr>
            <a:graphicFrameLocks noChangeAspect="1"/>
          </p:cNvGraphicFramePr>
          <p:nvPr/>
        </p:nvGraphicFramePr>
        <p:xfrm>
          <a:off x="4753420" y="1057300"/>
          <a:ext cx="4390580" cy="2736304"/>
        </p:xfrm>
        <a:graphic>
          <a:graphicData uri="http://schemas.openxmlformats.org/presentationml/2006/ole">
            <mc:AlternateContent xmlns:mc="http://schemas.openxmlformats.org/markup-compatibility/2006">
              <mc:Choice xmlns:v="urn:schemas-microsoft-com:vml" Requires="v">
                <p:oleObj spid="_x0000_s2049" name="" r:id="rId1" imgW="2939415" imgH="1788795" progId="Visio.Drawing.11">
                  <p:embed/>
                </p:oleObj>
              </mc:Choice>
              <mc:Fallback>
                <p:oleObj name="" r:id="rId1" imgW="2939415" imgH="1788795" progId="Visio.Drawing.11">
                  <p:embed/>
                  <p:pic>
                    <p:nvPicPr>
                      <p:cNvPr id="0" name="Picture 5"/>
                      <p:cNvPicPr>
                        <a:picLocks noChangeAspect="1"/>
                      </p:cNvPicPr>
                      <p:nvPr/>
                    </p:nvPicPr>
                    <p:blipFill>
                      <a:blip r:embed="rId2"/>
                      <a:stretch>
                        <a:fillRect/>
                      </a:stretch>
                    </p:blipFill>
                    <p:spPr>
                      <a:xfrm>
                        <a:off x="4753420" y="1057300"/>
                        <a:ext cx="4390580" cy="2736304"/>
                      </a:xfrm>
                      <a:prstGeom prst="rect">
                        <a:avLst/>
                      </a:prstGeom>
                      <a:noFill/>
                      <a:ln w="9525">
                        <a:noFill/>
                      </a:ln>
                    </p:spPr>
                  </p:pic>
                </p:oleObj>
              </mc:Fallback>
            </mc:AlternateContent>
          </a:graphicData>
        </a:graphic>
      </p:graphicFrame>
      <p:sp>
        <p:nvSpPr>
          <p:cNvPr id="12" name="矩形 11"/>
          <p:cNvSpPr/>
          <p:nvPr/>
        </p:nvSpPr>
        <p:spPr>
          <a:xfrm>
            <a:off x="251520" y="697260"/>
            <a:ext cx="312617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1.</a:t>
            </a:r>
            <a:r>
              <a:rPr lang="zh-CN"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 构建</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人才</a:t>
            </a:r>
            <a:r>
              <a:rPr lang="zh-CN"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培养模式</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2" name="Rectangle 6"/>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3" name="Rectangle 7"/>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（一</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）人才培养模式</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665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6" name="矩形 15"/>
          <p:cNvSpPr/>
          <p:nvPr/>
        </p:nvSpPr>
        <p:spPr>
          <a:xfrm>
            <a:off x="251520" y="697260"/>
            <a:ext cx="312617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2.</a:t>
            </a:r>
            <a:r>
              <a:rPr lang="zh-CN"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 </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明确培养能力标准</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grpSp>
        <p:nvGrpSpPr>
          <p:cNvPr id="120" name="Group 2"/>
          <p:cNvGrpSpPr/>
          <p:nvPr/>
        </p:nvGrpSpPr>
        <p:grpSpPr bwMode="auto">
          <a:xfrm>
            <a:off x="1043608" y="1849388"/>
            <a:ext cx="2754313" cy="2752725"/>
            <a:chOff x="0" y="0"/>
            <a:chExt cx="2754313" cy="2752725"/>
          </a:xfrm>
        </p:grpSpPr>
        <p:grpSp>
          <p:nvGrpSpPr>
            <p:cNvPr id="121" name="Group 3"/>
            <p:cNvGrpSpPr>
              <a:grpSpLocks noChangeAspect="1"/>
            </p:cNvGrpSpPr>
            <p:nvPr/>
          </p:nvGrpSpPr>
          <p:grpSpPr bwMode="auto">
            <a:xfrm>
              <a:off x="0" y="0"/>
              <a:ext cx="2754313" cy="2752725"/>
              <a:chOff x="0" y="0"/>
              <a:chExt cx="3060000" cy="3060000"/>
            </a:xfrm>
          </p:grpSpPr>
          <p:sp>
            <p:nvSpPr>
              <p:cNvPr id="123" name="椭圆 2"/>
              <p:cNvSpPr>
                <a:spLocks noChangeAspect="1"/>
              </p:cNvSpPr>
              <p:nvPr/>
            </p:nvSpPr>
            <p:spPr bwMode="auto">
              <a:xfrm>
                <a:off x="0" y="0"/>
                <a:ext cx="3060000" cy="3060000"/>
              </a:xfrm>
              <a:prstGeom prst="ellipse">
                <a:avLst/>
              </a:prstGeom>
              <a:noFill/>
              <a:ln w="76200">
                <a:solidFill>
                  <a:srgbClr val="0070C0"/>
                </a:solidFill>
                <a:round/>
              </a:ln>
            </p:spPr>
            <p:txBody>
              <a:bodyPr anchor="ctr"/>
              <a:lstStyle/>
              <a:p>
                <a:pPr algn="ctr"/>
                <a:endParaRPr lang="zh-CN" altLang="en-US">
                  <a:solidFill>
                    <a:srgbClr val="FFFFFF"/>
                  </a:solidFill>
                  <a:latin typeface="Calibri" panose="020F0502020204030204" pitchFamily="34" charset="0"/>
                  <a:ea typeface="MS PGothic" panose="020B0600070205080204" pitchFamily="34" charset="-128"/>
                </a:endParaRPr>
              </a:p>
            </p:txBody>
          </p:sp>
          <p:sp>
            <p:nvSpPr>
              <p:cNvPr id="124" name="椭圆 3"/>
              <p:cNvSpPr>
                <a:spLocks noChangeAspect="1"/>
              </p:cNvSpPr>
              <p:nvPr/>
            </p:nvSpPr>
            <p:spPr bwMode="auto">
              <a:xfrm>
                <a:off x="234570" y="234706"/>
                <a:ext cx="2590860" cy="2590588"/>
              </a:xfrm>
              <a:prstGeom prst="ellipse">
                <a:avLst/>
              </a:prstGeom>
              <a:solidFill>
                <a:schemeClr val="bg1">
                  <a:alpha val="25098"/>
                </a:schemeClr>
              </a:solidFill>
              <a:ln w="76200">
                <a:solidFill>
                  <a:srgbClr val="00B050"/>
                </a:solidFill>
                <a:round/>
              </a:ln>
            </p:spPr>
            <p:txBody>
              <a:bodyPr anchor="ctr"/>
              <a:lstStyle/>
              <a:p>
                <a:pPr algn="ctr"/>
                <a:endParaRPr lang="zh-CN" altLang="en-US">
                  <a:solidFill>
                    <a:srgbClr val="FFFFFF"/>
                  </a:solidFill>
                  <a:latin typeface="Calibri" panose="020F0502020204030204" pitchFamily="34" charset="0"/>
                  <a:ea typeface="MS PGothic" panose="020B0600070205080204" pitchFamily="34" charset="-128"/>
                </a:endParaRPr>
              </a:p>
            </p:txBody>
          </p:sp>
        </p:grpSp>
        <p:sp>
          <p:nvSpPr>
            <p:cNvPr id="122" name="Rectangle 13"/>
            <p:cNvSpPr>
              <a:spLocks noChangeArrowheads="1"/>
            </p:cNvSpPr>
            <p:nvPr/>
          </p:nvSpPr>
          <p:spPr bwMode="auto">
            <a:xfrm>
              <a:off x="409410" y="1022350"/>
              <a:ext cx="1797143" cy="707886"/>
            </a:xfrm>
            <a:prstGeom prst="rect">
              <a:avLst/>
            </a:prstGeom>
            <a:noFill/>
            <a:ln w="9525">
              <a:noFill/>
              <a:miter lim="800000"/>
            </a:ln>
          </p:spPr>
          <p:txBody>
            <a:bodyPr>
              <a:spAutoFit/>
            </a:bodyPr>
            <a:lstStyle/>
            <a:p>
              <a:pPr algn="ctr"/>
              <a:r>
                <a:rPr lang="zh-CN" altLang="en-US" sz="2000">
                  <a:solidFill>
                    <a:srgbClr val="404040"/>
                  </a:solidFill>
                  <a:latin typeface="微软雅黑" panose="020B0503020204020204" pitchFamily="34" charset="-122"/>
                  <a:ea typeface="微软雅黑" panose="020B0503020204020204" pitchFamily="34" charset="-122"/>
                </a:rPr>
                <a:t>交通运输</a:t>
              </a:r>
              <a:endParaRPr lang="en-US" altLang="zh-CN" sz="2000">
                <a:solidFill>
                  <a:srgbClr val="404040"/>
                </a:solidFill>
                <a:latin typeface="微软雅黑" panose="020B0503020204020204" pitchFamily="34" charset="-122"/>
                <a:ea typeface="微软雅黑" panose="020B0503020204020204" pitchFamily="34" charset="-122"/>
              </a:endParaRPr>
            </a:p>
            <a:p>
              <a:pPr algn="ctr"/>
              <a:r>
                <a:rPr lang="zh-CN" altLang="en-US" sz="2000">
                  <a:solidFill>
                    <a:srgbClr val="404040"/>
                  </a:solidFill>
                  <a:latin typeface="微软雅黑" panose="020B0503020204020204" pitchFamily="34" charset="-122"/>
                  <a:ea typeface="微软雅黑" panose="020B0503020204020204" pitchFamily="34" charset="-122"/>
                </a:rPr>
                <a:t>人才培养方案</a:t>
              </a:r>
              <a:endParaRPr lang="zh-CN" altLang="en-US" sz="2000">
                <a:solidFill>
                  <a:srgbClr val="404040"/>
                </a:solidFill>
                <a:latin typeface="微软雅黑" panose="020B0503020204020204" pitchFamily="34" charset="-122"/>
                <a:ea typeface="微软雅黑" panose="020B0503020204020204" pitchFamily="34" charset="-122"/>
              </a:endParaRPr>
            </a:p>
          </p:txBody>
        </p:sp>
      </p:grpSp>
      <p:grpSp>
        <p:nvGrpSpPr>
          <p:cNvPr id="125" name="Group 7"/>
          <p:cNvGrpSpPr/>
          <p:nvPr/>
        </p:nvGrpSpPr>
        <p:grpSpPr bwMode="auto">
          <a:xfrm>
            <a:off x="2777158" y="1674763"/>
            <a:ext cx="4371975" cy="430212"/>
            <a:chOff x="0" y="-7959"/>
            <a:chExt cx="4371975" cy="431563"/>
          </a:xfrm>
        </p:grpSpPr>
        <p:sp>
          <p:nvSpPr>
            <p:cNvPr id="126" name="矩形 6"/>
            <p:cNvSpPr/>
            <p:nvPr/>
          </p:nvSpPr>
          <p:spPr bwMode="auto">
            <a:xfrm>
              <a:off x="0" y="0"/>
              <a:ext cx="4371975" cy="388938"/>
            </a:xfrm>
            <a:prstGeom prst="rect">
              <a:avLst/>
            </a:prstGeom>
            <a:solidFill>
              <a:schemeClr val="accent1">
                <a:alpha val="85097"/>
              </a:schemeClr>
            </a:solidFill>
            <a:ln w="12700">
              <a:solidFill>
                <a:schemeClr val="bg1"/>
              </a:solidFill>
              <a:miter lim="800000"/>
            </a:ln>
          </p:spPr>
          <p:txBody>
            <a:bodyPr wrap="none" anchor="ctr"/>
            <a:lstStyle/>
            <a:p>
              <a:pPr algn="ctr" eaLnBrk="0" fontAlgn="ctr" hangingPunct="0">
                <a:buClr>
                  <a:srgbClr val="FF0000"/>
                </a:buClr>
                <a:buSzPct val="70000"/>
              </a:pPr>
              <a:endParaRPr lang="zh-CN" altLang="en-US" sz="2000">
                <a:solidFill>
                  <a:schemeClr val="tx2"/>
                </a:solidFill>
                <a:latin typeface="Calibri" panose="020F0502020204030204" pitchFamily="34" charset="0"/>
                <a:ea typeface="微软雅黑" panose="020B0503020204020204" pitchFamily="34" charset="-122"/>
              </a:endParaRPr>
            </a:p>
          </p:txBody>
        </p:sp>
        <p:sp>
          <p:nvSpPr>
            <p:cNvPr id="127" name="TextBox 146"/>
            <p:cNvSpPr txBox="1">
              <a:spLocks noChangeArrowheads="1"/>
            </p:cNvSpPr>
            <p:nvPr/>
          </p:nvSpPr>
          <p:spPr bwMode="auto">
            <a:xfrm>
              <a:off x="193674" y="-7959"/>
              <a:ext cx="3410445" cy="431563"/>
            </a:xfrm>
            <a:prstGeom prst="rect">
              <a:avLst/>
            </a:prstGeom>
            <a:noFill/>
            <a:ln w="9525">
              <a:noFill/>
              <a:miter lim="800000"/>
            </a:ln>
          </p:spPr>
          <p:txBody>
            <a:bodyPr>
              <a:spAutoFit/>
            </a:bodyPr>
            <a:lstStyle/>
            <a:p>
              <a:r>
                <a:rPr lang="zh-CN" altLang="zh-CN" sz="2200">
                  <a:solidFill>
                    <a:schemeClr val="bg1"/>
                  </a:solidFill>
                  <a:latin typeface="微软雅黑" panose="020B0503020204020204" pitchFamily="34" charset="-122"/>
                  <a:ea typeface="微软雅黑" panose="020B0503020204020204" pitchFamily="34" charset="-122"/>
                </a:rPr>
                <a:t>运输企业运营与管理能力</a:t>
              </a:r>
              <a:endParaRPr lang="en-US" altLang="en-US" sz="2200">
                <a:solidFill>
                  <a:schemeClr val="bg1"/>
                </a:solidFill>
                <a:latin typeface="微软雅黑" panose="020B0503020204020204" pitchFamily="34" charset="-122"/>
                <a:ea typeface="微软雅黑" panose="020B0503020204020204" pitchFamily="34" charset="-122"/>
              </a:endParaRPr>
            </a:p>
          </p:txBody>
        </p:sp>
      </p:grpSp>
      <p:grpSp>
        <p:nvGrpSpPr>
          <p:cNvPr id="128" name="Group 11"/>
          <p:cNvGrpSpPr/>
          <p:nvPr/>
        </p:nvGrpSpPr>
        <p:grpSpPr bwMode="auto">
          <a:xfrm>
            <a:off x="4139952" y="3865612"/>
            <a:ext cx="3729037" cy="430213"/>
            <a:chOff x="0" y="-31764"/>
            <a:chExt cx="3729037" cy="429976"/>
          </a:xfrm>
        </p:grpSpPr>
        <p:sp>
          <p:nvSpPr>
            <p:cNvPr id="129" name="矩形 5"/>
            <p:cNvSpPr/>
            <p:nvPr/>
          </p:nvSpPr>
          <p:spPr bwMode="auto">
            <a:xfrm>
              <a:off x="0" y="0"/>
              <a:ext cx="3729037" cy="388937"/>
            </a:xfrm>
            <a:prstGeom prst="rect">
              <a:avLst/>
            </a:prstGeom>
            <a:solidFill>
              <a:srgbClr val="7F7F7F">
                <a:alpha val="79999"/>
              </a:srgbClr>
            </a:solidFill>
            <a:ln w="12700">
              <a:solidFill>
                <a:schemeClr val="bg1"/>
              </a:solidFill>
              <a:miter lim="800000"/>
            </a:ln>
          </p:spPr>
          <p:txBody>
            <a:bodyPr wrap="none" anchor="ctr"/>
            <a:lstStyle/>
            <a:p>
              <a:pPr algn="ctr" eaLnBrk="0" fontAlgn="ctr" hangingPunct="0">
                <a:buClr>
                  <a:srgbClr val="FF0000"/>
                </a:buClr>
                <a:buSzPct val="70000"/>
              </a:pPr>
              <a:endParaRPr lang="zh-CN" altLang="en-US" sz="2000">
                <a:solidFill>
                  <a:schemeClr val="tx2"/>
                </a:solidFill>
                <a:latin typeface="Calibri" panose="020F0502020204030204" pitchFamily="34" charset="0"/>
                <a:ea typeface="微软雅黑" panose="020B0503020204020204" pitchFamily="34" charset="-122"/>
              </a:endParaRPr>
            </a:p>
          </p:txBody>
        </p:sp>
        <p:sp>
          <p:nvSpPr>
            <p:cNvPr id="130" name="TextBox 146"/>
            <p:cNvSpPr txBox="1">
              <a:spLocks noChangeArrowheads="1"/>
            </p:cNvSpPr>
            <p:nvPr/>
          </p:nvSpPr>
          <p:spPr bwMode="auto">
            <a:xfrm>
              <a:off x="300013" y="-31764"/>
              <a:ext cx="3307425" cy="429976"/>
            </a:xfrm>
            <a:prstGeom prst="rect">
              <a:avLst/>
            </a:prstGeom>
            <a:noFill/>
            <a:ln w="9525">
              <a:noFill/>
              <a:miter lim="800000"/>
            </a:ln>
          </p:spPr>
          <p:txBody>
            <a:bodyPr>
              <a:spAutoFit/>
            </a:bodyPr>
            <a:lstStyle/>
            <a:p>
              <a:r>
                <a:rPr lang="zh-CN" altLang="en-US" sz="2200">
                  <a:solidFill>
                    <a:schemeClr val="bg1"/>
                  </a:solidFill>
                  <a:latin typeface="微软雅黑" panose="020B0503020204020204" pitchFamily="34" charset="-122"/>
                  <a:ea typeface="微软雅黑" panose="020B0503020204020204" pitchFamily="34" charset="-122"/>
                </a:rPr>
                <a:t>运输系统规划与设计能力</a:t>
              </a:r>
              <a:endParaRPr lang="en-US" sz="2200">
                <a:solidFill>
                  <a:schemeClr val="bg1"/>
                </a:solidFill>
                <a:latin typeface="微软雅黑" panose="020B0503020204020204" pitchFamily="34" charset="-122"/>
                <a:ea typeface="微软雅黑" panose="020B0503020204020204" pitchFamily="34" charset="-122"/>
              </a:endParaRPr>
            </a:p>
          </p:txBody>
        </p:sp>
      </p:grpSp>
      <p:grpSp>
        <p:nvGrpSpPr>
          <p:cNvPr id="131" name="Group 19"/>
          <p:cNvGrpSpPr/>
          <p:nvPr/>
        </p:nvGrpSpPr>
        <p:grpSpPr bwMode="auto">
          <a:xfrm>
            <a:off x="2100883" y="1506488"/>
            <a:ext cx="747713" cy="741362"/>
            <a:chOff x="0" y="0"/>
            <a:chExt cx="747713" cy="741362"/>
          </a:xfrm>
        </p:grpSpPr>
        <p:grpSp>
          <p:nvGrpSpPr>
            <p:cNvPr id="132" name="Group 20"/>
            <p:cNvGrpSpPr>
              <a:grpSpLocks noChangeAspect="1"/>
            </p:cNvGrpSpPr>
            <p:nvPr/>
          </p:nvGrpSpPr>
          <p:grpSpPr bwMode="auto">
            <a:xfrm>
              <a:off x="3175" y="0"/>
              <a:ext cx="741363" cy="741362"/>
              <a:chOff x="0" y="0"/>
              <a:chExt cx="823237" cy="823237"/>
            </a:xfrm>
          </p:grpSpPr>
          <p:sp>
            <p:nvSpPr>
              <p:cNvPr id="134" name="椭圆 11"/>
              <p:cNvSpPr>
                <a:spLocks noChangeAspect="1" noChangeArrowheads="1"/>
              </p:cNvSpPr>
              <p:nvPr/>
            </p:nvSpPr>
            <p:spPr bwMode="auto">
              <a:xfrm>
                <a:off x="0" y="0"/>
                <a:ext cx="823237" cy="823237"/>
              </a:xfrm>
              <a:prstGeom prst="ellipse">
                <a:avLst/>
              </a:prstGeom>
              <a:solidFill>
                <a:schemeClr val="bg1"/>
              </a:solidFill>
              <a:ln w="9525">
                <a:noFill/>
                <a:round/>
              </a:ln>
            </p:spPr>
            <p:txBody>
              <a:bodyPr wrap="none" anchor="ctr"/>
              <a:lstStyle/>
              <a:p>
                <a:pPr algn="ctr" eaLnBrk="0" fontAlgn="ctr" hangingPunct="0">
                  <a:buClr>
                    <a:srgbClr val="FF0000"/>
                  </a:buClr>
                  <a:buSzPct val="70000"/>
                </a:pPr>
                <a:endParaRPr lang="zh-CN" altLang="en-US" sz="2000">
                  <a:solidFill>
                    <a:schemeClr val="tx2"/>
                  </a:solidFill>
                  <a:latin typeface="Calibri" panose="020F0502020204030204" pitchFamily="34" charset="0"/>
                  <a:ea typeface="微软雅黑" panose="020B0503020204020204" pitchFamily="34" charset="-122"/>
                </a:endParaRPr>
              </a:p>
            </p:txBody>
          </p:sp>
          <p:sp>
            <p:nvSpPr>
              <p:cNvPr id="135" name="椭圆 12"/>
              <p:cNvSpPr>
                <a:spLocks noChangeAspect="1"/>
              </p:cNvSpPr>
              <p:nvPr/>
            </p:nvSpPr>
            <p:spPr bwMode="auto">
              <a:xfrm>
                <a:off x="51620" y="51621"/>
                <a:ext cx="720000" cy="720000"/>
              </a:xfrm>
              <a:prstGeom prst="ellipse">
                <a:avLst/>
              </a:prstGeom>
              <a:solidFill>
                <a:schemeClr val="accent1">
                  <a:alpha val="79999"/>
                </a:schemeClr>
              </a:solidFill>
              <a:ln w="12700">
                <a:solidFill>
                  <a:srgbClr val="1E8FB2"/>
                </a:solidFill>
                <a:round/>
              </a:ln>
            </p:spPr>
            <p:txBody>
              <a:bodyPr wrap="none" anchor="ctr"/>
              <a:lstStyle/>
              <a:p>
                <a:pPr algn="ctr" eaLnBrk="0" fontAlgn="ctr" hangingPunct="0">
                  <a:buClr>
                    <a:srgbClr val="FF0000"/>
                  </a:buClr>
                  <a:buSzPct val="70000"/>
                </a:pPr>
                <a:endParaRPr lang="zh-CN" altLang="en-US" sz="2000">
                  <a:solidFill>
                    <a:schemeClr val="tx2"/>
                  </a:solidFill>
                  <a:latin typeface="Calibri" panose="020F0502020204030204" pitchFamily="34" charset="0"/>
                  <a:ea typeface="微软雅黑" panose="020B0503020204020204" pitchFamily="34" charset="-122"/>
                </a:endParaRPr>
              </a:p>
            </p:txBody>
          </p:sp>
        </p:grpSp>
        <p:sp>
          <p:nvSpPr>
            <p:cNvPr id="133" name="Rectangle 13"/>
            <p:cNvSpPr>
              <a:spLocks noChangeArrowheads="1"/>
            </p:cNvSpPr>
            <p:nvPr/>
          </p:nvSpPr>
          <p:spPr bwMode="auto">
            <a:xfrm>
              <a:off x="0" y="171450"/>
              <a:ext cx="747713" cy="400050"/>
            </a:xfrm>
            <a:prstGeom prst="rect">
              <a:avLst/>
            </a:prstGeom>
            <a:noFill/>
            <a:ln w="9525">
              <a:noFill/>
              <a:miter lim="800000"/>
            </a:ln>
          </p:spPr>
          <p:txBody>
            <a:bodyPr>
              <a:spAutoFit/>
            </a:bodyPr>
            <a:lstStyle/>
            <a:p>
              <a:pPr algn="ctr"/>
              <a:r>
                <a:rPr lang="en-US" altLang="zh-CN" sz="2000">
                  <a:solidFill>
                    <a:schemeClr val="bg1"/>
                  </a:solidFill>
                  <a:latin typeface="微软雅黑" panose="020B0503020204020204" pitchFamily="34" charset="-122"/>
                  <a:ea typeface="微软雅黑" panose="020B0503020204020204" pitchFamily="34" charset="-122"/>
                </a:rPr>
                <a:t>1</a:t>
              </a:r>
              <a:endParaRPr lang="zh-CN" altLang="en-US" sz="2000">
                <a:solidFill>
                  <a:schemeClr val="bg1"/>
                </a:solidFill>
                <a:latin typeface="微软雅黑" panose="020B0503020204020204" pitchFamily="34" charset="-122"/>
                <a:ea typeface="微软雅黑" panose="020B0503020204020204" pitchFamily="34" charset="-122"/>
              </a:endParaRPr>
            </a:p>
          </p:txBody>
        </p:sp>
      </p:grpSp>
      <p:grpSp>
        <p:nvGrpSpPr>
          <p:cNvPr id="136" name="Group 24"/>
          <p:cNvGrpSpPr/>
          <p:nvPr/>
        </p:nvGrpSpPr>
        <p:grpSpPr bwMode="auto">
          <a:xfrm>
            <a:off x="3528764" y="3721150"/>
            <a:ext cx="747713" cy="739775"/>
            <a:chOff x="0" y="0"/>
            <a:chExt cx="747713" cy="739775"/>
          </a:xfrm>
        </p:grpSpPr>
        <p:grpSp>
          <p:nvGrpSpPr>
            <p:cNvPr id="137" name="Group 25"/>
            <p:cNvGrpSpPr>
              <a:grpSpLocks noChangeAspect="1"/>
            </p:cNvGrpSpPr>
            <p:nvPr/>
          </p:nvGrpSpPr>
          <p:grpSpPr bwMode="auto">
            <a:xfrm>
              <a:off x="3175" y="0"/>
              <a:ext cx="739775" cy="739775"/>
              <a:chOff x="0" y="0"/>
              <a:chExt cx="822211" cy="822211"/>
            </a:xfrm>
          </p:grpSpPr>
          <p:sp>
            <p:nvSpPr>
              <p:cNvPr id="139" name="椭圆 8"/>
              <p:cNvSpPr>
                <a:spLocks noChangeAspect="1" noChangeArrowheads="1"/>
              </p:cNvSpPr>
              <p:nvPr/>
            </p:nvSpPr>
            <p:spPr bwMode="auto">
              <a:xfrm>
                <a:off x="0" y="0"/>
                <a:ext cx="822211" cy="822211"/>
              </a:xfrm>
              <a:prstGeom prst="ellipse">
                <a:avLst/>
              </a:prstGeom>
              <a:solidFill>
                <a:schemeClr val="bg1"/>
              </a:solidFill>
              <a:ln w="9525">
                <a:noFill/>
                <a:round/>
              </a:ln>
            </p:spPr>
            <p:txBody>
              <a:bodyPr wrap="none" anchor="ctr"/>
              <a:lstStyle/>
              <a:p>
                <a:pPr algn="ctr" eaLnBrk="0" fontAlgn="ctr" hangingPunct="0">
                  <a:buClr>
                    <a:srgbClr val="FF0000"/>
                  </a:buClr>
                  <a:buSzPct val="70000"/>
                </a:pPr>
                <a:endParaRPr lang="zh-CN" altLang="en-US" sz="2000">
                  <a:solidFill>
                    <a:schemeClr val="tx2"/>
                  </a:solidFill>
                  <a:latin typeface="Calibri" panose="020F0502020204030204" pitchFamily="34" charset="0"/>
                  <a:ea typeface="微软雅黑" panose="020B0503020204020204" pitchFamily="34" charset="-122"/>
                </a:endParaRPr>
              </a:p>
            </p:txBody>
          </p:sp>
          <p:sp>
            <p:nvSpPr>
              <p:cNvPr id="140" name="椭圆 9"/>
              <p:cNvSpPr>
                <a:spLocks noChangeAspect="1"/>
              </p:cNvSpPr>
              <p:nvPr/>
            </p:nvSpPr>
            <p:spPr bwMode="auto">
              <a:xfrm>
                <a:off x="51167" y="51168"/>
                <a:ext cx="719877" cy="719876"/>
              </a:xfrm>
              <a:prstGeom prst="ellipse">
                <a:avLst/>
              </a:prstGeom>
              <a:solidFill>
                <a:srgbClr val="7F7F7F">
                  <a:alpha val="79999"/>
                </a:srgbClr>
              </a:solidFill>
              <a:ln w="12700">
                <a:solidFill>
                  <a:srgbClr val="7F7F7F"/>
                </a:solidFill>
                <a:round/>
              </a:ln>
            </p:spPr>
            <p:txBody>
              <a:bodyPr wrap="none" anchor="ctr"/>
              <a:lstStyle/>
              <a:p>
                <a:pPr algn="ctr" eaLnBrk="0" fontAlgn="ctr" hangingPunct="0">
                  <a:buClr>
                    <a:srgbClr val="FF0000"/>
                  </a:buClr>
                  <a:buSzPct val="70000"/>
                </a:pPr>
                <a:endParaRPr lang="zh-CN" altLang="en-US" sz="2000">
                  <a:solidFill>
                    <a:schemeClr val="tx2"/>
                  </a:solidFill>
                  <a:latin typeface="Calibri" panose="020F0502020204030204" pitchFamily="34" charset="0"/>
                  <a:ea typeface="微软雅黑" panose="020B0503020204020204" pitchFamily="34" charset="-122"/>
                </a:endParaRPr>
              </a:p>
            </p:txBody>
          </p:sp>
        </p:grpSp>
        <p:sp>
          <p:nvSpPr>
            <p:cNvPr id="138" name="Rectangle 13"/>
            <p:cNvSpPr>
              <a:spLocks noChangeArrowheads="1"/>
            </p:cNvSpPr>
            <p:nvPr/>
          </p:nvSpPr>
          <p:spPr bwMode="auto">
            <a:xfrm>
              <a:off x="0" y="169863"/>
              <a:ext cx="747713" cy="400050"/>
            </a:xfrm>
            <a:prstGeom prst="rect">
              <a:avLst/>
            </a:prstGeom>
            <a:noFill/>
            <a:ln w="9525">
              <a:noFill/>
              <a:miter lim="800000"/>
            </a:ln>
          </p:spPr>
          <p:txBody>
            <a:bodyPr>
              <a:spAutoFit/>
            </a:bodyPr>
            <a:lstStyle/>
            <a:p>
              <a:pPr algn="ctr"/>
              <a:r>
                <a:rPr lang="en-US" altLang="zh-CN" sz="2000">
                  <a:solidFill>
                    <a:schemeClr val="bg1"/>
                  </a:solidFill>
                  <a:latin typeface="微软雅黑" panose="020B0503020204020204" pitchFamily="34" charset="-122"/>
                  <a:ea typeface="微软雅黑" panose="020B0503020204020204" pitchFamily="34" charset="-122"/>
                </a:rPr>
                <a:t>3</a:t>
              </a:r>
              <a:endParaRPr lang="zh-CN" altLang="en-US" sz="2000">
                <a:solidFill>
                  <a:schemeClr val="bg1"/>
                </a:solidFill>
                <a:latin typeface="微软雅黑" panose="020B0503020204020204" pitchFamily="34" charset="-122"/>
                <a:ea typeface="微软雅黑" panose="020B0503020204020204" pitchFamily="34" charset="-122"/>
              </a:endParaRPr>
            </a:p>
          </p:txBody>
        </p:sp>
      </p:grpSp>
      <p:grpSp>
        <p:nvGrpSpPr>
          <p:cNvPr id="141" name="Group 7"/>
          <p:cNvGrpSpPr/>
          <p:nvPr/>
        </p:nvGrpSpPr>
        <p:grpSpPr bwMode="auto">
          <a:xfrm>
            <a:off x="3995936" y="2713484"/>
            <a:ext cx="3656012" cy="430213"/>
            <a:chOff x="0" y="-7959"/>
            <a:chExt cx="4371975" cy="429976"/>
          </a:xfrm>
        </p:grpSpPr>
        <p:sp>
          <p:nvSpPr>
            <p:cNvPr id="142" name="矩形 6"/>
            <p:cNvSpPr/>
            <p:nvPr/>
          </p:nvSpPr>
          <p:spPr bwMode="auto">
            <a:xfrm>
              <a:off x="0" y="0"/>
              <a:ext cx="4371975" cy="388938"/>
            </a:xfrm>
            <a:prstGeom prst="rect">
              <a:avLst/>
            </a:prstGeom>
            <a:solidFill>
              <a:srgbClr val="00B0F0">
                <a:alpha val="85097"/>
              </a:srgbClr>
            </a:solidFill>
            <a:ln w="12700">
              <a:solidFill>
                <a:schemeClr val="bg1"/>
              </a:solidFill>
              <a:miter lim="800000"/>
            </a:ln>
          </p:spPr>
          <p:txBody>
            <a:bodyPr wrap="none" anchor="ctr"/>
            <a:lstStyle/>
            <a:p>
              <a:pPr algn="ctr" eaLnBrk="0" fontAlgn="ctr" hangingPunct="0">
                <a:buClr>
                  <a:srgbClr val="FF0000"/>
                </a:buClr>
                <a:buSzPct val="70000"/>
              </a:pPr>
              <a:endParaRPr lang="zh-CN" altLang="en-US" sz="2000">
                <a:solidFill>
                  <a:schemeClr val="tx2"/>
                </a:solidFill>
                <a:latin typeface="Calibri" panose="020F0502020204030204" pitchFamily="34" charset="0"/>
                <a:ea typeface="微软雅黑" panose="020B0503020204020204" pitchFamily="34" charset="-122"/>
              </a:endParaRPr>
            </a:p>
          </p:txBody>
        </p:sp>
        <p:sp>
          <p:nvSpPr>
            <p:cNvPr id="143" name="TextBox 146"/>
            <p:cNvSpPr txBox="1">
              <a:spLocks noChangeArrowheads="1"/>
            </p:cNvSpPr>
            <p:nvPr/>
          </p:nvSpPr>
          <p:spPr bwMode="auto">
            <a:xfrm>
              <a:off x="193675" y="-7959"/>
              <a:ext cx="3947684" cy="429976"/>
            </a:xfrm>
            <a:prstGeom prst="rect">
              <a:avLst/>
            </a:prstGeom>
            <a:noFill/>
            <a:ln w="9525">
              <a:noFill/>
              <a:miter lim="800000"/>
            </a:ln>
          </p:spPr>
          <p:txBody>
            <a:bodyPr>
              <a:spAutoFit/>
            </a:bodyPr>
            <a:lstStyle/>
            <a:p>
              <a:r>
                <a:rPr lang="zh-CN" altLang="en-US" sz="2200">
                  <a:solidFill>
                    <a:schemeClr val="bg1"/>
                  </a:solidFill>
                  <a:latin typeface="微软雅黑" panose="020B0503020204020204" pitchFamily="34" charset="-122"/>
                  <a:ea typeface="微软雅黑" panose="020B0503020204020204" pitchFamily="34" charset="-122"/>
                </a:rPr>
                <a:t>运输系统组织与优化能力</a:t>
              </a:r>
              <a:endParaRPr lang="en-US" sz="2200">
                <a:solidFill>
                  <a:schemeClr val="bg1"/>
                </a:solidFill>
                <a:latin typeface="微软雅黑" panose="020B0503020204020204" pitchFamily="34" charset="-122"/>
                <a:ea typeface="微软雅黑" panose="020B0503020204020204" pitchFamily="34" charset="-122"/>
              </a:endParaRPr>
            </a:p>
          </p:txBody>
        </p:sp>
      </p:grpSp>
      <p:grpSp>
        <p:nvGrpSpPr>
          <p:cNvPr id="144" name="Group 19"/>
          <p:cNvGrpSpPr/>
          <p:nvPr/>
        </p:nvGrpSpPr>
        <p:grpSpPr bwMode="auto">
          <a:xfrm>
            <a:off x="3319661" y="2545209"/>
            <a:ext cx="747712" cy="741363"/>
            <a:chOff x="0" y="0"/>
            <a:chExt cx="747713" cy="741362"/>
          </a:xfrm>
        </p:grpSpPr>
        <p:grpSp>
          <p:nvGrpSpPr>
            <p:cNvPr id="145" name="Group 20"/>
            <p:cNvGrpSpPr>
              <a:grpSpLocks noChangeAspect="1"/>
            </p:cNvGrpSpPr>
            <p:nvPr/>
          </p:nvGrpSpPr>
          <p:grpSpPr bwMode="auto">
            <a:xfrm>
              <a:off x="3175" y="0"/>
              <a:ext cx="741363" cy="741362"/>
              <a:chOff x="0" y="0"/>
              <a:chExt cx="823237" cy="823237"/>
            </a:xfrm>
          </p:grpSpPr>
          <p:sp>
            <p:nvSpPr>
              <p:cNvPr id="147" name="椭圆 11"/>
              <p:cNvSpPr>
                <a:spLocks noChangeAspect="1" noChangeArrowheads="1"/>
              </p:cNvSpPr>
              <p:nvPr/>
            </p:nvSpPr>
            <p:spPr bwMode="auto">
              <a:xfrm>
                <a:off x="0" y="0"/>
                <a:ext cx="823237" cy="823237"/>
              </a:xfrm>
              <a:prstGeom prst="ellipse">
                <a:avLst/>
              </a:prstGeom>
              <a:solidFill>
                <a:schemeClr val="bg1"/>
              </a:solidFill>
              <a:ln w="9525">
                <a:noFill/>
                <a:round/>
              </a:ln>
            </p:spPr>
            <p:txBody>
              <a:bodyPr wrap="none" anchor="ctr"/>
              <a:lstStyle/>
              <a:p>
                <a:pPr algn="ctr" eaLnBrk="0" fontAlgn="ctr" hangingPunct="0">
                  <a:buClr>
                    <a:srgbClr val="FF0000"/>
                  </a:buClr>
                  <a:buSzPct val="70000"/>
                </a:pPr>
                <a:endParaRPr lang="zh-CN" altLang="en-US" sz="2000">
                  <a:solidFill>
                    <a:schemeClr val="tx2"/>
                  </a:solidFill>
                  <a:latin typeface="Calibri" panose="020F0502020204030204" pitchFamily="34" charset="0"/>
                  <a:ea typeface="微软雅黑" panose="020B0503020204020204" pitchFamily="34" charset="-122"/>
                </a:endParaRPr>
              </a:p>
            </p:txBody>
          </p:sp>
          <p:sp>
            <p:nvSpPr>
              <p:cNvPr id="148" name="椭圆 12"/>
              <p:cNvSpPr>
                <a:spLocks noChangeAspect="1"/>
              </p:cNvSpPr>
              <p:nvPr/>
            </p:nvSpPr>
            <p:spPr bwMode="auto">
              <a:xfrm>
                <a:off x="51620" y="51621"/>
                <a:ext cx="720000" cy="720000"/>
              </a:xfrm>
              <a:prstGeom prst="ellipse">
                <a:avLst/>
              </a:prstGeom>
              <a:solidFill>
                <a:srgbClr val="22BAD8">
                  <a:alpha val="79999"/>
                </a:srgbClr>
              </a:solidFill>
              <a:ln w="12700">
                <a:solidFill>
                  <a:srgbClr val="1E8FB2"/>
                </a:solidFill>
                <a:round/>
              </a:ln>
            </p:spPr>
            <p:txBody>
              <a:bodyPr wrap="none" anchor="ctr"/>
              <a:lstStyle/>
              <a:p>
                <a:pPr algn="ctr" eaLnBrk="0" fontAlgn="ctr" hangingPunct="0">
                  <a:buClr>
                    <a:srgbClr val="FF0000"/>
                  </a:buClr>
                  <a:buSzPct val="70000"/>
                </a:pPr>
                <a:endParaRPr lang="zh-CN" altLang="en-US" sz="2000">
                  <a:solidFill>
                    <a:schemeClr val="tx2"/>
                  </a:solidFill>
                  <a:latin typeface="Calibri" panose="020F0502020204030204" pitchFamily="34" charset="0"/>
                  <a:ea typeface="微软雅黑" panose="020B0503020204020204" pitchFamily="34" charset="-122"/>
                </a:endParaRPr>
              </a:p>
            </p:txBody>
          </p:sp>
        </p:grpSp>
        <p:sp>
          <p:nvSpPr>
            <p:cNvPr id="146" name="Rectangle 13"/>
            <p:cNvSpPr>
              <a:spLocks noChangeArrowheads="1"/>
            </p:cNvSpPr>
            <p:nvPr/>
          </p:nvSpPr>
          <p:spPr bwMode="auto">
            <a:xfrm>
              <a:off x="0" y="171450"/>
              <a:ext cx="747713" cy="400050"/>
            </a:xfrm>
            <a:prstGeom prst="rect">
              <a:avLst/>
            </a:prstGeom>
            <a:noFill/>
            <a:ln w="9525">
              <a:noFill/>
              <a:miter lim="800000"/>
            </a:ln>
          </p:spPr>
          <p:txBody>
            <a:bodyPr>
              <a:spAutoFit/>
            </a:bodyPr>
            <a:lstStyle/>
            <a:p>
              <a:pPr algn="ctr"/>
              <a:r>
                <a:rPr lang="en-US" altLang="zh-CN" sz="2000">
                  <a:solidFill>
                    <a:schemeClr val="bg1"/>
                  </a:solidFill>
                  <a:latin typeface="微软雅黑" panose="020B0503020204020204" pitchFamily="34" charset="-122"/>
                  <a:ea typeface="微软雅黑" panose="020B0503020204020204" pitchFamily="34" charset="-122"/>
                </a:rPr>
                <a:t>2</a:t>
              </a:r>
              <a:endParaRPr lang="zh-CN" altLang="en-US" sz="200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2" name="Rectangle 6"/>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3" name="Rectangle 7"/>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（一</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）人才培养模式</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56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2" name="矩形 11"/>
          <p:cNvSpPr/>
          <p:nvPr/>
        </p:nvSpPr>
        <p:spPr>
          <a:xfrm>
            <a:off x="251520" y="697260"/>
            <a:ext cx="312617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3.</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 凝练人才培养方案</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pic>
        <p:nvPicPr>
          <p:cNvPr id="29" name="图片 6" descr="33.bmp"/>
          <p:cNvPicPr>
            <a:picLocks noChangeAspect="1"/>
          </p:cNvPicPr>
          <p:nvPr/>
        </p:nvPicPr>
        <p:blipFill>
          <a:blip r:embed="rId1" cstate="print"/>
          <a:srcRect/>
          <a:stretch>
            <a:fillRect/>
          </a:stretch>
        </p:blipFill>
        <p:spPr bwMode="auto">
          <a:xfrm>
            <a:off x="395536" y="1129308"/>
            <a:ext cx="6336704" cy="4239944"/>
          </a:xfrm>
          <a:prstGeom prst="rect">
            <a:avLst/>
          </a:prstGeom>
          <a:noFill/>
          <a:ln w="9525">
            <a:noFill/>
            <a:miter lim="800000"/>
            <a:headEnd/>
            <a:tailEnd/>
          </a:ln>
        </p:spPr>
      </p:pic>
      <p:pic>
        <p:nvPicPr>
          <p:cNvPr id="30" name="Picture 6"/>
          <p:cNvPicPr>
            <a:picLocks noChangeAspect="1" noChangeArrowheads="1"/>
          </p:cNvPicPr>
          <p:nvPr/>
        </p:nvPicPr>
        <p:blipFill>
          <a:blip r:embed="rId2" cstate="print"/>
          <a:srcRect l="3500" t="3329" r="3500" b="3452"/>
          <a:stretch>
            <a:fillRect/>
          </a:stretch>
        </p:blipFill>
        <p:spPr bwMode="auto">
          <a:xfrm>
            <a:off x="7308304" y="3145532"/>
            <a:ext cx="1584176" cy="2145791"/>
          </a:xfrm>
          <a:prstGeom prst="rect">
            <a:avLst/>
          </a:prstGeom>
          <a:noFill/>
          <a:ln w="9525">
            <a:noFill/>
            <a:miter lim="800000"/>
            <a:headEnd/>
            <a:tailEnd/>
          </a:ln>
        </p:spPr>
      </p:pic>
      <p:pic>
        <p:nvPicPr>
          <p:cNvPr id="31" name="Picture 7"/>
          <p:cNvPicPr>
            <a:picLocks noChangeAspect="1" noChangeArrowheads="1"/>
          </p:cNvPicPr>
          <p:nvPr/>
        </p:nvPicPr>
        <p:blipFill>
          <a:blip r:embed="rId3" cstate="print"/>
          <a:srcRect l="2364" r="2339" b="3847"/>
          <a:stretch>
            <a:fillRect/>
          </a:stretch>
        </p:blipFill>
        <p:spPr bwMode="auto">
          <a:xfrm>
            <a:off x="7308304" y="697260"/>
            <a:ext cx="1584176" cy="2147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2" name="Rectangle 6"/>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3" name="Rectangle 7"/>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（一</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）人才培养模式</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56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2" name="矩形 11"/>
          <p:cNvSpPr/>
          <p:nvPr/>
        </p:nvSpPr>
        <p:spPr>
          <a:xfrm>
            <a:off x="251520" y="697260"/>
            <a:ext cx="312617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3.</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 凝练人才培养方案</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11" name="矩形 10"/>
          <p:cNvSpPr/>
          <p:nvPr/>
        </p:nvSpPr>
        <p:spPr>
          <a:xfrm>
            <a:off x="251520" y="1129308"/>
            <a:ext cx="6084168" cy="1938992"/>
          </a:xfrm>
          <a:prstGeom prst="rect">
            <a:avLst/>
          </a:prstGeom>
        </p:spPr>
        <p:txBody>
          <a:bodyPr wrap="square">
            <a:spAutoFit/>
          </a:bodyPr>
          <a:lstStyle/>
          <a:p>
            <a:pPr algn="just">
              <a:lnSpc>
                <a:spcPct val="150000"/>
              </a:lnSpc>
            </a:pPr>
            <a:r>
              <a:rPr lang="zh-CN" altLang="en-US"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a:t>
            </a: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教育理念：</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“通识教育、分类教学、倡导探索”</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grpSp>
        <p:nvGrpSpPr>
          <p:cNvPr id="13" name="组合 4"/>
          <p:cNvGrpSpPr/>
          <p:nvPr/>
        </p:nvGrpSpPr>
        <p:grpSpPr bwMode="auto">
          <a:xfrm>
            <a:off x="251520" y="2137420"/>
            <a:ext cx="4964113" cy="406400"/>
            <a:chOff x="2733708" y="2105011"/>
            <a:chExt cx="4749800" cy="406302"/>
          </a:xfrm>
        </p:grpSpPr>
        <p:sp>
          <p:nvSpPr>
            <p:cNvPr id="14" name="圆角矩形 13"/>
            <p:cNvSpPr/>
            <p:nvPr/>
          </p:nvSpPr>
          <p:spPr bwMode="auto">
            <a:xfrm>
              <a:off x="2733708" y="2105011"/>
              <a:ext cx="4749800" cy="406302"/>
            </a:xfrm>
            <a:prstGeom prst="roundRect">
              <a:avLst>
                <a:gd name="adj" fmla="val 50000"/>
              </a:avLst>
            </a:prstGeom>
            <a:gradFill flip="none" rotWithShape="1">
              <a:gsLst>
                <a:gs pos="100000">
                  <a:schemeClr val="bg1"/>
                </a:gs>
                <a:gs pos="50000">
                  <a:schemeClr val="accent1"/>
                </a:gs>
              </a:gsLst>
              <a:lin ang="10800000" scaled="1"/>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b="1" dirty="0" smtClean="0">
                  <a:solidFill>
                    <a:schemeClr val="tx1"/>
                  </a:solidFill>
                </a:rPr>
                <a:t>            </a:t>
              </a:r>
              <a:r>
                <a:rPr lang="zh-CN" altLang="en-US" b="1" dirty="0" smtClean="0">
                  <a:solidFill>
                    <a:schemeClr val="bg1"/>
                  </a:solidFill>
                  <a:latin typeface="+mj-ea"/>
                  <a:ea typeface="+mj-ea"/>
                </a:rPr>
                <a:t>人才培养目标定</a:t>
              </a:r>
              <a:r>
                <a:rPr lang="zh-CN" altLang="en-US" b="1" dirty="0" smtClean="0">
                  <a:solidFill>
                    <a:schemeClr val="bg1"/>
                  </a:solidFill>
                </a:rPr>
                <a:t>位上的突破</a:t>
              </a:r>
              <a:endParaRPr lang="zh-CN" altLang="en-US" b="1" dirty="0">
                <a:solidFill>
                  <a:schemeClr val="bg1"/>
                </a:solidFill>
              </a:endParaRPr>
            </a:p>
          </p:txBody>
        </p:sp>
        <p:sp>
          <p:nvSpPr>
            <p:cNvPr id="15" name="椭圆 14"/>
            <p:cNvSpPr/>
            <p:nvPr/>
          </p:nvSpPr>
          <p:spPr>
            <a:xfrm>
              <a:off x="2909890" y="2184400"/>
              <a:ext cx="215900" cy="2159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zh-CN" altLang="en-US" smtClean="0">
                <a:solidFill>
                  <a:srgbClr val="FFFFFF"/>
                </a:solidFill>
              </a:endParaRPr>
            </a:p>
          </p:txBody>
        </p:sp>
      </p:grpSp>
      <p:grpSp>
        <p:nvGrpSpPr>
          <p:cNvPr id="16" name="组合 10"/>
          <p:cNvGrpSpPr/>
          <p:nvPr/>
        </p:nvGrpSpPr>
        <p:grpSpPr bwMode="auto">
          <a:xfrm>
            <a:off x="238820" y="3081983"/>
            <a:ext cx="4905375" cy="406400"/>
            <a:chOff x="2565399" y="2095498"/>
            <a:chExt cx="4905395" cy="406301"/>
          </a:xfrm>
        </p:grpSpPr>
        <p:sp>
          <p:nvSpPr>
            <p:cNvPr id="17" name="圆角矩形 16"/>
            <p:cNvSpPr/>
            <p:nvPr/>
          </p:nvSpPr>
          <p:spPr bwMode="auto">
            <a:xfrm>
              <a:off x="2565399" y="2095498"/>
              <a:ext cx="4905395" cy="406301"/>
            </a:xfrm>
            <a:prstGeom prst="roundRect">
              <a:avLst>
                <a:gd name="adj" fmla="val 50000"/>
              </a:avLst>
            </a:prstGeom>
            <a:gradFill flip="none" rotWithShape="1">
              <a:gsLst>
                <a:gs pos="100000">
                  <a:schemeClr val="bg1"/>
                </a:gs>
                <a:gs pos="50000">
                  <a:schemeClr val="accent6"/>
                </a:gs>
              </a:gsLst>
              <a:lin ang="10800000" scaled="1"/>
              <a:tileRect/>
            </a:gra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dirty="0" smtClean="0">
                  <a:solidFill>
                    <a:schemeClr val="tx1"/>
                  </a:solidFill>
                </a:rPr>
                <a:t>            </a:t>
              </a:r>
              <a:r>
                <a:rPr lang="zh-CN" altLang="en-US" b="1" dirty="0" smtClean="0">
                  <a:solidFill>
                    <a:schemeClr val="bg1"/>
                  </a:solidFill>
                  <a:latin typeface="+mj-ea"/>
                  <a:ea typeface="+mj-ea"/>
                </a:rPr>
                <a:t>个性化培养与自主教育上的突破</a:t>
              </a:r>
              <a:endParaRPr lang="zh-CN" altLang="en-US" b="1" dirty="0">
                <a:solidFill>
                  <a:schemeClr val="bg1"/>
                </a:solidFill>
                <a:latin typeface="+mj-ea"/>
                <a:ea typeface="+mj-ea"/>
              </a:endParaRPr>
            </a:p>
          </p:txBody>
        </p:sp>
        <p:sp>
          <p:nvSpPr>
            <p:cNvPr id="18" name="椭圆 17"/>
            <p:cNvSpPr/>
            <p:nvPr/>
          </p:nvSpPr>
          <p:spPr>
            <a:xfrm>
              <a:off x="2768600" y="2184400"/>
              <a:ext cx="215900" cy="215900"/>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zh-CN" altLang="en-US" smtClean="0">
                <a:solidFill>
                  <a:srgbClr val="FFFFFF"/>
                </a:solidFill>
              </a:endParaRPr>
            </a:p>
          </p:txBody>
        </p:sp>
      </p:grpSp>
      <p:grpSp>
        <p:nvGrpSpPr>
          <p:cNvPr id="19" name="组合 16"/>
          <p:cNvGrpSpPr/>
          <p:nvPr/>
        </p:nvGrpSpPr>
        <p:grpSpPr bwMode="auto">
          <a:xfrm>
            <a:off x="238820" y="4021783"/>
            <a:ext cx="4905375" cy="406400"/>
            <a:chOff x="2565400" y="2095498"/>
            <a:chExt cx="4749800" cy="406301"/>
          </a:xfrm>
        </p:grpSpPr>
        <p:sp>
          <p:nvSpPr>
            <p:cNvPr id="20" name="圆角矩形 19"/>
            <p:cNvSpPr/>
            <p:nvPr/>
          </p:nvSpPr>
          <p:spPr bwMode="auto">
            <a:xfrm>
              <a:off x="2565400" y="2095498"/>
              <a:ext cx="4749800" cy="406301"/>
            </a:xfrm>
            <a:prstGeom prst="roundRect">
              <a:avLst>
                <a:gd name="adj" fmla="val 50000"/>
              </a:avLst>
            </a:prstGeom>
            <a:gradFill flip="none" rotWithShape="1">
              <a:gsLst>
                <a:gs pos="100000">
                  <a:schemeClr val="bg1"/>
                </a:gs>
                <a:gs pos="50000">
                  <a:schemeClr val="accent3"/>
                </a:gs>
              </a:gsLst>
              <a:lin ang="10800000" scaled="1"/>
              <a:tileRect/>
            </a:gra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zh-CN" altLang="en-US" dirty="0" smtClean="0">
                  <a:solidFill>
                    <a:schemeClr val="tx1"/>
                  </a:solidFill>
                </a:rPr>
                <a:t>             </a:t>
              </a:r>
              <a:r>
                <a:rPr lang="zh-CN" altLang="en-US" b="1" dirty="0" smtClean="0">
                  <a:solidFill>
                    <a:schemeClr val="bg1"/>
                  </a:solidFill>
                  <a:latin typeface="+mj-ea"/>
                  <a:ea typeface="+mj-ea"/>
                </a:rPr>
                <a:t>学生能力培养上的突破</a:t>
              </a:r>
              <a:endParaRPr lang="zh-CN" altLang="en-US" b="1" dirty="0">
                <a:solidFill>
                  <a:schemeClr val="bg1"/>
                </a:solidFill>
                <a:latin typeface="+mj-ea"/>
                <a:ea typeface="+mj-ea"/>
              </a:endParaRPr>
            </a:p>
          </p:txBody>
        </p:sp>
        <p:sp>
          <p:nvSpPr>
            <p:cNvPr id="21" name="椭圆 20"/>
            <p:cNvSpPr/>
            <p:nvPr/>
          </p:nvSpPr>
          <p:spPr>
            <a:xfrm>
              <a:off x="2768600" y="2184400"/>
              <a:ext cx="215900" cy="215900"/>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endParaRPr lang="zh-CN" altLang="en-US" smtClean="0">
                <a:solidFill>
                  <a:srgbClr val="FFFFFF"/>
                </a:solidFill>
              </a:endParaRPr>
            </a:p>
          </p:txBody>
        </p:sp>
      </p:grpSp>
      <p:graphicFrame>
        <p:nvGraphicFramePr>
          <p:cNvPr id="23" name="表格 22"/>
          <p:cNvGraphicFramePr>
            <a:graphicFrameLocks noGrp="1"/>
          </p:cNvGraphicFramePr>
          <p:nvPr/>
        </p:nvGraphicFramePr>
        <p:xfrm>
          <a:off x="5796136" y="2641476"/>
          <a:ext cx="2618105" cy="1325880"/>
        </p:xfrm>
        <a:graphic>
          <a:graphicData uri="http://schemas.openxmlformats.org/drawingml/2006/table">
            <a:tbl>
              <a:tblPr/>
              <a:tblGrid>
                <a:gridCol w="2618105"/>
              </a:tblGrid>
              <a:tr h="215900">
                <a:tc>
                  <a:txBody>
                    <a:bodyPr/>
                    <a:lstStyle/>
                    <a:p>
                      <a:pPr algn="l">
                        <a:spcAft>
                          <a:spcPts val="0"/>
                        </a:spcAft>
                      </a:pPr>
                      <a:r>
                        <a:rPr lang="zh-CN" sz="1400" b="1" kern="100" dirty="0">
                          <a:solidFill>
                            <a:srgbClr val="00B0F0"/>
                          </a:solidFill>
                          <a:latin typeface="Calibri" panose="020F0502020204030204"/>
                          <a:ea typeface="仿宋" panose="02010609060101010101" pitchFamily="49" charset="-122"/>
                          <a:cs typeface="Times New Roman" panose="02020603050405020304"/>
                        </a:rPr>
                        <a:t>进一步扩大选修课程</a:t>
                      </a:r>
                      <a:endParaRPr lang="zh-CN" sz="1100" b="1" kern="100" dirty="0">
                        <a:solidFill>
                          <a:srgbClr val="00B0F0"/>
                        </a:solidFill>
                        <a:latin typeface="Calibri" panose="020F0502020204030204"/>
                        <a:ea typeface="宋体" panose="02010600030101010101" pitchFamily="2" charset="-122"/>
                        <a:cs typeface="Times New Roman" panose="02020603050405020304"/>
                      </a:endParaRPr>
                    </a:p>
                  </a:txBody>
                  <a:tcPr marL="7620" marR="7620" marT="7620" marB="0" anchor="ctr">
                    <a:lnL>
                      <a:noFill/>
                    </a:lnL>
                    <a:lnR>
                      <a:noFill/>
                    </a:lnR>
                    <a:lnT>
                      <a:noFill/>
                    </a:lnT>
                    <a:lnB>
                      <a:noFill/>
                    </a:lnB>
                    <a:solidFill>
                      <a:srgbClr val="FFFFFF"/>
                    </a:solidFill>
                  </a:tcPr>
                </a:tc>
              </a:tr>
              <a:tr h="215900">
                <a:tc>
                  <a:txBody>
                    <a:bodyPr/>
                    <a:lstStyle/>
                    <a:p>
                      <a:pPr algn="l">
                        <a:spcAft>
                          <a:spcPts val="0"/>
                        </a:spcAft>
                      </a:pPr>
                      <a:r>
                        <a:rPr lang="zh-CN" sz="1400" b="1" kern="100" dirty="0">
                          <a:solidFill>
                            <a:srgbClr val="00B0F0"/>
                          </a:solidFill>
                          <a:latin typeface="Calibri" panose="020F0502020204030204"/>
                          <a:ea typeface="仿宋" panose="02010609060101010101" pitchFamily="49" charset="-122"/>
                          <a:cs typeface="Times New Roman" panose="02020603050405020304"/>
                        </a:rPr>
                        <a:t>可选教师与学习方式</a:t>
                      </a:r>
                      <a:r>
                        <a:rPr lang="en-US" sz="1400" b="1" kern="100" dirty="0">
                          <a:solidFill>
                            <a:srgbClr val="00B0F0"/>
                          </a:solidFill>
                          <a:latin typeface="Calibri" panose="020F0502020204030204"/>
                          <a:ea typeface="仿宋" panose="02010609060101010101" pitchFamily="49" charset="-122"/>
                          <a:cs typeface="Times New Roman" panose="02020603050405020304"/>
                        </a:rPr>
                        <a:t>(</a:t>
                      </a:r>
                      <a:r>
                        <a:rPr lang="zh-CN" sz="1400" b="1" kern="100" dirty="0">
                          <a:solidFill>
                            <a:srgbClr val="00B0F0"/>
                          </a:solidFill>
                          <a:latin typeface="Calibri" panose="020F0502020204030204"/>
                          <a:ea typeface="仿宋" panose="02010609060101010101" pitchFamily="49" charset="-122"/>
                          <a:cs typeface="Times New Roman" panose="02020603050405020304"/>
                        </a:rPr>
                        <a:t>分级教学</a:t>
                      </a:r>
                      <a:r>
                        <a:rPr lang="en-US" sz="1400" b="1" kern="100" dirty="0">
                          <a:solidFill>
                            <a:srgbClr val="00B0F0"/>
                          </a:solidFill>
                          <a:latin typeface="Calibri" panose="020F0502020204030204"/>
                          <a:ea typeface="仿宋" panose="02010609060101010101" pitchFamily="49" charset="-122"/>
                          <a:cs typeface="Times New Roman" panose="02020603050405020304"/>
                        </a:rPr>
                        <a:t>)</a:t>
                      </a:r>
                      <a:endParaRPr lang="zh-CN" sz="1100" b="1" kern="100" dirty="0">
                        <a:solidFill>
                          <a:srgbClr val="00B0F0"/>
                        </a:solidFill>
                        <a:latin typeface="Calibri" panose="020F0502020204030204"/>
                        <a:ea typeface="宋体" panose="02010600030101010101" pitchFamily="2" charset="-122"/>
                        <a:cs typeface="Times New Roman" panose="02020603050405020304"/>
                      </a:endParaRPr>
                    </a:p>
                  </a:txBody>
                  <a:tcPr marL="7620" marR="7620" marT="7620" marB="0" anchor="ctr">
                    <a:lnL>
                      <a:noFill/>
                    </a:lnL>
                    <a:lnR>
                      <a:noFill/>
                    </a:lnR>
                    <a:lnT>
                      <a:noFill/>
                    </a:lnT>
                    <a:lnB>
                      <a:noFill/>
                    </a:lnB>
                    <a:solidFill>
                      <a:srgbClr val="FFFFFF"/>
                    </a:solidFill>
                  </a:tcPr>
                </a:tc>
              </a:tr>
              <a:tr h="215900">
                <a:tc>
                  <a:txBody>
                    <a:bodyPr/>
                    <a:lstStyle/>
                    <a:p>
                      <a:pPr algn="l">
                        <a:spcAft>
                          <a:spcPts val="0"/>
                        </a:spcAft>
                      </a:pPr>
                      <a:r>
                        <a:rPr lang="zh-CN" sz="1400" b="1" kern="100" dirty="0">
                          <a:solidFill>
                            <a:srgbClr val="00B0F0"/>
                          </a:solidFill>
                          <a:latin typeface="Calibri" panose="020F0502020204030204"/>
                          <a:ea typeface="仿宋" panose="02010609060101010101" pitchFamily="49" charset="-122"/>
                          <a:cs typeface="Times New Roman" panose="02020603050405020304"/>
                        </a:rPr>
                        <a:t>可选学习进程</a:t>
                      </a:r>
                      <a:endParaRPr lang="zh-CN" sz="1100" b="1" kern="100" dirty="0">
                        <a:solidFill>
                          <a:srgbClr val="00B0F0"/>
                        </a:solidFill>
                        <a:latin typeface="Calibri" panose="020F0502020204030204"/>
                        <a:ea typeface="宋体" panose="02010600030101010101" pitchFamily="2" charset="-122"/>
                        <a:cs typeface="Times New Roman" panose="02020603050405020304"/>
                      </a:endParaRPr>
                    </a:p>
                  </a:txBody>
                  <a:tcPr marL="7620" marR="7620" marT="7620" marB="0" anchor="ctr">
                    <a:lnL>
                      <a:noFill/>
                    </a:lnL>
                    <a:lnR>
                      <a:noFill/>
                    </a:lnR>
                    <a:lnT>
                      <a:noFill/>
                    </a:lnT>
                    <a:lnB>
                      <a:noFill/>
                    </a:lnB>
                    <a:solidFill>
                      <a:srgbClr val="FFFFFF"/>
                    </a:solidFill>
                  </a:tcPr>
                </a:tc>
              </a:tr>
              <a:tr h="215900">
                <a:tc>
                  <a:txBody>
                    <a:bodyPr/>
                    <a:lstStyle/>
                    <a:p>
                      <a:pPr algn="l">
                        <a:spcAft>
                          <a:spcPts val="0"/>
                        </a:spcAft>
                      </a:pPr>
                      <a:r>
                        <a:rPr lang="zh-CN" sz="1400" b="1" kern="100" dirty="0">
                          <a:solidFill>
                            <a:srgbClr val="00B0F0"/>
                          </a:solidFill>
                          <a:latin typeface="Calibri" panose="020F0502020204030204"/>
                          <a:ea typeface="仿宋" panose="02010609060101010101" pitchFamily="49" charset="-122"/>
                          <a:cs typeface="Times New Roman" panose="02020603050405020304"/>
                        </a:rPr>
                        <a:t>可选择发展方向</a:t>
                      </a:r>
                      <a:endParaRPr lang="zh-CN" sz="1100" b="1" kern="100" dirty="0">
                        <a:solidFill>
                          <a:srgbClr val="00B0F0"/>
                        </a:solidFill>
                        <a:latin typeface="Calibri" panose="020F0502020204030204"/>
                        <a:ea typeface="宋体" panose="02010600030101010101" pitchFamily="2" charset="-122"/>
                        <a:cs typeface="Times New Roman" panose="02020603050405020304"/>
                      </a:endParaRPr>
                    </a:p>
                  </a:txBody>
                  <a:tcPr marL="7620" marR="7620" marT="7620" marB="0" anchor="ctr">
                    <a:lnL>
                      <a:noFill/>
                    </a:lnL>
                    <a:lnR>
                      <a:noFill/>
                    </a:lnR>
                    <a:lnT>
                      <a:noFill/>
                    </a:lnT>
                    <a:lnB>
                      <a:noFill/>
                    </a:lnB>
                    <a:solidFill>
                      <a:srgbClr val="FFFFFF"/>
                    </a:solidFill>
                  </a:tcPr>
                </a:tc>
              </a:tr>
              <a:tr h="215900">
                <a:tc>
                  <a:txBody>
                    <a:bodyPr/>
                    <a:lstStyle/>
                    <a:p>
                      <a:pPr algn="l">
                        <a:spcAft>
                          <a:spcPts val="0"/>
                        </a:spcAft>
                      </a:pPr>
                      <a:r>
                        <a:rPr lang="zh-CN" sz="1400" b="1" kern="100" dirty="0">
                          <a:solidFill>
                            <a:srgbClr val="00B0F0"/>
                          </a:solidFill>
                          <a:latin typeface="Calibri" panose="020F0502020204030204"/>
                          <a:ea typeface="仿宋" panose="02010609060101010101" pitchFamily="49" charset="-122"/>
                          <a:cs typeface="Times New Roman" panose="02020603050405020304"/>
                        </a:rPr>
                        <a:t>个性化培养</a:t>
                      </a:r>
                      <a:endParaRPr lang="zh-CN" sz="1100" b="1" kern="100" dirty="0">
                        <a:solidFill>
                          <a:srgbClr val="00B0F0"/>
                        </a:solidFill>
                        <a:latin typeface="Calibri" panose="020F0502020204030204"/>
                        <a:ea typeface="宋体" panose="02010600030101010101" pitchFamily="2" charset="-122"/>
                        <a:cs typeface="Times New Roman" panose="02020603050405020304"/>
                      </a:endParaRPr>
                    </a:p>
                  </a:txBody>
                  <a:tcPr marL="7620" marR="7620" marT="7620" marB="0" anchor="ctr">
                    <a:lnL>
                      <a:noFill/>
                    </a:lnL>
                    <a:lnR>
                      <a:noFill/>
                    </a:lnR>
                    <a:lnT>
                      <a:noFill/>
                    </a:lnT>
                    <a:lnB>
                      <a:noFill/>
                    </a:lnB>
                    <a:solidFill>
                      <a:srgbClr val="FFFFFF"/>
                    </a:solidFill>
                  </a:tcPr>
                </a:tc>
              </a:tr>
              <a:tr h="215900">
                <a:tc>
                  <a:txBody>
                    <a:bodyPr/>
                    <a:lstStyle/>
                    <a:p>
                      <a:pPr algn="l">
                        <a:spcAft>
                          <a:spcPts val="0"/>
                        </a:spcAft>
                      </a:pPr>
                      <a:r>
                        <a:rPr lang="zh-CN" sz="1400" b="1" kern="100" dirty="0">
                          <a:solidFill>
                            <a:srgbClr val="00B0F0"/>
                          </a:solidFill>
                          <a:latin typeface="Calibri" panose="020F0502020204030204"/>
                          <a:ea typeface="仿宋" panose="02010609060101010101" pitchFamily="49" charset="-122"/>
                          <a:cs typeface="Times New Roman" panose="02020603050405020304"/>
                        </a:rPr>
                        <a:t>主辅修制度</a:t>
                      </a:r>
                      <a:endParaRPr lang="zh-CN" sz="1100" b="1" kern="100" dirty="0">
                        <a:solidFill>
                          <a:srgbClr val="00B0F0"/>
                        </a:solidFill>
                        <a:latin typeface="Calibri" panose="020F0502020204030204"/>
                        <a:ea typeface="宋体" panose="02010600030101010101" pitchFamily="2" charset="-122"/>
                        <a:cs typeface="Times New Roman" panose="02020603050405020304"/>
                      </a:endParaRPr>
                    </a:p>
                  </a:txBody>
                  <a:tcPr marL="7620" marR="7620" marT="7620" marB="0" anchor="ctr">
                    <a:lnL>
                      <a:noFill/>
                    </a:lnL>
                    <a:lnR>
                      <a:noFill/>
                    </a:lnR>
                    <a:lnT>
                      <a:noFill/>
                    </a:lnT>
                    <a:lnB>
                      <a:noFill/>
                    </a:lnB>
                    <a:solidFill>
                      <a:srgbClr val="FFFFFF"/>
                    </a:solidFill>
                  </a:tcPr>
                </a:tc>
              </a:tr>
            </a:tbl>
          </a:graphicData>
        </a:graphic>
      </p:graphicFrame>
      <p:sp>
        <p:nvSpPr>
          <p:cNvPr id="24" name="左中括号 23"/>
          <p:cNvSpPr/>
          <p:nvPr/>
        </p:nvSpPr>
        <p:spPr>
          <a:xfrm>
            <a:off x="5652120" y="2785492"/>
            <a:ext cx="72008" cy="108012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矩形 24"/>
          <p:cNvSpPr/>
          <p:nvPr/>
        </p:nvSpPr>
        <p:spPr>
          <a:xfrm>
            <a:off x="5508104" y="2065412"/>
            <a:ext cx="3281668" cy="400110"/>
          </a:xfrm>
          <a:prstGeom prst="rect">
            <a:avLst/>
          </a:prstGeom>
        </p:spPr>
        <p:txBody>
          <a:bodyPr wrap="none">
            <a:spAutoFit/>
          </a:bodyPr>
          <a:lstStyle/>
          <a:p>
            <a:r>
              <a:rPr lang="zh-CN" altLang="en-US" sz="2000" b="1" dirty="0" smtClean="0">
                <a:solidFill>
                  <a:srgbClr val="0070C0"/>
                </a:solidFill>
                <a:latin typeface="仿宋" panose="02010609060101010101" pitchFamily="49" charset="-122"/>
                <a:ea typeface="仿宋" panose="02010609060101010101" pitchFamily="49" charset="-122"/>
                <a:cs typeface="Calibri" panose="020F0502020204030204" pitchFamily="34" charset="0"/>
              </a:rPr>
              <a:t>从“批量化”到“个性化”</a:t>
            </a:r>
            <a:endParaRPr lang="zh-CN" altLang="en-US" sz="2000" b="1" dirty="0" smtClean="0">
              <a:solidFill>
                <a:srgbClr val="0070C0"/>
              </a:solidFill>
              <a:latin typeface="仿宋" panose="02010609060101010101" pitchFamily="49" charset="-122"/>
              <a:ea typeface="仿宋" panose="02010609060101010101" pitchFamily="49" charset="-122"/>
              <a:cs typeface="Calibri" panose="020F0502020204030204" pitchFamily="34" charset="0"/>
            </a:endParaRPr>
          </a:p>
        </p:txBody>
      </p:sp>
      <p:sp>
        <p:nvSpPr>
          <p:cNvPr id="26" name="矩形 25"/>
          <p:cNvSpPr/>
          <p:nvPr/>
        </p:nvSpPr>
        <p:spPr>
          <a:xfrm>
            <a:off x="5508104" y="4081636"/>
            <a:ext cx="1733167" cy="400110"/>
          </a:xfrm>
          <a:prstGeom prst="rect">
            <a:avLst/>
          </a:prstGeom>
        </p:spPr>
        <p:txBody>
          <a:bodyPr wrap="none">
            <a:spAutoFit/>
          </a:bodyPr>
          <a:lstStyle/>
          <a:p>
            <a:r>
              <a:rPr lang="zh-CN" altLang="en-US" sz="2000" b="1" dirty="0" smtClean="0">
                <a:solidFill>
                  <a:srgbClr val="00B050"/>
                </a:solidFill>
                <a:latin typeface="仿宋" panose="02010609060101010101" pitchFamily="49" charset="-122"/>
                <a:ea typeface="仿宋" panose="02010609060101010101" pitchFamily="49" charset="-122"/>
                <a:cs typeface="Calibri" panose="020F0502020204030204" pitchFamily="34" charset="0"/>
              </a:rPr>
              <a:t>重构实践教学</a:t>
            </a:r>
            <a:endParaRPr lang="zh-CN" altLang="en-US" sz="2000" b="1" dirty="0" smtClean="0">
              <a:solidFill>
                <a:srgbClr val="00B050"/>
              </a:solidFill>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2" name="Rectangle 6"/>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3" name="Rectangle 7"/>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（一</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）人才培养模式</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56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2" name="矩形 11"/>
          <p:cNvSpPr/>
          <p:nvPr/>
        </p:nvSpPr>
        <p:spPr>
          <a:xfrm>
            <a:off x="251520" y="697260"/>
            <a:ext cx="2351926"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4.</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注重产教融合</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11" name="矩形 10"/>
          <p:cNvSpPr/>
          <p:nvPr/>
        </p:nvSpPr>
        <p:spPr>
          <a:xfrm>
            <a:off x="251520" y="1417340"/>
            <a:ext cx="6084168" cy="3785652"/>
          </a:xfrm>
          <a:prstGeom prst="rect">
            <a:avLst/>
          </a:prstGeom>
        </p:spPr>
        <p:txBody>
          <a:bodyPr wrap="square">
            <a:spAutoFit/>
          </a:bodyPr>
          <a:lstStyle/>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开设企业讲座</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共建校企合作课程</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共建实习基地</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研发企业课题</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校企共同考核</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sp>
        <p:nvSpPr>
          <p:cNvPr id="35328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353281" name="Picture 1"/>
          <p:cNvGraphicFramePr>
            <a:graphicFrameLocks noChangeAspect="1"/>
          </p:cNvGraphicFramePr>
          <p:nvPr/>
        </p:nvGraphicFramePr>
        <p:xfrm>
          <a:off x="2666619" y="769268"/>
          <a:ext cx="6477381" cy="4536504"/>
        </p:xfrm>
        <a:graphic>
          <a:graphicData uri="http://schemas.openxmlformats.org/presentationml/2006/ole">
            <mc:AlternateContent xmlns:mc="http://schemas.openxmlformats.org/markup-compatibility/2006">
              <mc:Choice xmlns:v="urn:schemas-microsoft-com:vml" Requires="v">
                <p:oleObj spid="_x0000_s3073" name="" r:id="rId1" imgW="6074410" imgH="4158615" progId="Visio.Drawing.11">
                  <p:embed/>
                </p:oleObj>
              </mc:Choice>
              <mc:Fallback>
                <p:oleObj name="" r:id="rId1" imgW="6074410" imgH="4158615" progId="Visio.Drawing.11">
                  <p:embed/>
                  <p:pic>
                    <p:nvPicPr>
                      <p:cNvPr id="0" name="Picture 1"/>
                      <p:cNvPicPr>
                        <a:picLocks noChangeAspect="1"/>
                      </p:cNvPicPr>
                      <p:nvPr/>
                    </p:nvPicPr>
                    <p:blipFill>
                      <a:blip r:embed="rId2"/>
                      <a:stretch>
                        <a:fillRect/>
                      </a:stretch>
                    </p:blipFill>
                    <p:spPr>
                      <a:xfrm>
                        <a:off x="2666619" y="769268"/>
                        <a:ext cx="6477381" cy="4536504"/>
                      </a:xfrm>
                      <a:prstGeom prst="rect">
                        <a:avLst/>
                      </a:prstGeom>
                      <a:noFill/>
                      <a:ln w="9525">
                        <a:noFill/>
                      </a:ln>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2" name="Rectangle 6"/>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3" name="Rectangle 7"/>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（一</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）人才培养模式</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56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2" name="矩形 11"/>
          <p:cNvSpPr/>
          <p:nvPr/>
        </p:nvSpPr>
        <p:spPr>
          <a:xfrm>
            <a:off x="251520" y="697260"/>
            <a:ext cx="2970685"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5.</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因材施教分流培养</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11" name="矩形 10"/>
          <p:cNvSpPr/>
          <p:nvPr/>
        </p:nvSpPr>
        <p:spPr>
          <a:xfrm>
            <a:off x="251520" y="1417340"/>
            <a:ext cx="6084168" cy="5170646"/>
          </a:xfrm>
          <a:prstGeom prst="rect">
            <a:avLst/>
          </a:prstGeom>
        </p:spPr>
        <p:txBody>
          <a:bodyPr wrap="square">
            <a:spAutoFit/>
          </a:bodyPr>
          <a:lstStyle/>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就业：</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顺丰班、大运班</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考研：</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基础课专业课辅导</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创新创业：</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学科竞赛实验班</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“智能交通创新与开发”</a:t>
            </a:r>
            <a:endParaRPr lang="en-US" altLang="zh-CN" sz="2000" dirty="0" smtClean="0">
              <a:solidFill>
                <a:srgbClr val="FF33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“低碳新能源汽车创新与开发”</a:t>
            </a:r>
            <a:endParaRPr lang="en-US" altLang="zh-CN" sz="2000" dirty="0" smtClean="0">
              <a:solidFill>
                <a:srgbClr val="FF33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sp>
        <p:nvSpPr>
          <p:cNvPr id="35328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13" name="图片 12"/>
          <p:cNvPicPr/>
          <p:nvPr/>
        </p:nvPicPr>
        <p:blipFill>
          <a:blip r:embed="rId1" cstate="print"/>
          <a:srcRect/>
          <a:stretch>
            <a:fillRect/>
          </a:stretch>
        </p:blipFill>
        <p:spPr bwMode="auto">
          <a:xfrm>
            <a:off x="4572000" y="1417340"/>
            <a:ext cx="4032448" cy="2376264"/>
          </a:xfrm>
          <a:prstGeom prst="rect">
            <a:avLst/>
          </a:prstGeom>
          <a:noFill/>
        </p:spPr>
      </p:pic>
      <p:sp>
        <p:nvSpPr>
          <p:cNvPr id="14" name="矩形 13"/>
          <p:cNvSpPr/>
          <p:nvPr/>
        </p:nvSpPr>
        <p:spPr>
          <a:xfrm>
            <a:off x="5652120" y="4081636"/>
            <a:ext cx="2441694" cy="338554"/>
          </a:xfrm>
          <a:prstGeom prst="rect">
            <a:avLst/>
          </a:prstGeom>
        </p:spPr>
        <p:txBody>
          <a:bodyPr wrap="none">
            <a:spAutoFit/>
          </a:bodyPr>
          <a:lstStyle/>
          <a:p>
            <a:r>
              <a:rPr lang="en-US" altLang="zh-CN" sz="1600" dirty="0" smtClean="0">
                <a:latin typeface="宋体" panose="02010600030101010101" pitchFamily="2" charset="-122"/>
                <a:ea typeface="宋体" panose="02010600030101010101" pitchFamily="2" charset="-122"/>
              </a:rPr>
              <a:t>2014</a:t>
            </a:r>
            <a:r>
              <a:rPr lang="zh-CN" altLang="zh-CN" sz="1600" dirty="0" smtClean="0">
                <a:latin typeface="宋体" panose="02010600030101010101" pitchFamily="2" charset="-122"/>
                <a:ea typeface="宋体" panose="02010600030101010101" pitchFamily="2" charset="-122"/>
              </a:rPr>
              <a:t>届毕业生就业分布图</a:t>
            </a:r>
            <a:endParaRPr lang="zh-CN" altLang="en-US" sz="1600"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（二</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）教学模式与方法</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1.</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教学方式</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24" name="矩形 23"/>
          <p:cNvSpPr/>
          <p:nvPr/>
        </p:nvSpPr>
        <p:spPr>
          <a:xfrm>
            <a:off x="323528" y="1345332"/>
            <a:ext cx="6084168" cy="3785652"/>
          </a:xfrm>
          <a:prstGeom prst="rect">
            <a:avLst/>
          </a:prstGeom>
        </p:spPr>
        <p:txBody>
          <a:bodyPr wrap="square">
            <a:spAutoFit/>
          </a:bodyPr>
          <a:lstStyle/>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教学模式：</a:t>
            </a:r>
            <a:r>
              <a:rPr lang="zh-CN"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自主性、互动性、探究性</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推进慕课、翻转课堂、混合式教学</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pic>
        <p:nvPicPr>
          <p:cNvPr id="292868" name="Picture 4"/>
          <p:cNvPicPr>
            <a:picLocks noChangeAspect="1" noChangeArrowheads="1"/>
          </p:cNvPicPr>
          <p:nvPr/>
        </p:nvPicPr>
        <p:blipFill>
          <a:blip r:embed="rId1" cstate="print"/>
          <a:srcRect/>
          <a:stretch>
            <a:fillRect/>
          </a:stretch>
        </p:blipFill>
        <p:spPr bwMode="auto">
          <a:xfrm>
            <a:off x="251520" y="3001516"/>
            <a:ext cx="5221833" cy="2180301"/>
          </a:xfrm>
          <a:prstGeom prst="rect">
            <a:avLst/>
          </a:prstGeom>
          <a:noFill/>
          <a:ln w="9525">
            <a:noFill/>
            <a:miter lim="800000"/>
            <a:headEnd/>
            <a:tailEnd/>
          </a:ln>
        </p:spPr>
      </p:pic>
      <p:pic>
        <p:nvPicPr>
          <p:cNvPr id="25" name="Picture 29"/>
          <p:cNvPicPr>
            <a:picLocks noChangeAspect="1" noChangeArrowheads="1"/>
          </p:cNvPicPr>
          <p:nvPr/>
        </p:nvPicPr>
        <p:blipFill>
          <a:blip r:embed="rId2" cstate="print"/>
          <a:srcRect/>
          <a:stretch>
            <a:fillRect/>
          </a:stretch>
        </p:blipFill>
        <p:spPr bwMode="auto">
          <a:xfrm>
            <a:off x="6228184" y="1201316"/>
            <a:ext cx="2382837" cy="1785938"/>
          </a:xfrm>
          <a:prstGeom prst="rect">
            <a:avLst/>
          </a:prstGeom>
          <a:noFill/>
          <a:ln w="9525">
            <a:noFill/>
            <a:miter lim="800000"/>
            <a:headEnd/>
            <a:tailEnd/>
          </a:ln>
        </p:spPr>
      </p:pic>
      <p:pic>
        <p:nvPicPr>
          <p:cNvPr id="26" name="Picture 31"/>
          <p:cNvPicPr>
            <a:picLocks noChangeAspect="1" noChangeArrowheads="1"/>
          </p:cNvPicPr>
          <p:nvPr/>
        </p:nvPicPr>
        <p:blipFill>
          <a:blip r:embed="rId3" cstate="print"/>
          <a:srcRect/>
          <a:stretch>
            <a:fillRect/>
          </a:stretch>
        </p:blipFill>
        <p:spPr bwMode="auto">
          <a:xfrm>
            <a:off x="6156176" y="3289548"/>
            <a:ext cx="2448272" cy="16207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（二</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）教学模式与方法</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2970685"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2.</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加大国际合作交流</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24" name="矩形 23"/>
          <p:cNvSpPr/>
          <p:nvPr/>
        </p:nvSpPr>
        <p:spPr>
          <a:xfrm>
            <a:off x="179512" y="1345332"/>
            <a:ext cx="6228184" cy="4246245"/>
          </a:xfrm>
          <a:prstGeom prst="rect">
            <a:avLst/>
          </a:prstGeom>
        </p:spPr>
        <p:txBody>
          <a:bodyPr wrap="square">
            <a:spAutoFit/>
          </a:bodyPr>
          <a:lstStyle/>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将国际前沿知识和教学方法融入到教学过程中。</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有</a:t>
            </a:r>
            <a:r>
              <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5</a:t>
            </a: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名教师</a:t>
            </a: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在北卡罗莱纳大学教堂山分校、华盛顿大学、威斯康辛大学麦迪逊分校、马萨诸塞大学安姆斯特分校、南佛罗里达大学等世界一流大学完成访学。</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pic>
        <p:nvPicPr>
          <p:cNvPr id="355330" name="Picture 2"/>
          <p:cNvPicPr>
            <a:picLocks noChangeAspect="1" noChangeArrowheads="1"/>
          </p:cNvPicPr>
          <p:nvPr/>
        </p:nvPicPr>
        <p:blipFill>
          <a:blip r:embed="rId1" cstate="print"/>
          <a:srcRect/>
          <a:stretch>
            <a:fillRect/>
          </a:stretch>
        </p:blipFill>
        <p:spPr bwMode="auto">
          <a:xfrm>
            <a:off x="6777976" y="1057300"/>
            <a:ext cx="2144469" cy="3934445"/>
          </a:xfrm>
          <a:prstGeom prst="rect">
            <a:avLst/>
          </a:prstGeom>
          <a:noFill/>
          <a:ln w="9525">
            <a:noFill/>
            <a:miter lim="800000"/>
            <a:headEnd/>
            <a:tailEnd/>
          </a:ln>
        </p:spPr>
      </p:pic>
      <p:pic>
        <p:nvPicPr>
          <p:cNvPr id="355331" name="Picture 3"/>
          <p:cNvPicPr>
            <a:picLocks noChangeAspect="1" noChangeArrowheads="1"/>
          </p:cNvPicPr>
          <p:nvPr/>
        </p:nvPicPr>
        <p:blipFill>
          <a:blip r:embed="rId2" cstate="print"/>
          <a:srcRect/>
          <a:stretch>
            <a:fillRect/>
          </a:stretch>
        </p:blipFill>
        <p:spPr bwMode="auto">
          <a:xfrm>
            <a:off x="2987824" y="3577580"/>
            <a:ext cx="2858163" cy="1598137"/>
          </a:xfrm>
          <a:prstGeom prst="rect">
            <a:avLst/>
          </a:prstGeom>
          <a:noFill/>
          <a:ln w="9525">
            <a:noFill/>
            <a:miter lim="800000"/>
            <a:headEnd/>
            <a:tailEnd/>
          </a:ln>
        </p:spPr>
      </p:pic>
      <p:pic>
        <p:nvPicPr>
          <p:cNvPr id="355332" name="Picture 4"/>
          <p:cNvPicPr>
            <a:picLocks noChangeAspect="1" noChangeArrowheads="1"/>
          </p:cNvPicPr>
          <p:nvPr/>
        </p:nvPicPr>
        <p:blipFill>
          <a:blip r:embed="rId3" cstate="print"/>
          <a:srcRect/>
          <a:stretch>
            <a:fillRect/>
          </a:stretch>
        </p:blipFill>
        <p:spPr bwMode="auto">
          <a:xfrm>
            <a:off x="683568" y="3577580"/>
            <a:ext cx="1972512" cy="1584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（二</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）教学模式与方法</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3898824"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3.</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“企业化”实验平台建设</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24" name="矩形 23"/>
          <p:cNvSpPr/>
          <p:nvPr/>
        </p:nvSpPr>
        <p:spPr>
          <a:xfrm>
            <a:off x="0" y="1705372"/>
            <a:ext cx="6228184" cy="2862322"/>
          </a:xfrm>
          <a:prstGeom prst="rect">
            <a:avLst/>
          </a:prstGeom>
        </p:spPr>
        <p:txBody>
          <a:bodyPr wrap="square">
            <a:spAutoFit/>
          </a:bodyPr>
          <a:lstStyle/>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356353" name="Picture 3"/>
          <p:cNvGraphicFramePr>
            <a:graphicFrameLocks noChangeAspect="1"/>
          </p:cNvGraphicFramePr>
          <p:nvPr/>
        </p:nvGraphicFramePr>
        <p:xfrm>
          <a:off x="3851920" y="625252"/>
          <a:ext cx="5292080" cy="4801882"/>
        </p:xfrm>
        <a:graphic>
          <a:graphicData uri="http://schemas.openxmlformats.org/presentationml/2006/ole">
            <mc:AlternateContent xmlns:mc="http://schemas.openxmlformats.org/markup-compatibility/2006">
              <mc:Choice xmlns:v="urn:schemas-microsoft-com:vml" Requires="v">
                <p:oleObj spid="_x0000_s4097" name="" r:id="rId1" imgW="4825365" imgH="3792855" progId="Visio.Drawing.11">
                  <p:embed/>
                </p:oleObj>
              </mc:Choice>
              <mc:Fallback>
                <p:oleObj name="" r:id="rId1" imgW="4825365" imgH="3792855" progId="Visio.Drawing.11">
                  <p:embed/>
                  <p:pic>
                    <p:nvPicPr>
                      <p:cNvPr id="0" name="Picture 3"/>
                      <p:cNvPicPr>
                        <a:picLocks noChangeAspect="1"/>
                      </p:cNvPicPr>
                      <p:nvPr/>
                    </p:nvPicPr>
                    <p:blipFill>
                      <a:blip r:embed="rId2"/>
                      <a:stretch>
                        <a:fillRect/>
                      </a:stretch>
                    </p:blipFill>
                    <p:spPr>
                      <a:xfrm>
                        <a:off x="3851920" y="625252"/>
                        <a:ext cx="5292080" cy="4801882"/>
                      </a:xfrm>
                      <a:prstGeom prst="rect">
                        <a:avLst/>
                      </a:prstGeom>
                      <a:noFill/>
                      <a:ln w="9525">
                        <a:noFill/>
                      </a:ln>
                    </p:spPr>
                  </p:pic>
                </p:oleObj>
              </mc:Fallback>
            </mc:AlternateContent>
          </a:graphicData>
        </a:graphic>
      </p:graphicFrame>
      <p:pic>
        <p:nvPicPr>
          <p:cNvPr id="25" name="图片 6" descr="IMG_4908"/>
          <p:cNvPicPr>
            <a:picLocks noChangeAspect="1" noChangeArrowheads="1"/>
          </p:cNvPicPr>
          <p:nvPr/>
        </p:nvPicPr>
        <p:blipFill>
          <a:blip r:embed="rId3" cstate="print"/>
          <a:srcRect/>
          <a:stretch>
            <a:fillRect/>
          </a:stretch>
        </p:blipFill>
        <p:spPr bwMode="auto">
          <a:xfrm>
            <a:off x="683568" y="3649588"/>
            <a:ext cx="2448272" cy="1552839"/>
          </a:xfrm>
          <a:prstGeom prst="rect">
            <a:avLst/>
          </a:prstGeom>
          <a:noFill/>
          <a:ln w="9525">
            <a:noFill/>
            <a:miter lim="800000"/>
            <a:headEnd/>
            <a:tailEnd/>
          </a:ln>
        </p:spPr>
      </p:pic>
      <p:pic>
        <p:nvPicPr>
          <p:cNvPr id="356355" name="Picture 3"/>
          <p:cNvPicPr>
            <a:picLocks noChangeAspect="1" noChangeArrowheads="1"/>
          </p:cNvPicPr>
          <p:nvPr/>
        </p:nvPicPr>
        <p:blipFill>
          <a:blip r:embed="rId4" cstate="print"/>
          <a:srcRect/>
          <a:stretch>
            <a:fillRect/>
          </a:stretch>
        </p:blipFill>
        <p:spPr bwMode="auto">
          <a:xfrm>
            <a:off x="683568" y="1777380"/>
            <a:ext cx="2442528" cy="1728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（二</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）教学模式与方法</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3280065"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4.</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校企合作，产教融合</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24" name="矩形 23"/>
          <p:cNvSpPr/>
          <p:nvPr/>
        </p:nvSpPr>
        <p:spPr>
          <a:xfrm>
            <a:off x="467544" y="1417340"/>
            <a:ext cx="6228184" cy="5170646"/>
          </a:xfrm>
          <a:prstGeom prst="rect">
            <a:avLst/>
          </a:prstGeom>
        </p:spPr>
        <p:txBody>
          <a:bodyPr wrap="square">
            <a:spAutoFit/>
          </a:bodyPr>
          <a:lstStyle/>
          <a:p>
            <a:pPr algn="just">
              <a:lnSpc>
                <a:spcPct val="150000"/>
              </a:lnSpc>
            </a:pP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校企合作课程</a:t>
            </a:r>
            <a:r>
              <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5</a:t>
            </a: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门</a:t>
            </a:r>
            <a:endPar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企业拓展课程</a:t>
            </a:r>
            <a:r>
              <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11</a:t>
            </a: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门</a:t>
            </a:r>
            <a:endPar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青年博士进企业</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双师型教学队伍</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357379" name="Picture 3"/>
          <p:cNvPicPr>
            <a:picLocks noChangeAspect="1" noChangeArrowheads="1"/>
          </p:cNvPicPr>
          <p:nvPr/>
        </p:nvPicPr>
        <p:blipFill>
          <a:blip r:embed="rId1" cstate="print"/>
          <a:srcRect/>
          <a:stretch>
            <a:fillRect/>
          </a:stretch>
        </p:blipFill>
        <p:spPr bwMode="auto">
          <a:xfrm>
            <a:off x="3761089" y="3073524"/>
            <a:ext cx="5382911" cy="1968699"/>
          </a:xfrm>
          <a:prstGeom prst="rect">
            <a:avLst/>
          </a:prstGeom>
          <a:noFill/>
          <a:ln w="9525">
            <a:noFill/>
            <a:miter lim="800000"/>
            <a:headEnd/>
            <a:tailEnd/>
          </a:ln>
        </p:spPr>
      </p:pic>
      <p:pic>
        <p:nvPicPr>
          <p:cNvPr id="357381" name="Picture 5"/>
          <p:cNvPicPr>
            <a:picLocks noChangeAspect="1" noChangeArrowheads="1"/>
          </p:cNvPicPr>
          <p:nvPr/>
        </p:nvPicPr>
        <p:blipFill>
          <a:blip r:embed="rId2" cstate="print"/>
          <a:srcRect/>
          <a:stretch>
            <a:fillRect/>
          </a:stretch>
        </p:blipFill>
        <p:spPr bwMode="auto">
          <a:xfrm>
            <a:off x="5148064" y="697260"/>
            <a:ext cx="1883465" cy="792088"/>
          </a:xfrm>
          <a:prstGeom prst="rect">
            <a:avLst/>
          </a:prstGeom>
          <a:noFill/>
          <a:ln w="9525">
            <a:noFill/>
            <a:miter lim="800000"/>
            <a:headEnd/>
            <a:tailEnd/>
          </a:ln>
        </p:spPr>
      </p:pic>
      <p:pic>
        <p:nvPicPr>
          <p:cNvPr id="357383" name="Picture 7"/>
          <p:cNvPicPr>
            <a:picLocks noChangeAspect="1" noChangeArrowheads="1"/>
          </p:cNvPicPr>
          <p:nvPr/>
        </p:nvPicPr>
        <p:blipFill>
          <a:blip r:embed="rId3" cstate="print"/>
          <a:srcRect/>
          <a:stretch>
            <a:fillRect/>
          </a:stretch>
        </p:blipFill>
        <p:spPr bwMode="auto">
          <a:xfrm>
            <a:off x="5436096" y="1561356"/>
            <a:ext cx="1296144" cy="657715"/>
          </a:xfrm>
          <a:prstGeom prst="rect">
            <a:avLst/>
          </a:prstGeom>
          <a:noFill/>
          <a:ln w="9525">
            <a:noFill/>
            <a:miter lim="800000"/>
            <a:headEnd/>
            <a:tailEnd/>
          </a:ln>
        </p:spPr>
      </p:pic>
      <p:pic>
        <p:nvPicPr>
          <p:cNvPr id="357384" name="Picture 8"/>
          <p:cNvPicPr>
            <a:picLocks noChangeAspect="1" noChangeArrowheads="1"/>
          </p:cNvPicPr>
          <p:nvPr/>
        </p:nvPicPr>
        <p:blipFill>
          <a:blip r:embed="rId4" cstate="print"/>
          <a:srcRect/>
          <a:stretch>
            <a:fillRect/>
          </a:stretch>
        </p:blipFill>
        <p:spPr bwMode="auto">
          <a:xfrm>
            <a:off x="5148064" y="2353444"/>
            <a:ext cx="1782763" cy="549275"/>
          </a:xfrm>
          <a:prstGeom prst="rect">
            <a:avLst/>
          </a:prstGeom>
          <a:noFill/>
          <a:ln w="9525">
            <a:noFill/>
            <a:miter lim="800000"/>
            <a:headEnd/>
            <a:tailEnd/>
          </a:ln>
        </p:spPr>
      </p:pic>
      <p:pic>
        <p:nvPicPr>
          <p:cNvPr id="357385" name="Picture 9"/>
          <p:cNvPicPr>
            <a:picLocks noChangeAspect="1" noChangeArrowheads="1"/>
          </p:cNvPicPr>
          <p:nvPr/>
        </p:nvPicPr>
        <p:blipFill>
          <a:blip r:embed="rId5" cstate="print"/>
          <a:srcRect/>
          <a:stretch>
            <a:fillRect/>
          </a:stretch>
        </p:blipFill>
        <p:spPr bwMode="auto">
          <a:xfrm>
            <a:off x="7524328" y="841276"/>
            <a:ext cx="1182125" cy="1946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组合 58"/>
          <p:cNvGrpSpPr/>
          <p:nvPr/>
        </p:nvGrpSpPr>
        <p:grpSpPr>
          <a:xfrm>
            <a:off x="2195736" y="1417340"/>
            <a:ext cx="5426671" cy="461665"/>
            <a:chOff x="3084518" y="2106967"/>
            <a:chExt cx="5426671" cy="461665"/>
          </a:xfrm>
        </p:grpSpPr>
        <p:sp>
          <p:nvSpPr>
            <p:cNvPr id="30" name="TextBox 24"/>
            <p:cNvSpPr txBox="1"/>
            <p:nvPr/>
          </p:nvSpPr>
          <p:spPr>
            <a:xfrm>
              <a:off x="3084518" y="2106967"/>
              <a:ext cx="695394" cy="461665"/>
            </a:xfrm>
            <a:prstGeom prst="rect">
              <a:avLst/>
            </a:prstGeom>
            <a:noFill/>
          </p:spPr>
          <p:txBody>
            <a:bodyPr wrap="square" rtlCol="0">
              <a:spAutoFit/>
            </a:bodyPr>
            <a:lstStyle/>
            <a:p>
              <a:r>
                <a:rPr lang="zh-CN" altLang="en-US" sz="2400" b="1" i="1" dirty="0" smtClean="0">
                  <a:solidFill>
                    <a:srgbClr val="0255A0"/>
                  </a:solidFill>
                  <a:latin typeface="华文细黑" panose="02010600040101010101" charset="-122"/>
                  <a:ea typeface="微软雅黑" panose="020B0503020204020204" pitchFamily="34" charset="-122"/>
                </a:rPr>
                <a:t>一</a:t>
              </a:r>
              <a:endParaRPr lang="zh-CN" altLang="en-US" sz="2400" b="1" i="1" dirty="0">
                <a:solidFill>
                  <a:srgbClr val="0255A0"/>
                </a:solidFill>
                <a:latin typeface="华文细黑" panose="02010600040101010101" charset="-122"/>
                <a:ea typeface="微软雅黑" panose="020B0503020204020204" pitchFamily="34" charset="-122"/>
              </a:endParaRPr>
            </a:p>
          </p:txBody>
        </p:sp>
        <p:sp>
          <p:nvSpPr>
            <p:cNvPr id="32" name="TextBox 26"/>
            <p:cNvSpPr txBox="1"/>
            <p:nvPr/>
          </p:nvSpPr>
          <p:spPr>
            <a:xfrm>
              <a:off x="3588574" y="2106967"/>
              <a:ext cx="4922615" cy="461665"/>
            </a:xfrm>
            <a:prstGeom prst="rect">
              <a:avLst/>
            </a:prstGeom>
            <a:noFill/>
          </p:spPr>
          <p:txBody>
            <a:bodyPr wrap="square" rtlCol="0">
              <a:spAutoFit/>
            </a:bodyPr>
            <a:lstStyle/>
            <a:p>
              <a:r>
                <a:rPr lang="zh-CN" altLang="en-US" b="1" dirty="0" smtClean="0">
                  <a:solidFill>
                    <a:srgbClr val="0255A0"/>
                  </a:solidFill>
                  <a:latin typeface="微软雅黑" panose="020B0503020204020204" pitchFamily="34" charset="-122"/>
                  <a:ea typeface="微软雅黑" panose="020B0503020204020204" pitchFamily="34" charset="-122"/>
                </a:rPr>
                <a:t>  </a:t>
              </a:r>
              <a:r>
                <a:rPr lang="zh-CN" altLang="en-US" sz="2400" b="1" dirty="0" smtClean="0">
                  <a:solidFill>
                    <a:srgbClr val="0255A0"/>
                  </a:solidFill>
                  <a:latin typeface="微软雅黑" panose="020B0503020204020204" pitchFamily="34" charset="-122"/>
                  <a:ea typeface="微软雅黑" panose="020B0503020204020204" pitchFamily="34" charset="-122"/>
                </a:rPr>
                <a:t>交通运输专业概况</a:t>
              </a:r>
              <a:endParaRPr lang="zh-CN" altLang="en-US" b="1" dirty="0">
                <a:solidFill>
                  <a:srgbClr val="0255A0"/>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2195736" y="2209428"/>
            <a:ext cx="5354663" cy="461665"/>
            <a:chOff x="3084518" y="2078164"/>
            <a:chExt cx="5354663" cy="461665"/>
          </a:xfrm>
        </p:grpSpPr>
        <p:sp>
          <p:nvSpPr>
            <p:cNvPr id="61" name="TextBox 24"/>
            <p:cNvSpPr txBox="1"/>
            <p:nvPr/>
          </p:nvSpPr>
          <p:spPr>
            <a:xfrm>
              <a:off x="3084518" y="2078164"/>
              <a:ext cx="695394" cy="461665"/>
            </a:xfrm>
            <a:prstGeom prst="rect">
              <a:avLst/>
            </a:prstGeom>
            <a:noFill/>
          </p:spPr>
          <p:txBody>
            <a:bodyPr wrap="square" rtlCol="0">
              <a:spAutoFit/>
            </a:bodyPr>
            <a:lstStyle/>
            <a:p>
              <a:r>
                <a:rPr lang="zh-CN" altLang="en-US" sz="2400" b="1" i="1" dirty="0">
                  <a:solidFill>
                    <a:srgbClr val="0255A0"/>
                  </a:solidFill>
                  <a:latin typeface="华文细黑" panose="02010600040101010101" charset="-122"/>
                  <a:ea typeface="微软雅黑" panose="020B0503020204020204" pitchFamily="34" charset="-122"/>
                </a:rPr>
                <a:t>二</a:t>
              </a:r>
              <a:endParaRPr lang="zh-CN" altLang="en-US" sz="2400" b="1" i="1" dirty="0">
                <a:solidFill>
                  <a:srgbClr val="0255A0"/>
                </a:solidFill>
                <a:latin typeface="华文细黑" panose="02010600040101010101" charset="-122"/>
                <a:ea typeface="微软雅黑" panose="020B0503020204020204" pitchFamily="34" charset="-122"/>
              </a:endParaRPr>
            </a:p>
          </p:txBody>
        </p:sp>
        <p:sp>
          <p:nvSpPr>
            <p:cNvPr id="62" name="TextBox 26">
              <a:hlinkClick r:id="" action="ppaction://noaction"/>
            </p:cNvPr>
            <p:cNvSpPr txBox="1"/>
            <p:nvPr/>
          </p:nvSpPr>
          <p:spPr>
            <a:xfrm>
              <a:off x="3516566" y="2078164"/>
              <a:ext cx="4922615" cy="461665"/>
            </a:xfrm>
            <a:prstGeom prst="rect">
              <a:avLst/>
            </a:prstGeom>
            <a:noFill/>
          </p:spPr>
          <p:txBody>
            <a:bodyPr wrap="square" rtlCol="0">
              <a:spAutoFit/>
            </a:bodyPr>
            <a:lstStyle/>
            <a:p>
              <a:r>
                <a:rPr lang="zh-CN" altLang="en-US" sz="2400" b="1" dirty="0" smtClean="0">
                  <a:solidFill>
                    <a:srgbClr val="0255A0"/>
                  </a:solidFill>
                  <a:latin typeface="微软雅黑" panose="020B0503020204020204" pitchFamily="34" charset="-122"/>
                  <a:ea typeface="微软雅黑" panose="020B0503020204020204" pitchFamily="34" charset="-122"/>
                </a:rPr>
                <a:t>  专业建设成效</a:t>
              </a:r>
              <a:endParaRPr lang="zh-CN" altLang="en-US" sz="2400" b="1" dirty="0">
                <a:solidFill>
                  <a:srgbClr val="0255A0"/>
                </a:solidFill>
                <a:latin typeface="微软雅黑" panose="020B0503020204020204" pitchFamily="34" charset="-122"/>
                <a:ea typeface="微软雅黑" panose="020B0503020204020204" pitchFamily="34" charset="-122"/>
              </a:endParaRPr>
            </a:p>
          </p:txBody>
        </p:sp>
      </p:grpSp>
      <p:grpSp>
        <p:nvGrpSpPr>
          <p:cNvPr id="63" name="组合 62"/>
          <p:cNvGrpSpPr/>
          <p:nvPr/>
        </p:nvGrpSpPr>
        <p:grpSpPr>
          <a:xfrm>
            <a:off x="2195736" y="3001516"/>
            <a:ext cx="5780270" cy="461665"/>
            <a:chOff x="3084518" y="2121369"/>
            <a:chExt cx="5780270" cy="461665"/>
          </a:xfrm>
        </p:grpSpPr>
        <p:sp>
          <p:nvSpPr>
            <p:cNvPr id="64" name="TextBox 24"/>
            <p:cNvSpPr txBox="1"/>
            <p:nvPr/>
          </p:nvSpPr>
          <p:spPr>
            <a:xfrm>
              <a:off x="3084518" y="2121369"/>
              <a:ext cx="695394" cy="461665"/>
            </a:xfrm>
            <a:prstGeom prst="rect">
              <a:avLst/>
            </a:prstGeom>
            <a:noFill/>
          </p:spPr>
          <p:txBody>
            <a:bodyPr wrap="square" rtlCol="0">
              <a:spAutoFit/>
            </a:bodyPr>
            <a:lstStyle/>
            <a:p>
              <a:r>
                <a:rPr lang="zh-CN" altLang="en-US" sz="2400" b="1" i="1" dirty="0" smtClean="0">
                  <a:solidFill>
                    <a:srgbClr val="0255A0"/>
                  </a:solidFill>
                  <a:latin typeface="华文细黑" panose="02010600040101010101" charset="-122"/>
                  <a:ea typeface="微软雅黑" panose="020B0503020204020204" pitchFamily="34" charset="-122"/>
                </a:rPr>
                <a:t>三</a:t>
              </a:r>
              <a:endParaRPr lang="zh-CN" altLang="en-US" sz="2400" b="1" i="1" dirty="0">
                <a:solidFill>
                  <a:srgbClr val="0255A0"/>
                </a:solidFill>
                <a:latin typeface="华文细黑" panose="02010600040101010101" charset="-122"/>
                <a:ea typeface="微软雅黑" panose="020B0503020204020204" pitchFamily="34" charset="-122"/>
              </a:endParaRPr>
            </a:p>
          </p:txBody>
        </p:sp>
        <p:sp>
          <p:nvSpPr>
            <p:cNvPr id="65" name="TextBox 26">
              <a:hlinkClick r:id="" action="ppaction://noaction"/>
            </p:cNvPr>
            <p:cNvSpPr txBox="1"/>
            <p:nvPr/>
          </p:nvSpPr>
          <p:spPr>
            <a:xfrm>
              <a:off x="3588574" y="2121369"/>
              <a:ext cx="5276214" cy="461665"/>
            </a:xfrm>
            <a:prstGeom prst="rect">
              <a:avLst/>
            </a:prstGeom>
            <a:noFill/>
          </p:spPr>
          <p:txBody>
            <a:bodyPr wrap="square" rtlCol="0">
              <a:spAutoFit/>
            </a:bodyPr>
            <a:lstStyle/>
            <a:p>
              <a:r>
                <a:rPr lang="zh-CN" altLang="en-US" b="1" dirty="0" smtClean="0">
                  <a:solidFill>
                    <a:srgbClr val="0255A0"/>
                  </a:solidFill>
                  <a:latin typeface="微软雅黑" panose="020B0503020204020204" pitchFamily="34" charset="-122"/>
                  <a:ea typeface="微软雅黑" panose="020B0503020204020204" pitchFamily="34" charset="-122"/>
                </a:rPr>
                <a:t>  </a:t>
              </a:r>
              <a:r>
                <a:rPr lang="zh-CN" altLang="en-US" sz="2400" b="1" dirty="0" smtClean="0">
                  <a:solidFill>
                    <a:srgbClr val="0255A0"/>
                  </a:solidFill>
                  <a:latin typeface="微软雅黑" panose="020B0503020204020204" pitchFamily="34" charset="-122"/>
                  <a:ea typeface="微软雅黑" panose="020B0503020204020204" pitchFamily="34" charset="-122"/>
                </a:rPr>
                <a:t>主要问题</a:t>
              </a:r>
              <a:endParaRPr lang="zh-CN" altLang="en-US" b="1" dirty="0">
                <a:solidFill>
                  <a:srgbClr val="0255A0"/>
                </a:solidFill>
                <a:latin typeface="微软雅黑" panose="020B0503020204020204" pitchFamily="34" charset="-122"/>
                <a:ea typeface="微软雅黑" panose="020B0503020204020204" pitchFamily="34" charset="-122"/>
              </a:endParaRPr>
            </a:p>
          </p:txBody>
        </p:sp>
      </p:grpSp>
      <p:grpSp>
        <p:nvGrpSpPr>
          <p:cNvPr id="66" name="组合 65"/>
          <p:cNvGrpSpPr/>
          <p:nvPr/>
        </p:nvGrpSpPr>
        <p:grpSpPr>
          <a:xfrm>
            <a:off x="2195736" y="3793604"/>
            <a:ext cx="5426671" cy="461665"/>
            <a:chOff x="3084518" y="2164574"/>
            <a:chExt cx="5426671" cy="461665"/>
          </a:xfrm>
        </p:grpSpPr>
        <p:sp>
          <p:nvSpPr>
            <p:cNvPr id="67" name="TextBox 24"/>
            <p:cNvSpPr txBox="1"/>
            <p:nvPr/>
          </p:nvSpPr>
          <p:spPr>
            <a:xfrm>
              <a:off x="3084518" y="2164574"/>
              <a:ext cx="695394" cy="461665"/>
            </a:xfrm>
            <a:prstGeom prst="rect">
              <a:avLst/>
            </a:prstGeom>
            <a:noFill/>
          </p:spPr>
          <p:txBody>
            <a:bodyPr wrap="square" rtlCol="0">
              <a:spAutoFit/>
            </a:bodyPr>
            <a:lstStyle/>
            <a:p>
              <a:r>
                <a:rPr lang="zh-CN" altLang="en-US" sz="2400" b="1" i="1" dirty="0" smtClean="0">
                  <a:solidFill>
                    <a:srgbClr val="0255A0"/>
                  </a:solidFill>
                  <a:latin typeface="华文细黑" panose="02010600040101010101" charset="-122"/>
                  <a:ea typeface="微软雅黑" panose="020B0503020204020204" pitchFamily="34" charset="-122"/>
                </a:rPr>
                <a:t>四</a:t>
              </a:r>
              <a:endParaRPr lang="zh-CN" altLang="en-US" sz="2400" b="1" i="1" dirty="0">
                <a:solidFill>
                  <a:srgbClr val="0255A0"/>
                </a:solidFill>
                <a:latin typeface="华文细黑" panose="02010600040101010101" charset="-122"/>
                <a:ea typeface="微软雅黑" panose="020B0503020204020204" pitchFamily="34" charset="-122"/>
              </a:endParaRPr>
            </a:p>
          </p:txBody>
        </p:sp>
        <p:sp>
          <p:nvSpPr>
            <p:cNvPr id="68" name="TextBox 26">
              <a:hlinkClick r:id="" action="ppaction://noaction"/>
            </p:cNvPr>
            <p:cNvSpPr txBox="1"/>
            <p:nvPr/>
          </p:nvSpPr>
          <p:spPr>
            <a:xfrm>
              <a:off x="3588574" y="2164574"/>
              <a:ext cx="4922615" cy="461665"/>
            </a:xfrm>
            <a:prstGeom prst="rect">
              <a:avLst/>
            </a:prstGeom>
            <a:noFill/>
          </p:spPr>
          <p:txBody>
            <a:bodyPr wrap="square" rtlCol="0">
              <a:spAutoFit/>
            </a:bodyPr>
            <a:lstStyle/>
            <a:p>
              <a:r>
                <a:rPr lang="zh-CN" altLang="en-US" b="1" dirty="0" smtClean="0">
                  <a:solidFill>
                    <a:srgbClr val="0255A0"/>
                  </a:solidFill>
                  <a:latin typeface="微软雅黑" panose="020B0503020204020204" pitchFamily="34" charset="-122"/>
                  <a:ea typeface="微软雅黑" panose="020B0503020204020204" pitchFamily="34" charset="-122"/>
                </a:rPr>
                <a:t> </a:t>
              </a:r>
              <a:r>
                <a:rPr lang="zh-CN" altLang="en-US" sz="2400" b="1" dirty="0" smtClean="0">
                  <a:solidFill>
                    <a:srgbClr val="0255A0"/>
                  </a:solidFill>
                  <a:latin typeface="微软雅黑" panose="020B0503020204020204" pitchFamily="34" charset="-122"/>
                  <a:ea typeface="微软雅黑" panose="020B0503020204020204" pitchFamily="34" charset="-122"/>
                </a:rPr>
                <a:t> 发展方向</a:t>
              </a:r>
              <a:endParaRPr lang="zh-CN" altLang="en-US" b="1" dirty="0">
                <a:solidFill>
                  <a:srgbClr val="0255A0"/>
                </a:solidFill>
                <a:latin typeface="微软雅黑" panose="020B0503020204020204" pitchFamily="34" charset="-122"/>
                <a:ea typeface="微软雅黑" panose="020B0503020204020204" pitchFamily="34" charset="-122"/>
              </a:endParaRPr>
            </a:p>
          </p:txBody>
        </p:sp>
      </p:grpSp>
      <p:sp>
        <p:nvSpPr>
          <p:cNvPr id="22" name="标题 21"/>
          <p:cNvSpPr>
            <a:spLocks noGrp="1"/>
          </p:cNvSpPr>
          <p:nvPr>
            <p:ph type="title"/>
          </p:nvPr>
        </p:nvSpPr>
        <p:spPr>
          <a:xfrm>
            <a:off x="107504" y="0"/>
            <a:ext cx="5832475" cy="647700"/>
          </a:xfrm>
        </p:spPr>
        <p:txBody>
          <a:bodyPr/>
          <a:lstStyle/>
          <a:p>
            <a:r>
              <a:rPr lang="zh-CN" altLang="en-US" dirty="0"/>
              <a:t>主要内容</a:t>
            </a:r>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（二</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）教学模式与方法</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2351926"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5.</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建好在线课程</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24" name="矩形 23"/>
          <p:cNvSpPr/>
          <p:nvPr/>
        </p:nvSpPr>
        <p:spPr>
          <a:xfrm>
            <a:off x="179512" y="1417340"/>
            <a:ext cx="6228184" cy="5632311"/>
          </a:xfrm>
          <a:prstGeom prst="rect">
            <a:avLst/>
          </a:prstGeom>
        </p:spPr>
        <p:txBody>
          <a:bodyPr wrap="square">
            <a:spAutoFit/>
          </a:bodyPr>
          <a:lstStyle/>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引入</a:t>
            </a:r>
            <a:r>
              <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40</a:t>
            </a: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门文化素质课程</a:t>
            </a: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12</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门尔雅课程</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10</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门高校邦课程</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18</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门智慧树课</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实验共享平台上线了</a:t>
            </a:r>
            <a:r>
              <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6</a:t>
            </a: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门实验课</a:t>
            </a:r>
            <a:endPar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26" name="图片 25"/>
          <p:cNvPicPr/>
          <p:nvPr/>
        </p:nvPicPr>
        <p:blipFill>
          <a:blip r:embed="rId1" cstate="print"/>
          <a:srcRect/>
          <a:stretch>
            <a:fillRect/>
          </a:stretch>
        </p:blipFill>
        <p:spPr bwMode="auto">
          <a:xfrm>
            <a:off x="3347864" y="769268"/>
            <a:ext cx="1992233" cy="900000"/>
          </a:xfrm>
          <a:prstGeom prst="rect">
            <a:avLst/>
          </a:prstGeom>
          <a:noFill/>
          <a:ln w="9525">
            <a:noFill/>
            <a:miter lim="800000"/>
            <a:headEnd/>
            <a:tailEnd/>
          </a:ln>
        </p:spPr>
      </p:pic>
      <p:pic>
        <p:nvPicPr>
          <p:cNvPr id="27" name="图片 26"/>
          <p:cNvPicPr/>
          <p:nvPr/>
        </p:nvPicPr>
        <p:blipFill>
          <a:blip r:embed="rId2" cstate="print"/>
          <a:srcRect/>
          <a:stretch>
            <a:fillRect/>
          </a:stretch>
        </p:blipFill>
        <p:spPr bwMode="auto">
          <a:xfrm>
            <a:off x="5436096" y="769268"/>
            <a:ext cx="1647088" cy="900000"/>
          </a:xfrm>
          <a:prstGeom prst="rect">
            <a:avLst/>
          </a:prstGeom>
          <a:noFill/>
          <a:ln w="9525">
            <a:noFill/>
            <a:miter lim="800000"/>
            <a:headEnd/>
            <a:tailEnd/>
          </a:ln>
        </p:spPr>
      </p:pic>
      <p:pic>
        <p:nvPicPr>
          <p:cNvPr id="28" name="图片 27"/>
          <p:cNvPicPr/>
          <p:nvPr/>
        </p:nvPicPr>
        <p:blipFill>
          <a:blip r:embed="rId3" cstate="print"/>
          <a:srcRect/>
          <a:stretch>
            <a:fillRect/>
          </a:stretch>
        </p:blipFill>
        <p:spPr bwMode="auto">
          <a:xfrm>
            <a:off x="7146659" y="769268"/>
            <a:ext cx="1997341" cy="900000"/>
          </a:xfrm>
          <a:prstGeom prst="rect">
            <a:avLst/>
          </a:prstGeom>
          <a:noFill/>
          <a:ln w="9525">
            <a:noFill/>
            <a:miter lim="800000"/>
            <a:headEnd/>
            <a:tailEnd/>
          </a:ln>
        </p:spPr>
      </p:pic>
      <p:pic>
        <p:nvPicPr>
          <p:cNvPr id="29" name="图片 28"/>
          <p:cNvPicPr/>
          <p:nvPr/>
        </p:nvPicPr>
        <p:blipFill>
          <a:blip r:embed="rId4" cstate="print"/>
          <a:srcRect/>
          <a:stretch>
            <a:fillRect/>
          </a:stretch>
        </p:blipFill>
        <p:spPr bwMode="auto">
          <a:xfrm>
            <a:off x="3923928" y="2137420"/>
            <a:ext cx="5040560"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（二</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）教学模式与方法</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2970685"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6.</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深化教育教学改革</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24" name="矩形 23"/>
          <p:cNvSpPr/>
          <p:nvPr/>
        </p:nvSpPr>
        <p:spPr>
          <a:xfrm>
            <a:off x="251520" y="1129308"/>
            <a:ext cx="6228184" cy="7478970"/>
          </a:xfrm>
          <a:prstGeom prst="rect">
            <a:avLst/>
          </a:prstGeom>
        </p:spPr>
        <p:txBody>
          <a:bodyPr wrap="square">
            <a:spAutoFit/>
          </a:bodyPr>
          <a:lstStyle/>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获批</a:t>
            </a: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教改课题</a:t>
            </a:r>
            <a:r>
              <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15</a:t>
            </a: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项</a:t>
            </a: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中国交通教育研究会课题</a:t>
            </a:r>
            <a:r>
              <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2</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项</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省教育科学“十二五”规划课题</a:t>
            </a:r>
            <a:r>
              <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3</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项</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省中职教育提升项目</a:t>
            </a:r>
            <a:r>
              <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1</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项</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校教改课题</a:t>
            </a:r>
            <a:r>
              <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7</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项</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江苏省高教科研成果奖三等奖</a:t>
            </a:r>
            <a:r>
              <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1</a:t>
            </a:r>
            <a:r>
              <a:rPr lang="zh-CN" altLang="en-US"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rPr>
              <a:t>项</a:t>
            </a:r>
            <a:endParaRPr lang="en-US" altLang="zh-CN" sz="2000" b="1" dirty="0" smtClean="0">
              <a:solidFill>
                <a:srgbClr val="FF33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校级教学成果特等奖</a:t>
            </a:r>
            <a:r>
              <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1</a:t>
            </a: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项</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校级教学成果一等奖、三等奖各</a:t>
            </a:r>
            <a:r>
              <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1</a:t>
            </a: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项</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359426" name="Picture 2"/>
          <p:cNvPicPr>
            <a:picLocks noChangeAspect="1" noChangeArrowheads="1"/>
          </p:cNvPicPr>
          <p:nvPr/>
        </p:nvPicPr>
        <p:blipFill>
          <a:blip r:embed="rId1" cstate="print"/>
          <a:srcRect/>
          <a:stretch>
            <a:fillRect/>
          </a:stretch>
        </p:blipFill>
        <p:spPr bwMode="auto">
          <a:xfrm>
            <a:off x="4860032" y="2209428"/>
            <a:ext cx="3960440" cy="3126014"/>
          </a:xfrm>
          <a:prstGeom prst="rect">
            <a:avLst/>
          </a:prstGeom>
          <a:noFill/>
          <a:ln w="9525">
            <a:noFill/>
            <a:miter lim="800000"/>
            <a:headEnd/>
            <a:tailEnd/>
          </a:ln>
        </p:spPr>
      </p:pic>
      <p:pic>
        <p:nvPicPr>
          <p:cNvPr id="30" name="图片 29" descr="C:\Users\Administrator\AppData\Roaming\Tencent\Users\34343794\QQ\WinTemp\RichOle\Y[}CX)TA7OXQJ)`PY6H`64J.png"/>
          <p:cNvPicPr/>
          <p:nvPr/>
        </p:nvPicPr>
        <p:blipFill>
          <a:blip r:embed="rId2" cstate="print"/>
          <a:srcRect/>
          <a:stretch>
            <a:fillRect/>
          </a:stretch>
        </p:blipFill>
        <p:spPr bwMode="auto">
          <a:xfrm>
            <a:off x="4788024" y="697260"/>
            <a:ext cx="1872208" cy="1368152"/>
          </a:xfrm>
          <a:prstGeom prst="rect">
            <a:avLst/>
          </a:prstGeom>
          <a:noFill/>
          <a:ln w="9525">
            <a:noFill/>
            <a:miter lim="800000"/>
            <a:headEnd/>
            <a:tailEnd/>
          </a:ln>
        </p:spPr>
      </p:pic>
      <p:pic>
        <p:nvPicPr>
          <p:cNvPr id="31" name="图片 30" descr="典型案例获奖证书"/>
          <p:cNvPicPr/>
          <p:nvPr/>
        </p:nvPicPr>
        <p:blipFill>
          <a:blip r:embed="rId3" cstate="print"/>
          <a:srcRect/>
          <a:stretch>
            <a:fillRect/>
          </a:stretch>
        </p:blipFill>
        <p:spPr bwMode="auto">
          <a:xfrm>
            <a:off x="6804248" y="697260"/>
            <a:ext cx="2051720" cy="1368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（三</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）团队建设</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2970685"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1.</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师资结构不断优化</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360450" name="图片 11"/>
          <p:cNvPicPr>
            <a:picLocks noChangeAspect="1" noChangeArrowheads="1"/>
          </p:cNvPicPr>
          <p:nvPr/>
        </p:nvPicPr>
        <p:blipFill>
          <a:blip r:embed="rId1" cstate="print"/>
          <a:srcRect/>
          <a:stretch>
            <a:fillRect/>
          </a:stretch>
        </p:blipFill>
        <p:spPr bwMode="auto">
          <a:xfrm>
            <a:off x="323528" y="3145532"/>
            <a:ext cx="2160240" cy="2056767"/>
          </a:xfrm>
          <a:prstGeom prst="rect">
            <a:avLst/>
          </a:prstGeom>
          <a:noFill/>
        </p:spPr>
      </p:pic>
      <p:pic>
        <p:nvPicPr>
          <p:cNvPr id="360449" name="图片 14"/>
          <p:cNvPicPr>
            <a:picLocks noChangeAspect="1" noChangeArrowheads="1"/>
          </p:cNvPicPr>
          <p:nvPr/>
        </p:nvPicPr>
        <p:blipFill>
          <a:blip r:embed="rId2" cstate="print"/>
          <a:srcRect/>
          <a:stretch>
            <a:fillRect/>
          </a:stretch>
        </p:blipFill>
        <p:spPr bwMode="auto">
          <a:xfrm>
            <a:off x="2771800" y="3145532"/>
            <a:ext cx="2088232" cy="2044913"/>
          </a:xfrm>
          <a:prstGeom prst="rect">
            <a:avLst/>
          </a:prstGeom>
          <a:noFill/>
        </p:spPr>
      </p:pic>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2" name="Rectangle 4"/>
          <p:cNvSpPr>
            <a:spLocks noChangeArrowheads="1"/>
          </p:cNvSpPr>
          <p:nvPr/>
        </p:nvSpPr>
        <p:spPr bwMode="auto">
          <a:xfrm>
            <a:off x="0" y="225583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28" name="图片 27"/>
          <p:cNvPicPr/>
          <p:nvPr/>
        </p:nvPicPr>
        <p:blipFill>
          <a:blip r:embed="rId3" cstate="print"/>
          <a:srcRect/>
          <a:stretch>
            <a:fillRect/>
          </a:stretch>
        </p:blipFill>
        <p:spPr bwMode="auto">
          <a:xfrm>
            <a:off x="4967536" y="625252"/>
            <a:ext cx="4176464" cy="2304256"/>
          </a:xfrm>
          <a:prstGeom prst="rect">
            <a:avLst/>
          </a:prstGeom>
          <a:noFill/>
          <a:ln w="9525">
            <a:noFill/>
            <a:miter lim="800000"/>
            <a:headEnd/>
            <a:tailEnd/>
          </a:ln>
        </p:spPr>
      </p:pic>
      <p:pic>
        <p:nvPicPr>
          <p:cNvPr id="29" name="图片 28"/>
          <p:cNvPicPr/>
          <p:nvPr/>
        </p:nvPicPr>
        <p:blipFill>
          <a:blip r:embed="rId4" cstate="print"/>
          <a:srcRect/>
          <a:stretch>
            <a:fillRect/>
          </a:stretch>
        </p:blipFill>
        <p:spPr bwMode="auto">
          <a:xfrm>
            <a:off x="4967536" y="3073524"/>
            <a:ext cx="4176464" cy="2232248"/>
          </a:xfrm>
          <a:prstGeom prst="rect">
            <a:avLst/>
          </a:prstGeom>
          <a:noFill/>
          <a:ln w="9525">
            <a:noFill/>
            <a:miter lim="800000"/>
            <a:headEnd/>
            <a:tailEnd/>
          </a:ln>
        </p:spPr>
      </p:pic>
      <p:sp>
        <p:nvSpPr>
          <p:cNvPr id="31" name="矩形 30"/>
          <p:cNvSpPr/>
          <p:nvPr/>
        </p:nvSpPr>
        <p:spPr>
          <a:xfrm>
            <a:off x="251520" y="1273324"/>
            <a:ext cx="4572000" cy="1631216"/>
          </a:xfrm>
          <a:prstGeom prst="rect">
            <a:avLst/>
          </a:prstGeom>
        </p:spPr>
        <p:txBody>
          <a:bodyPr>
            <a:spAutoFit/>
          </a:bodyPr>
          <a:lstStyle/>
          <a:p>
            <a:pPr algn="just"/>
            <a:r>
              <a:rPr lang="zh-CN" altLang="en-US" sz="2000" dirty="0" smtClean="0">
                <a:latin typeface="仿宋" panose="02010609060101010101" pitchFamily="49" charset="-122"/>
                <a:ea typeface="仿宋" panose="02010609060101010101" pitchFamily="49" charset="-122"/>
                <a:cs typeface="Calibri" panose="020F0502020204030204" pitchFamily="34" charset="0"/>
              </a:rPr>
              <a:t>教授</a:t>
            </a:r>
            <a:r>
              <a:rPr lang="en-US" altLang="zh-CN" sz="2000" dirty="0" smtClean="0">
                <a:latin typeface="仿宋" panose="02010609060101010101" pitchFamily="49" charset="-122"/>
                <a:ea typeface="仿宋" panose="02010609060101010101" pitchFamily="49" charset="-122"/>
                <a:cs typeface="Calibri" panose="020F0502020204030204" pitchFamily="34" charset="0"/>
              </a:rPr>
              <a:t>6</a:t>
            </a:r>
            <a:r>
              <a:rPr lang="zh-CN" altLang="en-US" sz="2000" dirty="0" smtClean="0">
                <a:latin typeface="仿宋" panose="02010609060101010101" pitchFamily="49" charset="-122"/>
                <a:ea typeface="仿宋" panose="02010609060101010101" pitchFamily="49" charset="-122"/>
                <a:cs typeface="Calibri" panose="020F0502020204030204" pitchFamily="34" charset="0"/>
              </a:rPr>
              <a:t>人，副教授</a:t>
            </a:r>
            <a:r>
              <a:rPr lang="en-US" altLang="zh-CN" sz="2000" dirty="0" smtClean="0">
                <a:latin typeface="仿宋" panose="02010609060101010101" pitchFamily="49" charset="-122"/>
                <a:ea typeface="仿宋" panose="02010609060101010101" pitchFamily="49" charset="-122"/>
                <a:cs typeface="Calibri" panose="020F0502020204030204" pitchFamily="34" charset="0"/>
              </a:rPr>
              <a:t>8</a:t>
            </a:r>
            <a:r>
              <a:rPr lang="zh-CN" altLang="en-US" sz="2000" dirty="0" smtClean="0">
                <a:latin typeface="仿宋" panose="02010609060101010101" pitchFamily="49" charset="-122"/>
                <a:ea typeface="仿宋" panose="02010609060101010101" pitchFamily="49" charset="-122"/>
                <a:cs typeface="Calibri" panose="020F0502020204030204" pitchFamily="34" charset="0"/>
              </a:rPr>
              <a:t>人，讲师</a:t>
            </a:r>
            <a:r>
              <a:rPr lang="en-US" altLang="zh-CN" sz="2000" dirty="0" smtClean="0">
                <a:latin typeface="仿宋" panose="02010609060101010101" pitchFamily="49" charset="-122"/>
                <a:ea typeface="仿宋" panose="02010609060101010101" pitchFamily="49" charset="-122"/>
                <a:cs typeface="Calibri" panose="020F0502020204030204" pitchFamily="34" charset="0"/>
              </a:rPr>
              <a:t>4</a:t>
            </a:r>
            <a:r>
              <a:rPr lang="zh-CN" altLang="en-US" sz="2000" dirty="0" smtClean="0">
                <a:latin typeface="仿宋" panose="02010609060101010101" pitchFamily="49" charset="-122"/>
                <a:ea typeface="仿宋" panose="02010609060101010101" pitchFamily="49" charset="-122"/>
                <a:cs typeface="Calibri" panose="020F0502020204030204" pitchFamily="34" charset="0"/>
              </a:rPr>
              <a:t>人</a:t>
            </a:r>
            <a:endParaRPr lang="en-US" altLang="zh-CN" sz="2000" dirty="0" smtClean="0">
              <a:latin typeface="仿宋" panose="02010609060101010101" pitchFamily="49" charset="-122"/>
              <a:ea typeface="仿宋" panose="02010609060101010101" pitchFamily="49" charset="-122"/>
              <a:cs typeface="Calibri" panose="020F0502020204030204" pitchFamily="34" charset="0"/>
            </a:endParaRPr>
          </a:p>
          <a:p>
            <a:pPr algn="just"/>
            <a:endParaRPr lang="en-US" altLang="zh-CN" sz="2000" dirty="0" smtClean="0">
              <a:latin typeface="仿宋" panose="02010609060101010101" pitchFamily="49" charset="-122"/>
              <a:ea typeface="仿宋" panose="02010609060101010101" pitchFamily="49" charset="-122"/>
              <a:cs typeface="Calibri" panose="020F0502020204030204" pitchFamily="34" charset="0"/>
            </a:endParaRPr>
          </a:p>
          <a:p>
            <a:pPr algn="just"/>
            <a:r>
              <a:rPr lang="zh-CN" altLang="en-US" sz="2000" dirty="0" smtClean="0">
                <a:latin typeface="仿宋" panose="02010609060101010101" pitchFamily="49" charset="-122"/>
                <a:ea typeface="仿宋" panose="02010609060101010101" pitchFamily="49" charset="-122"/>
                <a:cs typeface="Calibri" panose="020F0502020204030204" pitchFamily="34" charset="0"/>
              </a:rPr>
              <a:t>博士学位</a:t>
            </a:r>
            <a:r>
              <a:rPr lang="en-US" altLang="zh-CN" sz="2000" dirty="0" smtClean="0">
                <a:latin typeface="仿宋" panose="02010609060101010101" pitchFamily="49" charset="-122"/>
                <a:ea typeface="仿宋" panose="02010609060101010101" pitchFamily="49" charset="-122"/>
                <a:cs typeface="Calibri" panose="020F0502020204030204" pitchFamily="34" charset="0"/>
              </a:rPr>
              <a:t>11</a:t>
            </a:r>
            <a:r>
              <a:rPr lang="zh-CN" altLang="en-US" sz="2000" dirty="0" smtClean="0">
                <a:latin typeface="仿宋" panose="02010609060101010101" pitchFamily="49" charset="-122"/>
                <a:ea typeface="仿宋" panose="02010609060101010101" pitchFamily="49" charset="-122"/>
                <a:cs typeface="Calibri" panose="020F0502020204030204" pitchFamily="34" charset="0"/>
              </a:rPr>
              <a:t>人，硕士</a:t>
            </a:r>
            <a:r>
              <a:rPr lang="en-US" altLang="zh-CN" sz="2000" dirty="0" smtClean="0">
                <a:latin typeface="仿宋" panose="02010609060101010101" pitchFamily="49" charset="-122"/>
                <a:ea typeface="仿宋" panose="02010609060101010101" pitchFamily="49" charset="-122"/>
                <a:cs typeface="Calibri" panose="020F0502020204030204" pitchFamily="34" charset="0"/>
              </a:rPr>
              <a:t>4</a:t>
            </a:r>
            <a:r>
              <a:rPr lang="zh-CN" altLang="en-US" sz="2000" dirty="0" smtClean="0">
                <a:latin typeface="仿宋" panose="02010609060101010101" pitchFamily="49" charset="-122"/>
                <a:ea typeface="仿宋" panose="02010609060101010101" pitchFamily="49" charset="-122"/>
                <a:cs typeface="Calibri" panose="020F0502020204030204" pitchFamily="34" charset="0"/>
              </a:rPr>
              <a:t>人，本科</a:t>
            </a:r>
            <a:r>
              <a:rPr lang="en-US" altLang="zh-CN" sz="2000" dirty="0" smtClean="0">
                <a:latin typeface="仿宋" panose="02010609060101010101" pitchFamily="49" charset="-122"/>
                <a:ea typeface="仿宋" panose="02010609060101010101" pitchFamily="49" charset="-122"/>
                <a:cs typeface="Calibri" panose="020F0502020204030204" pitchFamily="34" charset="0"/>
              </a:rPr>
              <a:t>3</a:t>
            </a:r>
            <a:r>
              <a:rPr lang="zh-CN" altLang="en-US" sz="2000" dirty="0" smtClean="0">
                <a:latin typeface="仿宋" panose="02010609060101010101" pitchFamily="49" charset="-122"/>
                <a:ea typeface="仿宋" panose="02010609060101010101" pitchFamily="49" charset="-122"/>
                <a:cs typeface="Calibri" panose="020F0502020204030204" pitchFamily="34" charset="0"/>
              </a:rPr>
              <a:t>人</a:t>
            </a:r>
            <a:endParaRPr lang="en-US" altLang="zh-CN" sz="2000" dirty="0" smtClean="0">
              <a:latin typeface="仿宋" panose="02010609060101010101" pitchFamily="49" charset="-122"/>
              <a:ea typeface="仿宋" panose="02010609060101010101" pitchFamily="49" charset="-122"/>
              <a:cs typeface="Calibri" panose="020F0502020204030204" pitchFamily="34" charset="0"/>
            </a:endParaRPr>
          </a:p>
          <a:p>
            <a:pPr algn="just"/>
            <a:endParaRPr lang="en-US" altLang="zh-CN" sz="2000" dirty="0" smtClean="0">
              <a:latin typeface="仿宋" panose="02010609060101010101" pitchFamily="49" charset="-122"/>
              <a:ea typeface="仿宋" panose="02010609060101010101" pitchFamily="49" charset="-122"/>
              <a:cs typeface="Calibri" panose="020F0502020204030204" pitchFamily="34" charset="0"/>
            </a:endParaRPr>
          </a:p>
          <a:p>
            <a:pPr algn="just"/>
            <a:r>
              <a:rPr lang="zh-CN" altLang="en-US" sz="2000" dirty="0" smtClean="0">
                <a:latin typeface="仿宋" panose="02010609060101010101" pitchFamily="49" charset="-122"/>
                <a:ea typeface="仿宋" panose="02010609060101010101" pitchFamily="49" charset="-122"/>
                <a:cs typeface="Calibri" panose="020F0502020204030204" pitchFamily="34" charset="0"/>
              </a:rPr>
              <a:t>出国访学</a:t>
            </a:r>
            <a:r>
              <a:rPr lang="en-US" altLang="zh-CN" sz="2000" dirty="0" smtClean="0">
                <a:latin typeface="仿宋" panose="02010609060101010101" pitchFamily="49" charset="-122"/>
                <a:ea typeface="仿宋" panose="02010609060101010101" pitchFamily="49" charset="-122"/>
                <a:cs typeface="Calibri" panose="020F0502020204030204" pitchFamily="34" charset="0"/>
              </a:rPr>
              <a:t>5</a:t>
            </a:r>
            <a:r>
              <a:rPr lang="zh-CN" altLang="en-US" sz="2000" dirty="0" smtClean="0">
                <a:latin typeface="仿宋" panose="02010609060101010101" pitchFamily="49" charset="-122"/>
                <a:ea typeface="仿宋" panose="02010609060101010101" pitchFamily="49" charset="-122"/>
                <a:cs typeface="Calibri" panose="020F0502020204030204" pitchFamily="34" charset="0"/>
              </a:rPr>
              <a:t>人</a:t>
            </a:r>
            <a:endParaRPr lang="zh-CN" altLang="en-US" sz="2000" dirty="0" smtClean="0">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（三</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）团队建设</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2970685"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2.</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人才培养稳步推进</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2" name="Rectangle 4"/>
          <p:cNvSpPr>
            <a:spLocks noChangeArrowheads="1"/>
          </p:cNvSpPr>
          <p:nvPr/>
        </p:nvSpPr>
        <p:spPr bwMode="auto">
          <a:xfrm>
            <a:off x="0" y="225583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62499" name="Picture 3"/>
          <p:cNvPicPr>
            <a:picLocks noChangeAspect="1" noChangeArrowheads="1"/>
          </p:cNvPicPr>
          <p:nvPr/>
        </p:nvPicPr>
        <p:blipFill>
          <a:blip r:embed="rId1" cstate="print"/>
          <a:srcRect/>
          <a:stretch>
            <a:fillRect/>
          </a:stretch>
        </p:blipFill>
        <p:spPr bwMode="auto">
          <a:xfrm>
            <a:off x="4932040" y="553244"/>
            <a:ext cx="4211960" cy="4762471"/>
          </a:xfrm>
          <a:prstGeom prst="rect">
            <a:avLst/>
          </a:prstGeom>
          <a:noFill/>
          <a:ln w="9525">
            <a:noFill/>
            <a:miter lim="800000"/>
            <a:headEnd/>
            <a:tailEnd/>
          </a:ln>
        </p:spPr>
      </p:pic>
      <p:pic>
        <p:nvPicPr>
          <p:cNvPr id="30" name="图片 29" descr="1"/>
          <p:cNvPicPr/>
          <p:nvPr/>
        </p:nvPicPr>
        <p:blipFill>
          <a:blip r:embed="rId2" cstate="print"/>
          <a:srcRect/>
          <a:stretch>
            <a:fillRect/>
          </a:stretch>
        </p:blipFill>
        <p:spPr bwMode="auto">
          <a:xfrm>
            <a:off x="179512" y="3865612"/>
            <a:ext cx="2160000" cy="1440000"/>
          </a:xfrm>
          <a:prstGeom prst="rect">
            <a:avLst/>
          </a:prstGeom>
          <a:noFill/>
          <a:ln w="9525">
            <a:noFill/>
            <a:miter lim="800000"/>
            <a:headEnd/>
            <a:tailEnd/>
          </a:ln>
        </p:spPr>
      </p:pic>
      <p:pic>
        <p:nvPicPr>
          <p:cNvPr id="31" name="图片 30" descr="2"/>
          <p:cNvPicPr/>
          <p:nvPr/>
        </p:nvPicPr>
        <p:blipFill>
          <a:blip r:embed="rId3" cstate="print"/>
          <a:srcRect/>
          <a:stretch>
            <a:fillRect/>
          </a:stretch>
        </p:blipFill>
        <p:spPr bwMode="auto">
          <a:xfrm>
            <a:off x="2483768" y="3865612"/>
            <a:ext cx="2160000" cy="1440000"/>
          </a:xfrm>
          <a:prstGeom prst="rect">
            <a:avLst/>
          </a:prstGeom>
          <a:noFill/>
          <a:ln w="9525">
            <a:noFill/>
            <a:miter lim="800000"/>
            <a:headEnd/>
            <a:tailEnd/>
          </a:ln>
        </p:spPr>
      </p:pic>
      <p:sp>
        <p:nvSpPr>
          <p:cNvPr id="32" name="矩形 31"/>
          <p:cNvSpPr/>
          <p:nvPr/>
        </p:nvSpPr>
        <p:spPr>
          <a:xfrm>
            <a:off x="179512" y="1129308"/>
            <a:ext cx="4572000" cy="3231654"/>
          </a:xfrm>
          <a:prstGeom prst="rect">
            <a:avLst/>
          </a:prstGeom>
        </p:spPr>
        <p:txBody>
          <a:bodyPr>
            <a:spAutoFit/>
          </a:bodyPr>
          <a:lstStyle/>
          <a:p>
            <a:pPr algn="just">
              <a:lnSpc>
                <a:spcPct val="120000"/>
              </a:lnSpc>
            </a:pPr>
            <a:r>
              <a:rPr lang="zh-CN" altLang="en-US" dirty="0" smtClean="0">
                <a:latin typeface="仿宋" panose="02010609060101010101" pitchFamily="49" charset="-122"/>
                <a:ea typeface="仿宋" panose="02010609060101010101" pitchFamily="49" charset="-122"/>
                <a:cs typeface="Calibri" panose="020F0502020204030204" pitchFamily="34" charset="0"/>
              </a:rPr>
              <a:t>省</a:t>
            </a:r>
            <a:r>
              <a:rPr lang="zh-CN" altLang="en-US"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a:t>
            </a:r>
            <a:r>
              <a:rPr lang="en-US" altLang="zh-CN"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333</a:t>
            </a:r>
            <a:r>
              <a:rPr lang="zh-CN" altLang="en-US"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a:t>
            </a:r>
            <a:r>
              <a:rPr lang="zh-CN" altLang="en-US" dirty="0" smtClean="0">
                <a:latin typeface="仿宋" panose="02010609060101010101" pitchFamily="49" charset="-122"/>
                <a:ea typeface="仿宋" panose="02010609060101010101" pitchFamily="49" charset="-122"/>
                <a:cs typeface="Calibri" panose="020F0502020204030204" pitchFamily="34" charset="0"/>
              </a:rPr>
              <a:t>培养对象</a:t>
            </a:r>
            <a:r>
              <a:rPr lang="en-US" altLang="zh-CN" dirty="0" smtClean="0">
                <a:latin typeface="仿宋" panose="02010609060101010101" pitchFamily="49" charset="-122"/>
                <a:ea typeface="仿宋" panose="02010609060101010101" pitchFamily="49" charset="-122"/>
                <a:cs typeface="Calibri" panose="020F0502020204030204" pitchFamily="34" charset="0"/>
              </a:rPr>
              <a:t>1</a:t>
            </a:r>
            <a:r>
              <a:rPr lang="zh-CN" altLang="en-US" dirty="0" smtClean="0">
                <a:latin typeface="仿宋" panose="02010609060101010101" pitchFamily="49" charset="-122"/>
                <a:ea typeface="仿宋" panose="02010609060101010101" pitchFamily="49" charset="-122"/>
                <a:cs typeface="Calibri" panose="020F0502020204030204" pitchFamily="34" charset="0"/>
              </a:rPr>
              <a:t>名</a:t>
            </a:r>
            <a:endParaRPr lang="en-US" altLang="zh-CN"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zh-CN" dirty="0" smtClean="0">
                <a:latin typeface="仿宋" panose="02010609060101010101" pitchFamily="49" charset="-122"/>
                <a:ea typeface="仿宋" panose="02010609060101010101" pitchFamily="49" charset="-122"/>
                <a:cs typeface="Calibri" panose="020F0502020204030204" pitchFamily="34" charset="0"/>
              </a:rPr>
              <a:t>省</a:t>
            </a:r>
            <a:r>
              <a:rPr lang="zh-CN" altLang="zh-CN"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“青蓝工程” </a:t>
            </a:r>
            <a:r>
              <a:rPr lang="zh-CN" altLang="zh-CN" dirty="0" smtClean="0">
                <a:latin typeface="仿宋" panose="02010609060101010101" pitchFamily="49" charset="-122"/>
                <a:ea typeface="仿宋" panose="02010609060101010101" pitchFamily="49" charset="-122"/>
                <a:cs typeface="Calibri" panose="020F0502020204030204" pitchFamily="34" charset="0"/>
              </a:rPr>
              <a:t>培养对象</a:t>
            </a:r>
            <a:r>
              <a:rPr lang="en-US" altLang="zh-CN" dirty="0" smtClean="0">
                <a:latin typeface="仿宋" panose="02010609060101010101" pitchFamily="49" charset="-122"/>
                <a:ea typeface="仿宋" panose="02010609060101010101" pitchFamily="49" charset="-122"/>
                <a:cs typeface="Calibri" panose="020F0502020204030204" pitchFamily="34" charset="0"/>
              </a:rPr>
              <a:t>1</a:t>
            </a:r>
            <a:r>
              <a:rPr lang="zh-CN" altLang="zh-CN" dirty="0" smtClean="0">
                <a:latin typeface="仿宋" panose="02010609060101010101" pitchFamily="49" charset="-122"/>
                <a:ea typeface="仿宋" panose="02010609060101010101" pitchFamily="49" charset="-122"/>
                <a:cs typeface="Calibri" panose="020F0502020204030204" pitchFamily="34" charset="0"/>
              </a:rPr>
              <a:t>名</a:t>
            </a:r>
            <a:endParaRPr lang="en-US" altLang="zh-CN"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zh-CN" dirty="0" smtClean="0">
                <a:latin typeface="仿宋" panose="02010609060101010101" pitchFamily="49" charset="-122"/>
                <a:ea typeface="仿宋" panose="02010609060101010101" pitchFamily="49" charset="-122"/>
                <a:cs typeface="Calibri" panose="020F0502020204030204" pitchFamily="34" charset="0"/>
              </a:rPr>
              <a:t>省</a:t>
            </a:r>
            <a:r>
              <a:rPr lang="zh-CN" altLang="zh-CN"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优秀青年骨干教师</a:t>
            </a:r>
            <a:r>
              <a:rPr lang="zh-CN" altLang="zh-CN" dirty="0" smtClean="0">
                <a:latin typeface="仿宋" panose="02010609060101010101" pitchFamily="49" charset="-122"/>
                <a:ea typeface="仿宋" panose="02010609060101010101" pitchFamily="49" charset="-122"/>
                <a:cs typeface="Calibri" panose="020F0502020204030204" pitchFamily="34" charset="0"/>
              </a:rPr>
              <a:t>培养对象</a:t>
            </a:r>
            <a:r>
              <a:rPr lang="en-US" altLang="zh-CN" dirty="0" smtClean="0">
                <a:latin typeface="仿宋" panose="02010609060101010101" pitchFamily="49" charset="-122"/>
                <a:ea typeface="仿宋" panose="02010609060101010101" pitchFamily="49" charset="-122"/>
                <a:cs typeface="Calibri" panose="020F0502020204030204" pitchFamily="34" charset="0"/>
              </a:rPr>
              <a:t>1</a:t>
            </a:r>
            <a:r>
              <a:rPr lang="zh-CN" altLang="zh-CN" dirty="0" smtClean="0">
                <a:latin typeface="仿宋" panose="02010609060101010101" pitchFamily="49" charset="-122"/>
                <a:ea typeface="仿宋" panose="02010609060101010101" pitchFamily="49" charset="-122"/>
                <a:cs typeface="Calibri" panose="020F0502020204030204" pitchFamily="34" charset="0"/>
              </a:rPr>
              <a:t>名</a:t>
            </a:r>
            <a:endParaRPr lang="en-US" altLang="zh-CN"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zh-CN" dirty="0" smtClean="0">
                <a:latin typeface="仿宋" panose="02010609060101010101" pitchFamily="49" charset="-122"/>
                <a:ea typeface="仿宋" panose="02010609060101010101" pitchFamily="49" charset="-122"/>
                <a:cs typeface="Calibri" panose="020F0502020204030204" pitchFamily="34" charset="0"/>
              </a:rPr>
              <a:t>江苏省“</a:t>
            </a:r>
            <a:r>
              <a:rPr lang="zh-CN" altLang="zh-CN"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六大人才高峰</a:t>
            </a:r>
            <a:r>
              <a:rPr lang="zh-CN" altLang="zh-CN" dirty="0" smtClean="0">
                <a:latin typeface="仿宋" panose="02010609060101010101" pitchFamily="49" charset="-122"/>
                <a:ea typeface="仿宋" panose="02010609060101010101" pitchFamily="49" charset="-122"/>
                <a:cs typeface="Calibri" panose="020F0502020204030204" pitchFamily="34" charset="0"/>
              </a:rPr>
              <a:t>”人才计划</a:t>
            </a:r>
            <a:r>
              <a:rPr lang="en-US" altLang="zh-CN" dirty="0" smtClean="0">
                <a:latin typeface="仿宋" panose="02010609060101010101" pitchFamily="49" charset="-122"/>
                <a:ea typeface="仿宋" panose="02010609060101010101" pitchFamily="49" charset="-122"/>
                <a:cs typeface="Calibri" panose="020F0502020204030204" pitchFamily="34" charset="0"/>
              </a:rPr>
              <a:t>6</a:t>
            </a:r>
            <a:r>
              <a:rPr lang="zh-CN" altLang="zh-CN" dirty="0" smtClean="0">
                <a:latin typeface="仿宋" panose="02010609060101010101" pitchFamily="49" charset="-122"/>
                <a:ea typeface="仿宋" panose="02010609060101010101" pitchFamily="49" charset="-122"/>
                <a:cs typeface="Calibri" panose="020F0502020204030204" pitchFamily="34" charset="0"/>
              </a:rPr>
              <a:t>名淮安市“</a:t>
            </a:r>
            <a:r>
              <a:rPr lang="en-US" altLang="zh-CN"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533</a:t>
            </a:r>
            <a:r>
              <a:rPr lang="zh-CN" altLang="zh-CN"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英才工程</a:t>
            </a:r>
            <a:r>
              <a:rPr lang="zh-CN" altLang="zh-CN" dirty="0" smtClean="0">
                <a:latin typeface="仿宋" panose="02010609060101010101" pitchFamily="49" charset="-122"/>
                <a:ea typeface="仿宋" panose="02010609060101010101" pitchFamily="49" charset="-122"/>
                <a:cs typeface="Calibri" panose="020F0502020204030204" pitchFamily="34" charset="0"/>
              </a:rPr>
              <a:t>”</a:t>
            </a:r>
            <a:r>
              <a:rPr lang="en-US" altLang="zh-CN" dirty="0" smtClean="0">
                <a:latin typeface="仿宋" panose="02010609060101010101" pitchFamily="49" charset="-122"/>
                <a:ea typeface="仿宋" panose="02010609060101010101" pitchFamily="49" charset="-122"/>
                <a:cs typeface="Calibri" panose="020F0502020204030204" pitchFamily="34" charset="0"/>
              </a:rPr>
              <a:t>10</a:t>
            </a:r>
            <a:r>
              <a:rPr lang="zh-CN" altLang="en-US" dirty="0" smtClean="0">
                <a:latin typeface="仿宋" panose="02010609060101010101" pitchFamily="49" charset="-122"/>
                <a:ea typeface="仿宋" panose="02010609060101010101" pitchFamily="49" charset="-122"/>
                <a:cs typeface="Calibri" panose="020F0502020204030204" pitchFamily="34" charset="0"/>
              </a:rPr>
              <a:t>人</a:t>
            </a:r>
            <a:endParaRPr lang="en-US" altLang="zh-CN" dirty="0" smtClean="0">
              <a:latin typeface="仿宋" panose="02010609060101010101" pitchFamily="49" charset="-122"/>
              <a:ea typeface="仿宋" panose="02010609060101010101" pitchFamily="49" charset="-122"/>
              <a:cs typeface="Calibri" panose="020F0502020204030204" pitchFamily="34" charset="0"/>
            </a:endParaRPr>
          </a:p>
          <a:p>
            <a:pPr>
              <a:lnSpc>
                <a:spcPct val="120000"/>
              </a:lnSpc>
            </a:pP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nSpc>
                <a:spcPct val="120000"/>
              </a:lnSpc>
            </a:pPr>
            <a:r>
              <a:rPr lang="zh-CN" altLang="en-US"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“车辆运行安全保障”团队获批江苏高校优秀科技创新团队。</a:t>
            </a:r>
            <a:endParaRPr lang="en-US" altLang="zh-CN"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endParaRPr lang="zh-CN" altLang="en-US" sz="2000" dirty="0" smtClean="0">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（三</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）团队建设</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2970685"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3.</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科研水平不断提高</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2" name="Rectangle 4"/>
          <p:cNvSpPr>
            <a:spLocks noChangeArrowheads="1"/>
          </p:cNvSpPr>
          <p:nvPr/>
        </p:nvSpPr>
        <p:spPr bwMode="auto">
          <a:xfrm>
            <a:off x="0" y="225583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2" name="矩形 31"/>
          <p:cNvSpPr/>
          <p:nvPr/>
        </p:nvSpPr>
        <p:spPr>
          <a:xfrm>
            <a:off x="251520" y="1201316"/>
            <a:ext cx="6624736" cy="3970318"/>
          </a:xfrm>
          <a:prstGeom prst="rect">
            <a:avLst/>
          </a:prstGeom>
        </p:spPr>
        <p:txBody>
          <a:bodyPr wrap="square">
            <a:spAutoFit/>
          </a:bodyPr>
          <a:lstStyle/>
          <a:p>
            <a:pPr algn="just">
              <a:lnSpc>
                <a:spcPct val="120000"/>
              </a:lnSpc>
            </a:pP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获批</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21</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项省部级以上课题</a:t>
            </a:r>
            <a:endParaRPr lang="en-US" altLang="zh-CN" sz="2000" b="1"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en-US"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国家自然基金</a:t>
            </a:r>
            <a:r>
              <a:rPr lang="en-US" altLang="zh-CN"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7</a:t>
            </a:r>
            <a:r>
              <a:rPr lang="zh-CN" altLang="en-US"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项</a:t>
            </a:r>
            <a:endParaRPr lang="en-US" altLang="zh-CN"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en-US" dirty="0" smtClean="0">
                <a:latin typeface="仿宋" panose="02010609060101010101" pitchFamily="49" charset="-122"/>
                <a:ea typeface="仿宋" panose="02010609060101010101" pitchFamily="49" charset="-122"/>
                <a:cs typeface="Calibri" panose="020F0502020204030204" pitchFamily="34" charset="0"/>
              </a:rPr>
              <a:t>中国博士后基金会</a:t>
            </a:r>
            <a:r>
              <a:rPr lang="en-US" altLang="zh-CN" dirty="0" smtClean="0">
                <a:latin typeface="仿宋" panose="02010609060101010101" pitchFamily="49" charset="-122"/>
                <a:ea typeface="仿宋" panose="02010609060101010101" pitchFamily="49" charset="-122"/>
                <a:cs typeface="Calibri" panose="020F0502020204030204" pitchFamily="34" charset="0"/>
              </a:rPr>
              <a:t>1</a:t>
            </a:r>
            <a:r>
              <a:rPr lang="zh-CN" altLang="en-US" dirty="0" smtClean="0">
                <a:latin typeface="仿宋" panose="02010609060101010101" pitchFamily="49" charset="-122"/>
                <a:ea typeface="仿宋" panose="02010609060101010101" pitchFamily="49" charset="-122"/>
                <a:cs typeface="Calibri" panose="020F0502020204030204" pitchFamily="34" charset="0"/>
              </a:rPr>
              <a:t>项</a:t>
            </a:r>
            <a:endParaRPr lang="en-US" altLang="zh-CN"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en-US" dirty="0" smtClean="0">
                <a:latin typeface="仿宋" panose="02010609060101010101" pitchFamily="49" charset="-122"/>
                <a:ea typeface="仿宋" panose="02010609060101010101" pitchFamily="49" charset="-122"/>
                <a:cs typeface="Calibri" panose="020F0502020204030204" pitchFamily="34" charset="0"/>
              </a:rPr>
              <a:t>住建部</a:t>
            </a:r>
            <a:r>
              <a:rPr lang="en-US" altLang="zh-CN" dirty="0" smtClean="0">
                <a:latin typeface="仿宋" panose="02010609060101010101" pitchFamily="49" charset="-122"/>
                <a:ea typeface="仿宋" panose="02010609060101010101" pitchFamily="49" charset="-122"/>
                <a:cs typeface="Calibri" panose="020F0502020204030204" pitchFamily="34" charset="0"/>
              </a:rPr>
              <a:t>6</a:t>
            </a:r>
            <a:r>
              <a:rPr lang="zh-CN" altLang="en-US" dirty="0" smtClean="0">
                <a:latin typeface="仿宋" panose="02010609060101010101" pitchFamily="49" charset="-122"/>
                <a:ea typeface="仿宋" panose="02010609060101010101" pitchFamily="49" charset="-122"/>
                <a:cs typeface="Calibri" panose="020F0502020204030204" pitchFamily="34" charset="0"/>
              </a:rPr>
              <a:t>项</a:t>
            </a:r>
            <a:endParaRPr lang="en-US" altLang="zh-CN"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en-US" dirty="0" smtClean="0">
                <a:latin typeface="仿宋" panose="02010609060101010101" pitchFamily="49" charset="-122"/>
                <a:ea typeface="仿宋" panose="02010609060101010101" pitchFamily="49" charset="-122"/>
                <a:cs typeface="Calibri" panose="020F0502020204030204" pitchFamily="34" charset="0"/>
              </a:rPr>
              <a:t>国家统计局</a:t>
            </a:r>
            <a:r>
              <a:rPr lang="en-US" altLang="zh-CN" dirty="0" smtClean="0">
                <a:latin typeface="仿宋" panose="02010609060101010101" pitchFamily="49" charset="-122"/>
                <a:ea typeface="仿宋" panose="02010609060101010101" pitchFamily="49" charset="-122"/>
                <a:cs typeface="Calibri" panose="020F0502020204030204" pitchFamily="34" charset="0"/>
              </a:rPr>
              <a:t>2</a:t>
            </a:r>
            <a:r>
              <a:rPr lang="zh-CN" altLang="en-US" dirty="0" smtClean="0">
                <a:latin typeface="仿宋" panose="02010609060101010101" pitchFamily="49" charset="-122"/>
                <a:ea typeface="仿宋" panose="02010609060101010101" pitchFamily="49" charset="-122"/>
                <a:cs typeface="Calibri" panose="020F0502020204030204" pitchFamily="34" charset="0"/>
              </a:rPr>
              <a:t>项</a:t>
            </a:r>
            <a:endParaRPr lang="en-US" altLang="zh-CN"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en-US" dirty="0" smtClean="0">
                <a:latin typeface="仿宋" panose="02010609060101010101" pitchFamily="49" charset="-122"/>
                <a:ea typeface="仿宋" panose="02010609060101010101" pitchFamily="49" charset="-122"/>
                <a:cs typeface="Calibri" panose="020F0502020204030204" pitchFamily="34" charset="0"/>
              </a:rPr>
              <a:t>江苏省哲学规划办</a:t>
            </a:r>
            <a:r>
              <a:rPr lang="en-US" altLang="zh-CN" dirty="0" smtClean="0">
                <a:latin typeface="仿宋" panose="02010609060101010101" pitchFamily="49" charset="-122"/>
                <a:ea typeface="仿宋" panose="02010609060101010101" pitchFamily="49" charset="-122"/>
                <a:cs typeface="Calibri" panose="020F0502020204030204" pitchFamily="34" charset="0"/>
              </a:rPr>
              <a:t>5</a:t>
            </a:r>
            <a:r>
              <a:rPr lang="zh-CN" altLang="en-US" dirty="0" smtClean="0">
                <a:latin typeface="仿宋" panose="02010609060101010101" pitchFamily="49" charset="-122"/>
                <a:ea typeface="仿宋" panose="02010609060101010101" pitchFamily="49" charset="-122"/>
                <a:cs typeface="Calibri" panose="020F0502020204030204" pitchFamily="34" charset="0"/>
              </a:rPr>
              <a:t>项</a:t>
            </a:r>
            <a:endParaRPr lang="en-US" altLang="zh-CN"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endParaRPr lang="en-US" altLang="zh-CN" sz="2000"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en-US"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国家发改委优秀研究成果奖三等奖</a:t>
            </a:r>
            <a:endParaRPr lang="en-US" altLang="zh-CN"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en-US" dirty="0" smtClean="0">
                <a:latin typeface="仿宋" panose="02010609060101010101" pitchFamily="49" charset="-122"/>
                <a:ea typeface="仿宋" panose="02010609060101010101" pitchFamily="49" charset="-122"/>
                <a:cs typeface="Calibri" panose="020F0502020204030204" pitchFamily="34" charset="0"/>
              </a:rPr>
              <a:t>“宝供物流奖”二等奖</a:t>
            </a:r>
            <a:endParaRPr lang="en-US" altLang="zh-CN"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en-US" dirty="0" smtClean="0">
                <a:latin typeface="仿宋" panose="02010609060101010101" pitchFamily="49" charset="-122"/>
                <a:ea typeface="仿宋" panose="02010609060101010101" pitchFamily="49" charset="-122"/>
                <a:cs typeface="Calibri" panose="020F0502020204030204" pitchFamily="34" charset="0"/>
              </a:rPr>
              <a:t>江苏省教育科学研究成果一等奖</a:t>
            </a:r>
            <a:endParaRPr lang="en-US" altLang="zh-CN"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en-US" dirty="0" smtClean="0">
                <a:latin typeface="仿宋" panose="02010609060101010101" pitchFamily="49" charset="-122"/>
                <a:ea typeface="仿宋" panose="02010609060101010101" pitchFamily="49" charset="-122"/>
                <a:cs typeface="Calibri" panose="020F0502020204030204" pitchFamily="34" charset="0"/>
              </a:rPr>
              <a:t>省哲学社会科学优秀论文论文二等奖</a:t>
            </a:r>
            <a:endParaRPr lang="zh-CN" altLang="en-US" dirty="0" smtClean="0">
              <a:latin typeface="仿宋" panose="02010609060101010101" pitchFamily="49" charset="-122"/>
              <a:ea typeface="仿宋" panose="02010609060101010101" pitchFamily="49" charset="-122"/>
              <a:cs typeface="Calibri" panose="020F0502020204030204" pitchFamily="34" charset="0"/>
            </a:endParaRPr>
          </a:p>
        </p:txBody>
      </p:sp>
      <p:pic>
        <p:nvPicPr>
          <p:cNvPr id="363522" name="Picture 2"/>
          <p:cNvPicPr>
            <a:picLocks noChangeAspect="1" noChangeArrowheads="1"/>
          </p:cNvPicPr>
          <p:nvPr/>
        </p:nvPicPr>
        <p:blipFill>
          <a:blip r:embed="rId1" cstate="print"/>
          <a:srcRect/>
          <a:stretch>
            <a:fillRect/>
          </a:stretch>
        </p:blipFill>
        <p:spPr bwMode="auto">
          <a:xfrm>
            <a:off x="4065761" y="841276"/>
            <a:ext cx="5078239" cy="1995479"/>
          </a:xfrm>
          <a:prstGeom prst="rect">
            <a:avLst/>
          </a:prstGeom>
          <a:noFill/>
          <a:ln w="9525">
            <a:noFill/>
            <a:miter lim="800000"/>
            <a:headEnd/>
            <a:tailEnd/>
          </a:ln>
        </p:spPr>
      </p:pic>
      <p:pic>
        <p:nvPicPr>
          <p:cNvPr id="27" name="图片 26" descr="C:\Users\Administrator\Desktop\6acc299c-6805-4b6a-9ded-b35f2438a78e (1).jpg"/>
          <p:cNvPicPr/>
          <p:nvPr/>
        </p:nvPicPr>
        <p:blipFill>
          <a:blip r:embed="rId2" cstate="print"/>
          <a:srcRect/>
          <a:stretch>
            <a:fillRect/>
          </a:stretch>
        </p:blipFill>
        <p:spPr bwMode="auto">
          <a:xfrm>
            <a:off x="5292080" y="3145532"/>
            <a:ext cx="3122211" cy="216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（四</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）课程与教材建设</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1.</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课程体系</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2" name="Rectangle 4"/>
          <p:cNvSpPr>
            <a:spLocks noChangeArrowheads="1"/>
          </p:cNvSpPr>
          <p:nvPr/>
        </p:nvSpPr>
        <p:spPr bwMode="auto">
          <a:xfrm>
            <a:off x="0" y="225583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4" name="矩形 14"/>
          <p:cNvSpPr>
            <a:spLocks noChangeArrowheads="1"/>
          </p:cNvSpPr>
          <p:nvPr/>
        </p:nvSpPr>
        <p:spPr bwMode="auto">
          <a:xfrm>
            <a:off x="612130" y="1950665"/>
            <a:ext cx="1210588" cy="400110"/>
          </a:xfrm>
          <a:prstGeom prst="rect">
            <a:avLst/>
          </a:prstGeom>
          <a:noFill/>
          <a:ln w="9525">
            <a:noFill/>
            <a:miter lim="800000"/>
          </a:ln>
        </p:spPr>
        <p:txBody>
          <a:bodyPr wrap="none">
            <a:spAutoFit/>
          </a:bodyPr>
          <a:lstStyle/>
          <a:p>
            <a:r>
              <a:rPr lang="zh-CN" altLang="en-US" sz="2000" dirty="0">
                <a:solidFill>
                  <a:srgbClr val="FF0000"/>
                </a:solidFill>
                <a:latin typeface="宋体" panose="02010600030101010101" pitchFamily="2" charset="-122"/>
                <a:ea typeface="宋体" panose="02010600030101010101" pitchFamily="2" charset="-122"/>
              </a:rPr>
              <a:t>教学体系</a:t>
            </a:r>
            <a:endParaRPr lang="zh-CN" altLang="en-US" sz="2000" dirty="0">
              <a:solidFill>
                <a:srgbClr val="FF0000"/>
              </a:solidFill>
              <a:latin typeface="宋体" panose="02010600030101010101" pitchFamily="2" charset="-122"/>
              <a:ea typeface="宋体" panose="02010600030101010101" pitchFamily="2" charset="-122"/>
            </a:endParaRPr>
          </a:p>
        </p:txBody>
      </p:sp>
      <p:sp>
        <p:nvSpPr>
          <p:cNvPr id="35" name="Text Box 2"/>
          <p:cNvSpPr txBox="1">
            <a:spLocks noChangeArrowheads="1"/>
          </p:cNvSpPr>
          <p:nvPr/>
        </p:nvSpPr>
        <p:spPr bwMode="auto">
          <a:xfrm>
            <a:off x="1772593" y="2220540"/>
            <a:ext cx="1298575" cy="646113"/>
          </a:xfrm>
          <a:prstGeom prst="rect">
            <a:avLst/>
          </a:prstGeom>
          <a:noFill/>
          <a:ln w="9525">
            <a:noFill/>
            <a:miter lim="800000"/>
          </a:ln>
        </p:spPr>
        <p:txBody>
          <a:bodyPr>
            <a:spAutoFit/>
          </a:bodyPr>
          <a:lstStyle/>
          <a:p>
            <a:pPr algn="ctr" latinLnBrk="1"/>
            <a:r>
              <a:rPr kumimoji="1" lang="en-US" altLang="ko-KR" b="1">
                <a:solidFill>
                  <a:schemeClr val="bg1"/>
                </a:solidFill>
                <a:latin typeface="Verdana" panose="020B0604030504040204" pitchFamily="34" charset="0"/>
                <a:ea typeface="Gulim" pitchFamily="34" charset="-127"/>
              </a:rPr>
              <a:t>Diagram</a:t>
            </a:r>
            <a:endParaRPr kumimoji="1" lang="en-US" altLang="ko-KR" b="1">
              <a:solidFill>
                <a:schemeClr val="bg1"/>
              </a:solidFill>
              <a:latin typeface="Verdana" panose="020B0604030504040204" pitchFamily="34" charset="0"/>
              <a:ea typeface="Gulim" pitchFamily="34" charset="-127"/>
            </a:endParaRPr>
          </a:p>
          <a:p>
            <a:pPr algn="ctr" latinLnBrk="1"/>
            <a:r>
              <a:rPr kumimoji="1" lang="en-US" altLang="ko-KR" b="1">
                <a:solidFill>
                  <a:schemeClr val="bg1"/>
                </a:solidFill>
                <a:latin typeface="Verdana" panose="020B0604030504040204" pitchFamily="34" charset="0"/>
                <a:ea typeface="Gulim" pitchFamily="34" charset="-127"/>
              </a:rPr>
              <a:t> 2</a:t>
            </a:r>
            <a:endParaRPr kumimoji="1" lang="en-US" altLang="ko-KR" b="1">
              <a:solidFill>
                <a:schemeClr val="bg1"/>
              </a:solidFill>
              <a:latin typeface="Verdana" panose="020B0604030504040204" pitchFamily="34" charset="0"/>
              <a:ea typeface="Gulim" pitchFamily="34" charset="-127"/>
            </a:endParaRPr>
          </a:p>
        </p:txBody>
      </p:sp>
      <p:sp>
        <p:nvSpPr>
          <p:cNvPr id="36" name="Text Box 6"/>
          <p:cNvSpPr txBox="1">
            <a:spLocks noChangeArrowheads="1"/>
          </p:cNvSpPr>
          <p:nvPr/>
        </p:nvSpPr>
        <p:spPr bwMode="auto">
          <a:xfrm>
            <a:off x="534343" y="4009653"/>
            <a:ext cx="1298575" cy="646112"/>
          </a:xfrm>
          <a:prstGeom prst="rect">
            <a:avLst/>
          </a:prstGeom>
          <a:noFill/>
          <a:ln w="9525">
            <a:noFill/>
            <a:miter lim="800000"/>
          </a:ln>
        </p:spPr>
        <p:txBody>
          <a:bodyPr>
            <a:spAutoFit/>
          </a:bodyPr>
          <a:lstStyle/>
          <a:p>
            <a:pPr algn="ctr" latinLnBrk="1"/>
            <a:r>
              <a:rPr kumimoji="1" lang="en-US" altLang="ko-KR" b="1">
                <a:solidFill>
                  <a:schemeClr val="bg1"/>
                </a:solidFill>
                <a:latin typeface="Verdana" panose="020B0604030504040204" pitchFamily="34" charset="0"/>
                <a:ea typeface="Gulim" pitchFamily="34" charset="-127"/>
              </a:rPr>
              <a:t>Diagram</a:t>
            </a:r>
            <a:endParaRPr kumimoji="1" lang="en-US" altLang="ko-KR" b="1">
              <a:solidFill>
                <a:schemeClr val="bg1"/>
              </a:solidFill>
              <a:latin typeface="Verdana" panose="020B0604030504040204" pitchFamily="34" charset="0"/>
              <a:ea typeface="Gulim" pitchFamily="34" charset="-127"/>
            </a:endParaRPr>
          </a:p>
          <a:p>
            <a:pPr algn="ctr" latinLnBrk="1"/>
            <a:r>
              <a:rPr kumimoji="1" lang="en-US" altLang="ko-KR" b="1">
                <a:solidFill>
                  <a:schemeClr val="bg1"/>
                </a:solidFill>
                <a:latin typeface="Verdana" panose="020B0604030504040204" pitchFamily="34" charset="0"/>
                <a:ea typeface="Gulim" pitchFamily="34" charset="-127"/>
              </a:rPr>
              <a:t> 2</a:t>
            </a:r>
            <a:endParaRPr kumimoji="1" lang="en-US" altLang="ko-KR" b="1">
              <a:solidFill>
                <a:schemeClr val="bg1"/>
              </a:solidFill>
              <a:latin typeface="Verdana" panose="020B0604030504040204" pitchFamily="34" charset="0"/>
              <a:ea typeface="Gulim" pitchFamily="34" charset="-127"/>
            </a:endParaRPr>
          </a:p>
        </p:txBody>
      </p:sp>
      <p:pic>
        <p:nvPicPr>
          <p:cNvPr id="37" name="图片 29" descr="图片1.png"/>
          <p:cNvPicPr>
            <a:picLocks noChangeAspect="1"/>
          </p:cNvPicPr>
          <p:nvPr/>
        </p:nvPicPr>
        <p:blipFill>
          <a:blip r:embed="rId1" cstate="print"/>
          <a:srcRect/>
          <a:stretch>
            <a:fillRect/>
          </a:stretch>
        </p:blipFill>
        <p:spPr bwMode="auto">
          <a:xfrm>
            <a:off x="683568" y="2209428"/>
            <a:ext cx="3111500" cy="2741612"/>
          </a:xfrm>
          <a:prstGeom prst="rect">
            <a:avLst/>
          </a:prstGeom>
          <a:noFill/>
          <a:ln w="9525">
            <a:noFill/>
            <a:miter lim="800000"/>
            <a:headEnd/>
            <a:tailEnd/>
          </a:ln>
        </p:spPr>
      </p:pic>
      <p:sp>
        <p:nvSpPr>
          <p:cNvPr id="38" name="矩形 30"/>
          <p:cNvSpPr>
            <a:spLocks noChangeArrowheads="1"/>
          </p:cNvSpPr>
          <p:nvPr/>
        </p:nvSpPr>
        <p:spPr bwMode="auto">
          <a:xfrm>
            <a:off x="4041130" y="2022103"/>
            <a:ext cx="1210588" cy="400110"/>
          </a:xfrm>
          <a:prstGeom prst="rect">
            <a:avLst/>
          </a:prstGeom>
          <a:noFill/>
          <a:ln w="9525">
            <a:noFill/>
            <a:miter lim="800000"/>
          </a:ln>
        </p:spPr>
        <p:txBody>
          <a:bodyPr wrap="none">
            <a:spAutoFit/>
          </a:bodyPr>
          <a:lstStyle/>
          <a:p>
            <a:r>
              <a:rPr lang="zh-CN" altLang="en-US" sz="2000" dirty="0">
                <a:solidFill>
                  <a:srgbClr val="FF0000"/>
                </a:solidFill>
                <a:latin typeface="宋体" panose="02010600030101010101" pitchFamily="2" charset="-122"/>
                <a:ea typeface="宋体" panose="02010600030101010101" pitchFamily="2" charset="-122"/>
              </a:rPr>
              <a:t>课程体系</a:t>
            </a:r>
            <a:endParaRPr lang="zh-CN" altLang="en-US" sz="2000" dirty="0">
              <a:solidFill>
                <a:srgbClr val="FF0000"/>
              </a:solidFill>
              <a:latin typeface="宋体" panose="02010600030101010101" pitchFamily="2" charset="-122"/>
              <a:ea typeface="宋体" panose="02010600030101010101" pitchFamily="2" charset="-122"/>
            </a:endParaRPr>
          </a:p>
        </p:txBody>
      </p:sp>
      <p:pic>
        <p:nvPicPr>
          <p:cNvPr id="39" name="图片 32" descr="图片2.png"/>
          <p:cNvPicPr>
            <a:picLocks noChangeAspect="1"/>
          </p:cNvPicPr>
          <p:nvPr/>
        </p:nvPicPr>
        <p:blipFill>
          <a:blip r:embed="rId2" cstate="print"/>
          <a:srcRect/>
          <a:stretch>
            <a:fillRect/>
          </a:stretch>
        </p:blipFill>
        <p:spPr bwMode="auto">
          <a:xfrm>
            <a:off x="4191000" y="1921396"/>
            <a:ext cx="4953000" cy="3168650"/>
          </a:xfrm>
          <a:prstGeom prst="rect">
            <a:avLst/>
          </a:prstGeom>
          <a:noFill/>
          <a:ln w="9525">
            <a:noFill/>
            <a:miter lim="800000"/>
            <a:headEnd/>
            <a:tailEnd/>
          </a:ln>
        </p:spPr>
      </p:pic>
      <p:sp>
        <p:nvSpPr>
          <p:cNvPr id="40" name="矩形 39"/>
          <p:cNvSpPr/>
          <p:nvPr/>
        </p:nvSpPr>
        <p:spPr>
          <a:xfrm>
            <a:off x="899592" y="1273324"/>
            <a:ext cx="7416824" cy="400110"/>
          </a:xfrm>
          <a:prstGeom prst="rect">
            <a:avLst/>
          </a:prstGeom>
        </p:spPr>
        <p:txBody>
          <a:bodyPr wrap="square">
            <a:spAutoFit/>
          </a:bodyPr>
          <a:lstStyle/>
          <a:p>
            <a:r>
              <a:rPr lang="zh-CN" altLang="zh-CN" sz="2000" b="1" dirty="0" smtClean="0">
                <a:latin typeface="仿宋" panose="02010609060101010101" pitchFamily="49" charset="-122"/>
                <a:ea typeface="仿宋" panose="02010609060101010101" pitchFamily="49" charset="-122"/>
                <a:cs typeface="Calibri" panose="020F0502020204030204" pitchFamily="34" charset="0"/>
              </a:rPr>
              <a:t>本专业开设课程</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93</a:t>
            </a:r>
            <a:r>
              <a:rPr lang="zh-CN" altLang="zh-CN" sz="2000" b="1" dirty="0" smtClean="0">
                <a:latin typeface="仿宋" panose="02010609060101010101" pitchFamily="49" charset="-122"/>
                <a:ea typeface="仿宋" panose="02010609060101010101" pitchFamily="49" charset="-122"/>
                <a:cs typeface="Calibri" panose="020F0502020204030204" pitchFamily="34" charset="0"/>
              </a:rPr>
              <a:t>门，包括通识课程</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19</a:t>
            </a:r>
            <a:r>
              <a:rPr lang="zh-CN" altLang="zh-CN" sz="2000" b="1" dirty="0" smtClean="0">
                <a:latin typeface="仿宋" panose="02010609060101010101" pitchFamily="49" charset="-122"/>
                <a:ea typeface="仿宋" panose="02010609060101010101" pitchFamily="49" charset="-122"/>
                <a:cs typeface="Calibri" panose="020F0502020204030204" pitchFamily="34" charset="0"/>
              </a:rPr>
              <a:t>门，学科与专业课程</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74</a:t>
            </a:r>
            <a:r>
              <a:rPr lang="zh-CN" altLang="zh-CN" sz="2000" b="1" dirty="0" smtClean="0">
                <a:latin typeface="仿宋" panose="02010609060101010101" pitchFamily="49" charset="-122"/>
                <a:ea typeface="仿宋" panose="02010609060101010101" pitchFamily="49" charset="-122"/>
                <a:cs typeface="Calibri" panose="020F0502020204030204" pitchFamily="34" charset="0"/>
              </a:rPr>
              <a:t>门</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a:t>
            </a:r>
            <a:endParaRPr lang="zh-CN" altLang="en-US" sz="2000" b="1" dirty="0" smtClean="0">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（四</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）课程与教材建设</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2.</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课程建设</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2" name="Rectangle 4"/>
          <p:cNvSpPr>
            <a:spLocks noChangeArrowheads="1"/>
          </p:cNvSpPr>
          <p:nvPr/>
        </p:nvSpPr>
        <p:spPr bwMode="auto">
          <a:xfrm>
            <a:off x="0" y="225583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2" name="矩形 31"/>
          <p:cNvSpPr/>
          <p:nvPr/>
        </p:nvSpPr>
        <p:spPr>
          <a:xfrm>
            <a:off x="251520" y="1201316"/>
            <a:ext cx="8640960" cy="1151277"/>
          </a:xfrm>
          <a:prstGeom prst="rect">
            <a:avLst/>
          </a:prstGeom>
        </p:spPr>
        <p:txBody>
          <a:bodyPr wrap="square">
            <a:spAutoFit/>
          </a:bodyPr>
          <a:lstStyle/>
          <a:p>
            <a:pPr algn="just">
              <a:lnSpc>
                <a:spcPct val="120000"/>
              </a:lnSpc>
            </a:pP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    </a:t>
            </a: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汽车理论</a:t>
            </a: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被遴选为江苏省精品课程</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交通运输企业管理</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道路工程制图及</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CAD》</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等</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2</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门课程被评为校精品课程。还有</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10</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门课程被评为校优秀课程。</a:t>
            </a:r>
            <a:endParaRPr lang="en-US" altLang="zh-CN"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66594" name="Picture 2"/>
          <p:cNvPicPr>
            <a:picLocks noChangeAspect="1" noChangeArrowheads="1"/>
          </p:cNvPicPr>
          <p:nvPr/>
        </p:nvPicPr>
        <p:blipFill>
          <a:blip r:embed="rId1" cstate="print"/>
          <a:srcRect/>
          <a:stretch>
            <a:fillRect/>
          </a:stretch>
        </p:blipFill>
        <p:spPr bwMode="auto">
          <a:xfrm>
            <a:off x="2195736" y="2137420"/>
            <a:ext cx="4752528" cy="3211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（四</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）课程与教材建设</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3.</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教材建设</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2" name="Rectangle 4"/>
          <p:cNvSpPr>
            <a:spLocks noChangeArrowheads="1"/>
          </p:cNvSpPr>
          <p:nvPr/>
        </p:nvSpPr>
        <p:spPr bwMode="auto">
          <a:xfrm>
            <a:off x="0" y="225583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2" name="矩形 31"/>
          <p:cNvSpPr/>
          <p:nvPr/>
        </p:nvSpPr>
        <p:spPr>
          <a:xfrm>
            <a:off x="251520" y="1201316"/>
            <a:ext cx="8640960" cy="1151277"/>
          </a:xfrm>
          <a:prstGeom prst="rect">
            <a:avLst/>
          </a:prstGeom>
        </p:spPr>
        <p:txBody>
          <a:bodyPr wrap="square">
            <a:spAutoFit/>
          </a:bodyPr>
          <a:lstStyle/>
          <a:p>
            <a:pPr algn="just">
              <a:lnSpc>
                <a:spcPct val="120000"/>
              </a:lnSpc>
            </a:pP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    本专业编写出版了与产业化人才培养模式相适应的教材</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8</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部。</a:t>
            </a: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汽车故障诊断与维修实验教程</a:t>
            </a: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被评为江苏省高等学校精品教材</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物流中心规划与设计</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获第三届中国“物华图书奖”三等奖。</a:t>
            </a:r>
            <a:endParaRPr lang="en-US" altLang="zh-CN"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pic>
        <p:nvPicPr>
          <p:cNvPr id="364549" name="图片 6" descr="228588~1"/>
          <p:cNvPicPr>
            <a:picLocks noChangeAspect="1" noChangeArrowheads="1"/>
          </p:cNvPicPr>
          <p:nvPr/>
        </p:nvPicPr>
        <p:blipFill>
          <a:blip r:embed="rId1" cstate="print"/>
          <a:srcRect l="15385" r="15384"/>
          <a:stretch>
            <a:fillRect/>
          </a:stretch>
        </p:blipFill>
        <p:spPr bwMode="auto">
          <a:xfrm>
            <a:off x="611560" y="2929508"/>
            <a:ext cx="1495552" cy="2160000"/>
          </a:xfrm>
          <a:prstGeom prst="rect">
            <a:avLst/>
          </a:prstGeom>
          <a:noFill/>
        </p:spPr>
      </p:pic>
      <p:pic>
        <p:nvPicPr>
          <p:cNvPr id="364548" name="图片 7" descr="233397~1"/>
          <p:cNvPicPr>
            <a:picLocks noChangeAspect="1" noChangeArrowheads="1"/>
          </p:cNvPicPr>
          <p:nvPr/>
        </p:nvPicPr>
        <p:blipFill>
          <a:blip r:embed="rId2" cstate="print"/>
          <a:srcRect l="15126" r="14285"/>
          <a:stretch>
            <a:fillRect/>
          </a:stretch>
        </p:blipFill>
        <p:spPr bwMode="auto">
          <a:xfrm>
            <a:off x="2339752" y="2929508"/>
            <a:ext cx="1528016" cy="2160000"/>
          </a:xfrm>
          <a:prstGeom prst="rect">
            <a:avLst/>
          </a:prstGeom>
          <a:noFill/>
        </p:spPr>
      </p:pic>
      <p:pic>
        <p:nvPicPr>
          <p:cNvPr id="364547" name="图片 8" descr="226026~1"/>
          <p:cNvPicPr>
            <a:picLocks noChangeAspect="1" noChangeArrowheads="1"/>
          </p:cNvPicPr>
          <p:nvPr/>
        </p:nvPicPr>
        <p:blipFill>
          <a:blip r:embed="rId3" cstate="print"/>
          <a:srcRect l="14400" r="13600"/>
          <a:stretch>
            <a:fillRect/>
          </a:stretch>
        </p:blipFill>
        <p:spPr bwMode="auto">
          <a:xfrm>
            <a:off x="3995936" y="2929508"/>
            <a:ext cx="1558317" cy="2160000"/>
          </a:xfrm>
          <a:prstGeom prst="rect">
            <a:avLst/>
          </a:prstGeom>
          <a:noFill/>
        </p:spPr>
      </p:pic>
      <p:pic>
        <p:nvPicPr>
          <p:cNvPr id="364546" name="图片 9" descr="210546~1"/>
          <p:cNvPicPr>
            <a:picLocks noChangeAspect="1" noChangeArrowheads="1"/>
          </p:cNvPicPr>
          <p:nvPr/>
        </p:nvPicPr>
        <p:blipFill>
          <a:blip r:embed="rId4" cstate="print"/>
          <a:srcRect l="14754" r="13934"/>
          <a:stretch>
            <a:fillRect/>
          </a:stretch>
        </p:blipFill>
        <p:spPr bwMode="auto">
          <a:xfrm>
            <a:off x="5652119" y="2929507"/>
            <a:ext cx="1547496" cy="2160000"/>
          </a:xfrm>
          <a:prstGeom prst="rect">
            <a:avLst/>
          </a:prstGeom>
          <a:noFill/>
        </p:spPr>
      </p:pic>
      <p:pic>
        <p:nvPicPr>
          <p:cNvPr id="364545" name="图片 20"/>
          <p:cNvPicPr>
            <a:picLocks noChangeAspect="1" noChangeArrowheads="1"/>
          </p:cNvPicPr>
          <p:nvPr/>
        </p:nvPicPr>
        <p:blipFill>
          <a:blip r:embed="rId5" cstate="print"/>
          <a:srcRect/>
          <a:stretch>
            <a:fillRect/>
          </a:stretch>
        </p:blipFill>
        <p:spPr bwMode="auto">
          <a:xfrm>
            <a:off x="7308304" y="2929508"/>
            <a:ext cx="1495552" cy="2160000"/>
          </a:xfrm>
          <a:prstGeom prst="rect">
            <a:avLst/>
          </a:prstGeom>
          <a:noFill/>
        </p:spPr>
      </p:pic>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（五</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）实践教学</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2" name="Rectangle 4"/>
          <p:cNvSpPr>
            <a:spLocks noChangeArrowheads="1"/>
          </p:cNvSpPr>
          <p:nvPr/>
        </p:nvSpPr>
        <p:spPr bwMode="auto">
          <a:xfrm>
            <a:off x="0" y="225583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67620" name="Picture 4"/>
          <p:cNvPicPr>
            <a:picLocks noChangeAspect="1" noChangeArrowheads="1"/>
          </p:cNvPicPr>
          <p:nvPr/>
        </p:nvPicPr>
        <p:blipFill>
          <a:blip r:embed="rId1" cstate="print"/>
          <a:srcRect/>
          <a:stretch>
            <a:fillRect/>
          </a:stretch>
        </p:blipFill>
        <p:spPr bwMode="auto">
          <a:xfrm>
            <a:off x="827584" y="2425452"/>
            <a:ext cx="4680520" cy="2956184"/>
          </a:xfrm>
          <a:prstGeom prst="rect">
            <a:avLst/>
          </a:prstGeom>
          <a:noFill/>
          <a:ln w="9525">
            <a:noFill/>
            <a:miter lim="800000"/>
            <a:headEnd/>
            <a:tailEnd/>
          </a:ln>
        </p:spPr>
      </p:pic>
      <p:sp>
        <p:nvSpPr>
          <p:cNvPr id="35" name="矩形 34"/>
          <p:cNvSpPr/>
          <p:nvPr/>
        </p:nvSpPr>
        <p:spPr>
          <a:xfrm>
            <a:off x="251520" y="1201316"/>
            <a:ext cx="8640960" cy="1754326"/>
          </a:xfrm>
          <a:prstGeom prst="rect">
            <a:avLst/>
          </a:prstGeom>
        </p:spPr>
        <p:txBody>
          <a:bodyPr wrap="square">
            <a:spAutoFit/>
          </a:bodyPr>
          <a:lstStyle/>
          <a:p>
            <a:pPr algn="just">
              <a:lnSpc>
                <a:spcPct val="150000"/>
              </a:lnSpc>
            </a:pP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    实验室具有</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车辆工程实验室、智能交通与运输实验室、交通实训中心</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，教学科研仪器设备总值</a:t>
            </a: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820</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余万元</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。与骨干运输企业共建</a:t>
            </a: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15</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个校外实习基地</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a:t>
            </a:r>
            <a:endParaRPr lang="zh-CN" altLang="en-US" sz="2000" b="1"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endParaRPr lang="zh-CN" altLang="en-US" sz="2000" b="1"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endParaRPr lang="en-US" altLang="zh-CN"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pic>
        <p:nvPicPr>
          <p:cNvPr id="36" name="图片 9" descr="IMG_5696"/>
          <p:cNvPicPr>
            <a:picLocks noChangeAspect="1" noChangeArrowheads="1"/>
          </p:cNvPicPr>
          <p:nvPr/>
        </p:nvPicPr>
        <p:blipFill>
          <a:blip r:embed="rId2" cstate="print"/>
          <a:srcRect/>
          <a:stretch>
            <a:fillRect/>
          </a:stretch>
        </p:blipFill>
        <p:spPr bwMode="auto">
          <a:xfrm>
            <a:off x="6372200" y="2497460"/>
            <a:ext cx="1885300" cy="1296144"/>
          </a:xfrm>
          <a:prstGeom prst="rect">
            <a:avLst/>
          </a:prstGeom>
          <a:noFill/>
          <a:ln w="9525">
            <a:noFill/>
            <a:miter lim="800000"/>
            <a:headEnd/>
            <a:tailEnd/>
          </a:ln>
        </p:spPr>
      </p:pic>
      <p:pic>
        <p:nvPicPr>
          <p:cNvPr id="37" name="图片 10" descr="IMG_5692"/>
          <p:cNvPicPr>
            <a:picLocks noChangeAspect="1" noChangeArrowheads="1"/>
          </p:cNvPicPr>
          <p:nvPr/>
        </p:nvPicPr>
        <p:blipFill>
          <a:blip r:embed="rId3" cstate="print"/>
          <a:srcRect/>
          <a:stretch>
            <a:fillRect/>
          </a:stretch>
        </p:blipFill>
        <p:spPr bwMode="auto">
          <a:xfrm>
            <a:off x="6372200" y="3937620"/>
            <a:ext cx="1897085" cy="1296144"/>
          </a:xfrm>
          <a:prstGeom prst="rect">
            <a:avLst/>
          </a:prstGeom>
          <a:noFill/>
          <a:ln w="9525">
            <a:noFill/>
            <a:miter lim="800000"/>
            <a:headEnd/>
            <a:tailEnd/>
          </a:ln>
        </p:spPr>
      </p:pic>
      <p:sp>
        <p:nvSpPr>
          <p:cNvPr id="38" name="矩形 37"/>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1.</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实践平台</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（五</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）实践教学</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2" name="Rectangle 4"/>
          <p:cNvSpPr>
            <a:spLocks noChangeArrowheads="1"/>
          </p:cNvSpPr>
          <p:nvPr/>
        </p:nvSpPr>
        <p:spPr bwMode="auto">
          <a:xfrm>
            <a:off x="0" y="225583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3" name="矩形 32"/>
          <p:cNvSpPr/>
          <p:nvPr/>
        </p:nvSpPr>
        <p:spPr>
          <a:xfrm>
            <a:off x="251520" y="697260"/>
            <a:ext cx="2351926"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2.</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实践教学改革</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pic>
        <p:nvPicPr>
          <p:cNvPr id="30" name="图片 41" descr="实践教学改革.png"/>
          <p:cNvPicPr>
            <a:picLocks noChangeAspect="1"/>
          </p:cNvPicPr>
          <p:nvPr/>
        </p:nvPicPr>
        <p:blipFill>
          <a:blip r:embed="rId1" cstate="print"/>
          <a:srcRect/>
          <a:stretch>
            <a:fillRect/>
          </a:stretch>
        </p:blipFill>
        <p:spPr bwMode="auto">
          <a:xfrm>
            <a:off x="395536" y="1417340"/>
            <a:ext cx="4151362" cy="3064583"/>
          </a:xfrm>
          <a:prstGeom prst="rect">
            <a:avLst/>
          </a:prstGeom>
          <a:noFill/>
          <a:ln w="9525">
            <a:noFill/>
            <a:miter lim="800000"/>
            <a:headEnd/>
            <a:tailEnd/>
          </a:ln>
        </p:spPr>
      </p:pic>
      <p:pic>
        <p:nvPicPr>
          <p:cNvPr id="32" name="Picture 3"/>
          <p:cNvPicPr preferRelativeResize="0">
            <a:picLocks noChangeArrowheads="1"/>
          </p:cNvPicPr>
          <p:nvPr/>
        </p:nvPicPr>
        <p:blipFill>
          <a:blip r:embed="rId2" cstate="print"/>
          <a:srcRect/>
          <a:stretch>
            <a:fillRect/>
          </a:stretch>
        </p:blipFill>
        <p:spPr bwMode="auto">
          <a:xfrm>
            <a:off x="5220072" y="1633364"/>
            <a:ext cx="3575050"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4"/>
          <p:cNvSpPr/>
          <p:nvPr/>
        </p:nvSpPr>
        <p:spPr>
          <a:xfrm>
            <a:off x="0" y="1"/>
            <a:ext cx="3191461" cy="2137420"/>
          </a:xfrm>
          <a:prstGeom prst="rect">
            <a:avLst/>
          </a:prstGeom>
          <a:solidFill>
            <a:schemeClr val="bg1">
              <a:lumMod val="85000"/>
              <a:alpha val="70000"/>
            </a:schemeClr>
          </a:solidFill>
          <a:ln w="12700" cap="flat" cmpd="sng" algn="ctr">
            <a:noFill/>
            <a:prstDash val="solid"/>
            <a:miter lim="800000"/>
          </a:ln>
          <a:effectLst/>
        </p:spPr>
        <p:txBody>
          <a:bodyPr vert="horz" rtlCol="0" anchor="t"/>
          <a:lstStyle/>
          <a:p>
            <a:pPr algn="ctr"/>
            <a:endParaRPr lang="zh-CN" altLang="en-US" sz="2800" dirty="0">
              <a:solidFill>
                <a:schemeClr val="bg1"/>
              </a:solidFill>
              <a:latin typeface="方正粗宋简体"/>
              <a:ea typeface="方正粗宋简体"/>
            </a:endParaRPr>
          </a:p>
        </p:txBody>
      </p:sp>
      <p:sp>
        <p:nvSpPr>
          <p:cNvPr id="2" name="矩形 4"/>
          <p:cNvSpPr/>
          <p:nvPr/>
        </p:nvSpPr>
        <p:spPr>
          <a:xfrm>
            <a:off x="-1" y="2137420"/>
            <a:ext cx="6897041" cy="1440160"/>
          </a:xfrm>
          <a:prstGeom prst="rect">
            <a:avLst/>
          </a:prstGeom>
          <a:solidFill>
            <a:srgbClr val="0072C6"/>
          </a:solidFill>
          <a:ln w="12700" cap="flat" cmpd="sng" algn="ctr">
            <a:noFill/>
            <a:prstDash val="solid"/>
            <a:miter lim="800000"/>
          </a:ln>
          <a:effectLst/>
        </p:spPr>
        <p:txBody>
          <a:bodyPr rtlCol="0" anchor="ctr"/>
          <a:lstStyle/>
          <a:p>
            <a:pPr algn="ctr"/>
            <a:r>
              <a:rPr lang="zh-CN" altLang="en-US" sz="2800" dirty="0" smtClean="0">
                <a:solidFill>
                  <a:schemeClr val="bg1"/>
                </a:solidFill>
                <a:latin typeface="方正粗宋简体"/>
                <a:ea typeface="方正粗宋简体"/>
              </a:rPr>
              <a:t>交通运输专业概况</a:t>
            </a:r>
            <a:endParaRPr lang="zh-CN" altLang="en-US" sz="2800" dirty="0">
              <a:solidFill>
                <a:schemeClr val="bg1"/>
              </a:solidFill>
              <a:latin typeface="方正粗宋简体"/>
              <a:ea typeface="方正粗宋简体"/>
            </a:endParaRPr>
          </a:p>
        </p:txBody>
      </p:sp>
      <p:sp>
        <p:nvSpPr>
          <p:cNvPr id="15" name="矩形 4"/>
          <p:cNvSpPr/>
          <p:nvPr/>
        </p:nvSpPr>
        <p:spPr>
          <a:xfrm>
            <a:off x="6897040" y="3577580"/>
            <a:ext cx="2246960" cy="2137420"/>
          </a:xfrm>
          <a:prstGeom prst="rect">
            <a:avLst/>
          </a:prstGeom>
          <a:solidFill>
            <a:schemeClr val="bg2">
              <a:lumMod val="75000"/>
              <a:alpha val="70000"/>
            </a:schemeClr>
          </a:solidFill>
          <a:ln w="12700" cap="flat" cmpd="sng" algn="ctr">
            <a:noFill/>
            <a:prstDash val="solid"/>
            <a:miter lim="800000"/>
          </a:ln>
          <a:effectLst/>
        </p:spPr>
        <p:txBody>
          <a:bodyPr vert="horz" rtlCol="0" anchor="t"/>
          <a:lstStyle/>
          <a:p>
            <a:pPr algn="ctr"/>
            <a:endParaRPr lang="zh-CN" altLang="en-US" sz="2800" dirty="0">
              <a:solidFill>
                <a:schemeClr val="bg1"/>
              </a:solidFill>
              <a:latin typeface="方正粗宋简体"/>
              <a:ea typeface="方正粗宋简体"/>
            </a:endParaRPr>
          </a:p>
        </p:txBody>
      </p:sp>
      <p:sp>
        <p:nvSpPr>
          <p:cNvPr id="6" name="文本框 4"/>
          <p:cNvSpPr txBox="1"/>
          <p:nvPr/>
        </p:nvSpPr>
        <p:spPr>
          <a:xfrm>
            <a:off x="0" y="1201316"/>
            <a:ext cx="3096344" cy="707886"/>
          </a:xfrm>
          <a:prstGeom prst="rect">
            <a:avLst/>
          </a:prstGeom>
          <a:noFill/>
        </p:spPr>
        <p:txBody>
          <a:bodyPr wrap="square" rtlCol="0">
            <a:spAutoFit/>
          </a:bodyPr>
          <a:lstStyle/>
          <a:p>
            <a:r>
              <a:rPr lang="en-US" altLang="zh-CN" sz="4000" b="1" i="1" dirty="0" smtClean="0">
                <a:solidFill>
                  <a:schemeClr val="accent1"/>
                </a:solidFill>
                <a:latin typeface="Adobe Gothic Std B" panose="020B0800000000000000" pitchFamily="34" charset="-128"/>
                <a:ea typeface="Adobe Gothic Std B" panose="020B0800000000000000" pitchFamily="34" charset="-128"/>
              </a:rPr>
              <a:t>1   </a:t>
            </a:r>
            <a:r>
              <a:rPr lang="zh-CN" altLang="en-US" sz="4000" b="1" dirty="0" smtClean="0">
                <a:solidFill>
                  <a:schemeClr val="accent1"/>
                </a:solidFill>
                <a:latin typeface="微软雅黑" panose="020B0503020204020204" pitchFamily="34" charset="-122"/>
                <a:ea typeface="微软雅黑" panose="020B0503020204020204" pitchFamily="34" charset="-122"/>
              </a:rPr>
              <a:t>第</a:t>
            </a:r>
            <a:r>
              <a:rPr lang="zh-CN" altLang="en-US" sz="4000" b="1" dirty="0">
                <a:solidFill>
                  <a:schemeClr val="accent1"/>
                </a:solidFill>
                <a:latin typeface="微软雅黑" panose="020B0503020204020204" pitchFamily="34" charset="-122"/>
                <a:ea typeface="微软雅黑" panose="020B0503020204020204" pitchFamily="34" charset="-122"/>
              </a:rPr>
              <a:t>一部分</a:t>
            </a:r>
            <a:endParaRPr lang="zh-CN" altLang="en-US" sz="4000" b="1" dirty="0">
              <a:solidFill>
                <a:schemeClr val="accent1"/>
              </a:solidFill>
              <a:latin typeface="Adobe Gothic Std B" panose="020B0800000000000000" pitchFamily="34" charset="-128"/>
            </a:endParaRPr>
          </a:p>
        </p:txBody>
      </p:sp>
      <p:pic>
        <p:nvPicPr>
          <p:cNvPr id="9" name="图片 8" descr="u=1264462676,2086151077&amp;fm=21&amp;gp=0.jpg"/>
          <p:cNvPicPr>
            <a:picLocks noChangeAspect="1"/>
          </p:cNvPicPr>
          <p:nvPr/>
        </p:nvPicPr>
        <p:blipFill>
          <a:blip r:embed="rId1" cstate="print"/>
          <a:stretch>
            <a:fillRect/>
          </a:stretch>
        </p:blipFill>
        <p:spPr>
          <a:xfrm>
            <a:off x="6876256" y="2137420"/>
            <a:ext cx="2267744" cy="144016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（五</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）实践教学</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2" name="Rectangle 4"/>
          <p:cNvSpPr>
            <a:spLocks noChangeArrowheads="1"/>
          </p:cNvSpPr>
          <p:nvPr/>
        </p:nvSpPr>
        <p:spPr bwMode="auto">
          <a:xfrm>
            <a:off x="0" y="225583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27" name="图片 26"/>
          <p:cNvPicPr/>
          <p:nvPr/>
        </p:nvPicPr>
        <p:blipFill>
          <a:blip r:embed="rId1" cstate="print"/>
          <a:srcRect/>
          <a:stretch>
            <a:fillRect/>
          </a:stretch>
        </p:blipFill>
        <p:spPr bwMode="auto">
          <a:xfrm>
            <a:off x="4788024" y="1417340"/>
            <a:ext cx="3960440" cy="2232248"/>
          </a:xfrm>
          <a:prstGeom prst="rect">
            <a:avLst/>
          </a:prstGeom>
          <a:noFill/>
          <a:ln w="9525">
            <a:noFill/>
            <a:miter lim="800000"/>
            <a:headEnd/>
            <a:tailEnd/>
          </a:ln>
        </p:spPr>
      </p:pic>
      <p:pic>
        <p:nvPicPr>
          <p:cNvPr id="29" name="图片 28" descr="0.png"/>
          <p:cNvPicPr/>
          <p:nvPr/>
        </p:nvPicPr>
        <p:blipFill>
          <a:blip r:embed="rId2" cstate="print"/>
          <a:stretch>
            <a:fillRect/>
          </a:stretch>
        </p:blipFill>
        <p:spPr>
          <a:xfrm>
            <a:off x="683568" y="1345332"/>
            <a:ext cx="3744416" cy="2304256"/>
          </a:xfrm>
          <a:prstGeom prst="rect">
            <a:avLst/>
          </a:prstGeom>
        </p:spPr>
      </p:pic>
      <p:pic>
        <p:nvPicPr>
          <p:cNvPr id="367618" name="Picture 2"/>
          <p:cNvPicPr>
            <a:picLocks noChangeAspect="1" noChangeArrowheads="1"/>
          </p:cNvPicPr>
          <p:nvPr/>
        </p:nvPicPr>
        <p:blipFill>
          <a:blip r:embed="rId3" cstate="print"/>
          <a:srcRect/>
          <a:stretch>
            <a:fillRect/>
          </a:stretch>
        </p:blipFill>
        <p:spPr bwMode="auto">
          <a:xfrm>
            <a:off x="2987824" y="3721596"/>
            <a:ext cx="2448272" cy="1450157"/>
          </a:xfrm>
          <a:prstGeom prst="rect">
            <a:avLst/>
          </a:prstGeom>
          <a:noFill/>
          <a:ln w="9525">
            <a:noFill/>
            <a:miter lim="800000"/>
            <a:headEnd/>
            <a:tailEnd/>
          </a:ln>
        </p:spPr>
      </p:pic>
      <p:pic>
        <p:nvPicPr>
          <p:cNvPr id="367619" name="Picture 3"/>
          <p:cNvPicPr>
            <a:picLocks noChangeAspect="1" noChangeArrowheads="1"/>
          </p:cNvPicPr>
          <p:nvPr/>
        </p:nvPicPr>
        <p:blipFill>
          <a:blip r:embed="rId4" cstate="print"/>
          <a:srcRect/>
          <a:stretch>
            <a:fillRect/>
          </a:stretch>
        </p:blipFill>
        <p:spPr bwMode="auto">
          <a:xfrm>
            <a:off x="395536" y="3721596"/>
            <a:ext cx="2241781" cy="1444248"/>
          </a:xfrm>
          <a:prstGeom prst="rect">
            <a:avLst/>
          </a:prstGeom>
          <a:noFill/>
          <a:ln w="9525">
            <a:noFill/>
            <a:miter lim="800000"/>
            <a:headEnd/>
            <a:tailEnd/>
          </a:ln>
        </p:spPr>
      </p:pic>
      <p:pic>
        <p:nvPicPr>
          <p:cNvPr id="368642" name="Picture 2"/>
          <p:cNvPicPr>
            <a:picLocks noChangeAspect="1" noChangeArrowheads="1"/>
          </p:cNvPicPr>
          <p:nvPr/>
        </p:nvPicPr>
        <p:blipFill>
          <a:blip r:embed="rId5" cstate="print"/>
          <a:srcRect/>
          <a:stretch>
            <a:fillRect/>
          </a:stretch>
        </p:blipFill>
        <p:spPr bwMode="auto">
          <a:xfrm>
            <a:off x="5796136" y="3721596"/>
            <a:ext cx="2520280" cy="1468611"/>
          </a:xfrm>
          <a:prstGeom prst="rect">
            <a:avLst/>
          </a:prstGeom>
          <a:noFill/>
          <a:ln w="9525">
            <a:noFill/>
            <a:miter lim="800000"/>
            <a:headEnd/>
            <a:tailEnd/>
          </a:ln>
        </p:spPr>
      </p:pic>
      <p:sp>
        <p:nvSpPr>
          <p:cNvPr id="33" name="矩形 32"/>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3.</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开放共享</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（六</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）教学管理</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nvGrpSpPr>
          <p:cNvPr id="46" name="组合 45"/>
          <p:cNvGrpSpPr/>
          <p:nvPr/>
        </p:nvGrpSpPr>
        <p:grpSpPr>
          <a:xfrm>
            <a:off x="0" y="1129308"/>
            <a:ext cx="8892480" cy="4229814"/>
            <a:chOff x="0" y="886564"/>
            <a:chExt cx="9144000" cy="4400550"/>
          </a:xfrm>
        </p:grpSpPr>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3"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3" name="Rectangle 5"/>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6" name="Rectangle 8"/>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7" name="Rectangle 3"/>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70" name="Rectangle 6"/>
            <p:cNvSpPr>
              <a:spLocks noChangeArrowheads="1"/>
            </p:cNvSpPr>
            <p:nvPr/>
          </p:nvSpPr>
          <p:spPr bwMode="auto">
            <a:xfrm>
              <a:off x="0" y="1914525"/>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2" name="Rectangle 4"/>
            <p:cNvSpPr>
              <a:spLocks noChangeArrowheads="1"/>
            </p:cNvSpPr>
            <p:nvPr/>
          </p:nvSpPr>
          <p:spPr bwMode="auto">
            <a:xfrm>
              <a:off x="0" y="225583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0" name="矩形 96"/>
            <p:cNvSpPr>
              <a:spLocks noChangeArrowheads="1"/>
            </p:cNvSpPr>
            <p:nvPr/>
          </p:nvSpPr>
          <p:spPr bwMode="auto">
            <a:xfrm>
              <a:off x="899592" y="1345332"/>
              <a:ext cx="2741612" cy="369887"/>
            </a:xfrm>
            <a:prstGeom prst="rect">
              <a:avLst/>
            </a:prstGeom>
            <a:noFill/>
            <a:ln w="9525">
              <a:noFill/>
              <a:miter lim="800000"/>
            </a:ln>
          </p:spPr>
          <p:txBody>
            <a:bodyPr wrap="none">
              <a:spAutoFit/>
            </a:bodyPr>
            <a:lstStyle/>
            <a:p>
              <a:r>
                <a:rPr lang="zh-CN" altLang="en-US" b="1" dirty="0"/>
                <a:t>教学质量保障的模式框架</a:t>
              </a:r>
              <a:endParaRPr lang="zh-CN" altLang="en-US" dirty="0"/>
            </a:p>
          </p:txBody>
        </p:sp>
        <p:sp>
          <p:nvSpPr>
            <p:cNvPr id="31" name="Line 6"/>
            <p:cNvSpPr>
              <a:spLocks noChangeShapeType="1"/>
            </p:cNvSpPr>
            <p:nvPr/>
          </p:nvSpPr>
          <p:spPr bwMode="auto">
            <a:xfrm>
              <a:off x="4936604" y="4799732"/>
              <a:ext cx="1546225" cy="46037"/>
            </a:xfrm>
            <a:prstGeom prst="line">
              <a:avLst/>
            </a:prstGeom>
            <a:noFill/>
            <a:ln w="19050">
              <a:solidFill>
                <a:schemeClr val="tx1"/>
              </a:solidFill>
              <a:prstDash val="sysDot"/>
              <a:round/>
              <a:tailEnd type="triangle" w="med" len="med"/>
            </a:ln>
          </p:spPr>
          <p:txBody>
            <a:bodyPr wrap="none" anchor="ctr"/>
            <a:lstStyle/>
            <a:p>
              <a:endParaRPr lang="zh-CN" altLang="en-US"/>
            </a:p>
          </p:txBody>
        </p:sp>
        <p:sp>
          <p:nvSpPr>
            <p:cNvPr id="32" name="Line 2"/>
            <p:cNvSpPr>
              <a:spLocks noChangeShapeType="1"/>
            </p:cNvSpPr>
            <p:nvPr/>
          </p:nvSpPr>
          <p:spPr bwMode="auto">
            <a:xfrm>
              <a:off x="4842942" y="1354857"/>
              <a:ext cx="1639887" cy="61912"/>
            </a:xfrm>
            <a:prstGeom prst="line">
              <a:avLst/>
            </a:prstGeom>
            <a:noFill/>
            <a:ln w="19050">
              <a:solidFill>
                <a:schemeClr val="tx1"/>
              </a:solidFill>
              <a:prstDash val="sysDot"/>
              <a:round/>
              <a:tailEnd type="triangle" w="med" len="med"/>
            </a:ln>
          </p:spPr>
          <p:txBody>
            <a:bodyPr wrap="none" anchor="ctr"/>
            <a:lstStyle/>
            <a:p>
              <a:endParaRPr lang="zh-CN" altLang="en-US"/>
            </a:p>
          </p:txBody>
        </p:sp>
        <p:sp>
          <p:nvSpPr>
            <p:cNvPr id="33" name="Line 3"/>
            <p:cNvSpPr>
              <a:spLocks noChangeShapeType="1"/>
            </p:cNvSpPr>
            <p:nvPr/>
          </p:nvSpPr>
          <p:spPr bwMode="auto">
            <a:xfrm>
              <a:off x="4842942" y="1997794"/>
              <a:ext cx="1690687" cy="79375"/>
            </a:xfrm>
            <a:prstGeom prst="line">
              <a:avLst/>
            </a:prstGeom>
            <a:noFill/>
            <a:ln w="19050">
              <a:solidFill>
                <a:schemeClr val="tx1"/>
              </a:solidFill>
              <a:prstDash val="sysDot"/>
              <a:round/>
              <a:tailEnd type="triangle" w="med" len="med"/>
            </a:ln>
          </p:spPr>
          <p:txBody>
            <a:bodyPr wrap="none" anchor="ctr"/>
            <a:lstStyle/>
            <a:p>
              <a:endParaRPr lang="zh-CN" altLang="en-US"/>
            </a:p>
          </p:txBody>
        </p:sp>
        <p:sp>
          <p:nvSpPr>
            <p:cNvPr id="34" name="Line 4"/>
            <p:cNvSpPr>
              <a:spLocks noChangeShapeType="1"/>
            </p:cNvSpPr>
            <p:nvPr/>
          </p:nvSpPr>
          <p:spPr bwMode="auto">
            <a:xfrm>
              <a:off x="4985817" y="2712169"/>
              <a:ext cx="1547812" cy="50800"/>
            </a:xfrm>
            <a:prstGeom prst="line">
              <a:avLst/>
            </a:prstGeom>
            <a:noFill/>
            <a:ln w="19050">
              <a:solidFill>
                <a:schemeClr val="tx1"/>
              </a:solidFill>
              <a:prstDash val="sysDot"/>
              <a:round/>
              <a:tailEnd type="triangle" w="med" len="med"/>
            </a:ln>
          </p:spPr>
          <p:txBody>
            <a:bodyPr wrap="none" anchor="ctr"/>
            <a:lstStyle/>
            <a:p>
              <a:endParaRPr lang="zh-CN" altLang="en-US"/>
            </a:p>
          </p:txBody>
        </p:sp>
        <p:sp>
          <p:nvSpPr>
            <p:cNvPr id="35" name="Line 5"/>
            <p:cNvSpPr>
              <a:spLocks noChangeShapeType="1"/>
            </p:cNvSpPr>
            <p:nvPr/>
          </p:nvSpPr>
          <p:spPr bwMode="auto">
            <a:xfrm>
              <a:off x="4914379" y="3421782"/>
              <a:ext cx="1619250" cy="46037"/>
            </a:xfrm>
            <a:prstGeom prst="line">
              <a:avLst/>
            </a:prstGeom>
            <a:noFill/>
            <a:ln w="19050">
              <a:solidFill>
                <a:schemeClr val="tx1"/>
              </a:solidFill>
              <a:prstDash val="sysDot"/>
              <a:round/>
              <a:tailEnd type="triangle" w="med" len="med"/>
            </a:ln>
          </p:spPr>
          <p:txBody>
            <a:bodyPr wrap="none" anchor="ctr"/>
            <a:lstStyle/>
            <a:p>
              <a:endParaRPr lang="zh-CN" altLang="en-US"/>
            </a:p>
          </p:txBody>
        </p:sp>
        <p:sp>
          <p:nvSpPr>
            <p:cNvPr id="36" name="Line 6"/>
            <p:cNvSpPr>
              <a:spLocks noChangeShapeType="1"/>
            </p:cNvSpPr>
            <p:nvPr/>
          </p:nvSpPr>
          <p:spPr bwMode="auto">
            <a:xfrm>
              <a:off x="4914379" y="4117107"/>
              <a:ext cx="1619250" cy="46037"/>
            </a:xfrm>
            <a:prstGeom prst="line">
              <a:avLst/>
            </a:prstGeom>
            <a:noFill/>
            <a:ln w="19050">
              <a:solidFill>
                <a:schemeClr val="tx1"/>
              </a:solidFill>
              <a:prstDash val="sysDot"/>
              <a:round/>
              <a:tailEnd type="triangle" w="med" len="med"/>
            </a:ln>
          </p:spPr>
          <p:txBody>
            <a:bodyPr wrap="none" anchor="ctr"/>
            <a:lstStyle/>
            <a:p>
              <a:endParaRPr lang="zh-CN" altLang="en-US"/>
            </a:p>
          </p:txBody>
        </p:sp>
        <p:sp>
          <p:nvSpPr>
            <p:cNvPr id="37" name="AutoShape 10"/>
            <p:cNvSpPr>
              <a:spLocks noChangeArrowheads="1"/>
            </p:cNvSpPr>
            <p:nvPr/>
          </p:nvSpPr>
          <p:spPr bwMode="gray">
            <a:xfrm rot="5400000">
              <a:off x="3156239" y="2573283"/>
              <a:ext cx="4400550" cy="1027112"/>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57150" algn="ctr">
              <a:solidFill>
                <a:srgbClr val="808080"/>
              </a:solidFill>
              <a:rou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zh-CN" altLang="en-US" dirty="0" smtClean="0"/>
            </a:p>
          </p:txBody>
        </p:sp>
        <p:sp>
          <p:nvSpPr>
            <p:cNvPr id="38" name="AutoShape 14"/>
            <p:cNvSpPr>
              <a:spLocks noChangeArrowheads="1"/>
            </p:cNvSpPr>
            <p:nvPr/>
          </p:nvSpPr>
          <p:spPr bwMode="gray">
            <a:xfrm>
              <a:off x="6489179" y="1727919"/>
              <a:ext cx="2295525" cy="576263"/>
            </a:xfrm>
            <a:prstGeom prst="cube">
              <a:avLst>
                <a:gd name="adj" fmla="val 24338"/>
              </a:avLst>
            </a:prstGeom>
            <a:solidFill>
              <a:schemeClr val="accent1"/>
            </a:solidFill>
            <a:ln w="9525">
              <a:noFill/>
              <a:miter lim="800000"/>
            </a:ln>
          </p:spPr>
          <p:txBody>
            <a:bodyPr wrap="none" anchor="ctr"/>
            <a:lstStyle/>
            <a:p>
              <a:pPr eaLnBrk="0" hangingPunct="0"/>
              <a:r>
                <a:rPr lang="zh-CN" altLang="en-US" b="1" dirty="0">
                  <a:solidFill>
                    <a:schemeClr val="bg1"/>
                  </a:solidFill>
                  <a:latin typeface="宋体" panose="02010600030101010101" pitchFamily="2" charset="-122"/>
                  <a:ea typeface="宋体" panose="02010600030101010101" pitchFamily="2" charset="-122"/>
                </a:rPr>
                <a:t>（</a:t>
              </a:r>
              <a:r>
                <a:rPr lang="en-US" altLang="zh-CN" b="1" dirty="0">
                  <a:solidFill>
                    <a:schemeClr val="bg1"/>
                  </a:solidFill>
                  <a:latin typeface="宋体" panose="02010600030101010101" pitchFamily="2" charset="-122"/>
                  <a:ea typeface="宋体" panose="02010600030101010101" pitchFamily="2" charset="-122"/>
                </a:rPr>
                <a:t>2</a:t>
              </a:r>
              <a:r>
                <a:rPr lang="zh-CN" altLang="en-US" b="1" dirty="0">
                  <a:solidFill>
                    <a:schemeClr val="bg1"/>
                  </a:solidFill>
                  <a:latin typeface="宋体" panose="02010600030101010101" pitchFamily="2" charset="-122"/>
                  <a:ea typeface="宋体" panose="02010600030101010101" pitchFamily="2" charset="-122"/>
                </a:rPr>
                <a:t>）教学督导制度</a:t>
              </a:r>
              <a:endParaRPr lang="en-US" altLang="zh-CN" b="1" dirty="0">
                <a:solidFill>
                  <a:schemeClr val="bg1"/>
                </a:solidFill>
                <a:latin typeface="宋体" panose="02010600030101010101" pitchFamily="2" charset="-122"/>
                <a:ea typeface="宋体" panose="02010600030101010101" pitchFamily="2" charset="-122"/>
              </a:endParaRPr>
            </a:p>
          </p:txBody>
        </p:sp>
        <p:sp>
          <p:nvSpPr>
            <p:cNvPr id="39" name="AutoShape 15"/>
            <p:cNvSpPr>
              <a:spLocks noChangeArrowheads="1"/>
            </p:cNvSpPr>
            <p:nvPr/>
          </p:nvSpPr>
          <p:spPr bwMode="gray">
            <a:xfrm>
              <a:off x="6489179" y="2423244"/>
              <a:ext cx="2295525" cy="576263"/>
            </a:xfrm>
            <a:prstGeom prst="cube">
              <a:avLst>
                <a:gd name="adj" fmla="val 24338"/>
              </a:avLst>
            </a:prstGeom>
            <a:solidFill>
              <a:schemeClr val="accent1"/>
            </a:solidFill>
            <a:ln w="9525">
              <a:noFill/>
              <a:miter lim="800000"/>
            </a:ln>
          </p:spPr>
          <p:txBody>
            <a:bodyPr wrap="none" anchor="ctr"/>
            <a:lstStyle/>
            <a:p>
              <a:pPr eaLnBrk="0" hangingPunct="0"/>
              <a:r>
                <a:rPr lang="zh-CN" altLang="en-US" b="1" dirty="0">
                  <a:solidFill>
                    <a:schemeClr val="bg1"/>
                  </a:solidFill>
                  <a:latin typeface="宋体" panose="02010600030101010101" pitchFamily="2" charset="-122"/>
                  <a:ea typeface="宋体" panose="02010600030101010101" pitchFamily="2" charset="-122"/>
                </a:rPr>
                <a:t>（</a:t>
              </a:r>
              <a:r>
                <a:rPr lang="en-US" altLang="zh-CN" b="1" dirty="0">
                  <a:solidFill>
                    <a:schemeClr val="bg1"/>
                  </a:solidFill>
                  <a:latin typeface="宋体" panose="02010600030101010101" pitchFamily="2" charset="-122"/>
                  <a:ea typeface="宋体" panose="02010600030101010101" pitchFamily="2" charset="-122"/>
                </a:rPr>
                <a:t>3</a:t>
              </a:r>
              <a:r>
                <a:rPr lang="zh-CN" altLang="en-US" b="1" dirty="0">
                  <a:solidFill>
                    <a:schemeClr val="bg1"/>
                  </a:solidFill>
                  <a:latin typeface="宋体" panose="02010600030101010101" pitchFamily="2" charset="-122"/>
                  <a:ea typeface="宋体" panose="02010600030101010101" pitchFamily="2" charset="-122"/>
                </a:rPr>
                <a:t>）学生问卷制度</a:t>
              </a:r>
              <a:endParaRPr lang="en-US" altLang="zh-CN" b="1" dirty="0">
                <a:solidFill>
                  <a:schemeClr val="bg1"/>
                </a:solidFill>
                <a:latin typeface="宋体" panose="02010600030101010101" pitchFamily="2" charset="-122"/>
                <a:ea typeface="宋体" panose="02010600030101010101" pitchFamily="2" charset="-122"/>
              </a:endParaRPr>
            </a:p>
          </p:txBody>
        </p:sp>
        <p:sp>
          <p:nvSpPr>
            <p:cNvPr id="40" name="AutoShape 16"/>
            <p:cNvSpPr>
              <a:spLocks noChangeArrowheads="1"/>
            </p:cNvSpPr>
            <p:nvPr/>
          </p:nvSpPr>
          <p:spPr bwMode="gray">
            <a:xfrm>
              <a:off x="6489179" y="3131269"/>
              <a:ext cx="2295525" cy="576263"/>
            </a:xfrm>
            <a:prstGeom prst="cube">
              <a:avLst>
                <a:gd name="adj" fmla="val 24338"/>
              </a:avLst>
            </a:prstGeom>
            <a:solidFill>
              <a:schemeClr val="accent1"/>
            </a:solidFill>
            <a:ln w="9525">
              <a:noFill/>
              <a:miter lim="800000"/>
            </a:ln>
          </p:spPr>
          <p:txBody>
            <a:bodyPr wrap="none" anchor="ctr"/>
            <a:lstStyle/>
            <a:p>
              <a:pPr eaLnBrk="0" hangingPunct="0"/>
              <a:r>
                <a:rPr lang="zh-CN" altLang="en-US" b="1" dirty="0">
                  <a:solidFill>
                    <a:schemeClr val="bg1"/>
                  </a:solidFill>
                </a:rPr>
                <a:t>（</a:t>
              </a:r>
              <a:r>
                <a:rPr lang="en-US" altLang="zh-CN" b="1" dirty="0">
                  <a:solidFill>
                    <a:schemeClr val="bg1"/>
                  </a:solidFill>
                  <a:latin typeface="宋体" panose="02010600030101010101" pitchFamily="2" charset="-122"/>
                  <a:ea typeface="宋体" panose="02010600030101010101" pitchFamily="2" charset="-122"/>
                </a:rPr>
                <a:t>4</a:t>
              </a:r>
              <a:r>
                <a:rPr lang="zh-CN" altLang="en-US" b="1" dirty="0">
                  <a:solidFill>
                    <a:schemeClr val="bg1"/>
                  </a:solidFill>
                  <a:latin typeface="宋体" panose="02010600030101010101" pitchFamily="2" charset="-122"/>
                  <a:ea typeface="宋体" panose="02010600030101010101" pitchFamily="2" charset="-122"/>
                </a:rPr>
                <a:t>）学生评教制度</a:t>
              </a:r>
              <a:endParaRPr lang="en-US" altLang="zh-CN" b="1" dirty="0">
                <a:solidFill>
                  <a:schemeClr val="bg1"/>
                </a:solidFill>
                <a:latin typeface="宋体" panose="02010600030101010101" pitchFamily="2" charset="-122"/>
                <a:ea typeface="宋体" panose="02010600030101010101" pitchFamily="2" charset="-122"/>
              </a:endParaRPr>
            </a:p>
          </p:txBody>
        </p:sp>
        <p:sp>
          <p:nvSpPr>
            <p:cNvPr id="41" name="AutoShape 17"/>
            <p:cNvSpPr>
              <a:spLocks noChangeArrowheads="1"/>
            </p:cNvSpPr>
            <p:nvPr/>
          </p:nvSpPr>
          <p:spPr bwMode="gray">
            <a:xfrm>
              <a:off x="6486004" y="3821832"/>
              <a:ext cx="2298700" cy="576262"/>
            </a:xfrm>
            <a:prstGeom prst="cube">
              <a:avLst>
                <a:gd name="adj" fmla="val 24338"/>
              </a:avLst>
            </a:prstGeom>
            <a:solidFill>
              <a:schemeClr val="accent1"/>
            </a:solidFill>
            <a:ln w="9525">
              <a:noFill/>
              <a:miter lim="800000"/>
            </a:ln>
          </p:spPr>
          <p:txBody>
            <a:bodyPr wrap="none" anchor="ctr"/>
            <a:lstStyle/>
            <a:p>
              <a:pPr eaLnBrk="0" hangingPunct="0"/>
              <a:r>
                <a:rPr lang="zh-CN" altLang="en-US" b="1" dirty="0">
                  <a:solidFill>
                    <a:schemeClr val="bg1"/>
                  </a:solidFill>
                </a:rPr>
                <a:t>（</a:t>
              </a:r>
              <a:r>
                <a:rPr lang="en-US" altLang="zh-CN" b="1" dirty="0">
                  <a:solidFill>
                    <a:schemeClr val="bg1"/>
                  </a:solidFill>
                  <a:latin typeface="宋体" panose="02010600030101010101" pitchFamily="2" charset="-122"/>
                  <a:ea typeface="宋体" panose="02010600030101010101" pitchFamily="2" charset="-122"/>
                </a:rPr>
                <a:t>5</a:t>
              </a:r>
              <a:r>
                <a:rPr lang="zh-CN" altLang="en-US" b="1" dirty="0">
                  <a:solidFill>
                    <a:schemeClr val="bg1"/>
                  </a:solidFill>
                  <a:latin typeface="宋体" panose="02010600030101010101" pitchFamily="2" charset="-122"/>
                  <a:ea typeface="宋体" panose="02010600030101010101" pitchFamily="2" charset="-122"/>
                </a:rPr>
                <a:t>）教学检查制度</a:t>
              </a:r>
              <a:endParaRPr lang="en-US" altLang="zh-CN" b="1" dirty="0">
                <a:solidFill>
                  <a:schemeClr val="bg1"/>
                </a:solidFill>
                <a:latin typeface="宋体" panose="02010600030101010101" pitchFamily="2" charset="-122"/>
                <a:ea typeface="宋体" panose="02010600030101010101" pitchFamily="2" charset="-122"/>
              </a:endParaRPr>
            </a:p>
          </p:txBody>
        </p:sp>
        <p:sp>
          <p:nvSpPr>
            <p:cNvPr id="42" name="AutoShape 14"/>
            <p:cNvSpPr>
              <a:spLocks noChangeArrowheads="1"/>
            </p:cNvSpPr>
            <p:nvPr/>
          </p:nvSpPr>
          <p:spPr bwMode="gray">
            <a:xfrm>
              <a:off x="6486004" y="1013544"/>
              <a:ext cx="2295525" cy="576263"/>
            </a:xfrm>
            <a:prstGeom prst="cube">
              <a:avLst>
                <a:gd name="adj" fmla="val 24338"/>
              </a:avLst>
            </a:prstGeom>
            <a:solidFill>
              <a:schemeClr val="accent1"/>
            </a:solidFill>
            <a:ln w="9525">
              <a:noFill/>
              <a:miter lim="800000"/>
            </a:ln>
          </p:spPr>
          <p:txBody>
            <a:bodyPr wrap="none" anchor="ctr"/>
            <a:lstStyle/>
            <a:p>
              <a:pPr eaLnBrk="0" hangingPunct="0"/>
              <a:r>
                <a:rPr lang="zh-CN" altLang="en-US" b="1" dirty="0">
                  <a:solidFill>
                    <a:schemeClr val="bg1"/>
                  </a:solidFill>
                  <a:latin typeface="宋体" panose="02010600030101010101" pitchFamily="2" charset="-122"/>
                  <a:ea typeface="宋体" panose="02010600030101010101" pitchFamily="2" charset="-122"/>
                </a:rPr>
                <a:t>（</a:t>
              </a:r>
              <a:r>
                <a:rPr lang="en-US" altLang="zh-CN" b="1" dirty="0">
                  <a:solidFill>
                    <a:schemeClr val="bg1"/>
                  </a:solidFill>
                  <a:latin typeface="宋体" panose="02010600030101010101" pitchFamily="2" charset="-122"/>
                  <a:ea typeface="宋体" panose="02010600030101010101" pitchFamily="2" charset="-122"/>
                </a:rPr>
                <a:t>1</a:t>
              </a:r>
              <a:r>
                <a:rPr lang="zh-CN" altLang="en-US" b="1" dirty="0">
                  <a:solidFill>
                    <a:schemeClr val="bg1"/>
                  </a:solidFill>
                  <a:latin typeface="宋体" panose="02010600030101010101" pitchFamily="2" charset="-122"/>
                  <a:ea typeface="宋体" panose="02010600030101010101" pitchFamily="2" charset="-122"/>
                </a:rPr>
                <a:t>）听课制度</a:t>
              </a:r>
              <a:endParaRPr lang="en-US" altLang="zh-CN" b="1" dirty="0">
                <a:solidFill>
                  <a:schemeClr val="bg1"/>
                </a:solidFill>
                <a:latin typeface="宋体" panose="02010600030101010101" pitchFamily="2" charset="-122"/>
                <a:ea typeface="宋体" panose="02010600030101010101" pitchFamily="2" charset="-122"/>
              </a:endParaRPr>
            </a:p>
          </p:txBody>
        </p:sp>
        <p:sp>
          <p:nvSpPr>
            <p:cNvPr id="43" name="AutoShape 17"/>
            <p:cNvSpPr>
              <a:spLocks noChangeArrowheads="1"/>
            </p:cNvSpPr>
            <p:nvPr/>
          </p:nvSpPr>
          <p:spPr bwMode="gray">
            <a:xfrm>
              <a:off x="6486004" y="4493344"/>
              <a:ext cx="2298700" cy="576263"/>
            </a:xfrm>
            <a:prstGeom prst="cube">
              <a:avLst>
                <a:gd name="adj" fmla="val 24338"/>
              </a:avLst>
            </a:prstGeom>
            <a:solidFill>
              <a:schemeClr val="accent1"/>
            </a:solidFill>
            <a:ln w="9525">
              <a:noFill/>
              <a:miter lim="800000"/>
            </a:ln>
          </p:spPr>
          <p:txBody>
            <a:bodyPr wrap="none" anchor="ctr"/>
            <a:lstStyle/>
            <a:p>
              <a:pPr eaLnBrk="0" hangingPunct="0"/>
              <a:r>
                <a:rPr lang="zh-CN" altLang="en-US" b="1" dirty="0">
                  <a:solidFill>
                    <a:schemeClr val="bg1"/>
                  </a:solidFill>
                  <a:latin typeface="宋体" panose="02010600030101010101" pitchFamily="2" charset="-122"/>
                  <a:ea typeface="宋体" panose="02010600030101010101" pitchFamily="2" charset="-122"/>
                </a:rPr>
                <a:t>（</a:t>
              </a:r>
              <a:r>
                <a:rPr lang="en-US" altLang="zh-CN" b="1" dirty="0">
                  <a:solidFill>
                    <a:schemeClr val="bg1"/>
                  </a:solidFill>
                  <a:latin typeface="宋体" panose="02010600030101010101" pitchFamily="2" charset="-122"/>
                  <a:ea typeface="宋体" panose="02010600030101010101" pitchFamily="2" charset="-122"/>
                </a:rPr>
                <a:t>6</a:t>
              </a:r>
              <a:r>
                <a:rPr lang="zh-CN" altLang="en-US" b="1" dirty="0">
                  <a:solidFill>
                    <a:schemeClr val="bg1"/>
                  </a:solidFill>
                  <a:latin typeface="宋体" panose="02010600030101010101" pitchFamily="2" charset="-122"/>
                  <a:ea typeface="宋体" panose="02010600030101010101" pitchFamily="2" charset="-122"/>
                </a:rPr>
                <a:t>）教师考核制度</a:t>
              </a:r>
              <a:endParaRPr lang="en-US" altLang="zh-CN" b="1" dirty="0">
                <a:solidFill>
                  <a:schemeClr val="bg1"/>
                </a:solidFill>
                <a:latin typeface="宋体" panose="02010600030101010101" pitchFamily="2" charset="-122"/>
                <a:ea typeface="宋体" panose="02010600030101010101" pitchFamily="2" charset="-122"/>
              </a:endParaRPr>
            </a:p>
          </p:txBody>
        </p:sp>
        <p:sp>
          <p:nvSpPr>
            <p:cNvPr id="44" name="TextBox 110"/>
            <p:cNvSpPr txBox="1">
              <a:spLocks noChangeArrowheads="1"/>
            </p:cNvSpPr>
            <p:nvPr/>
          </p:nvSpPr>
          <p:spPr bwMode="auto">
            <a:xfrm>
              <a:off x="5057909" y="1783482"/>
              <a:ext cx="523220" cy="2889574"/>
            </a:xfrm>
            <a:prstGeom prst="rect">
              <a:avLst/>
            </a:prstGeom>
            <a:noFill/>
            <a:ln w="9525">
              <a:noFill/>
              <a:miter lim="800000"/>
            </a:ln>
          </p:spPr>
          <p:txBody>
            <a:bodyPr vert="eaVert" wrap="none">
              <a:spAutoFit/>
            </a:bodyPr>
            <a:lstStyle/>
            <a:p>
              <a:r>
                <a:rPr lang="zh-CN" altLang="en-US" sz="2200" b="1" dirty="0">
                  <a:latin typeface="宋体" panose="02010600030101010101" pitchFamily="2" charset="-122"/>
                  <a:ea typeface="宋体" panose="02010600030101010101" pitchFamily="2" charset="-122"/>
                </a:rPr>
                <a:t>质 保 体 系 的 制 度</a:t>
              </a:r>
              <a:endParaRPr lang="zh-CN" altLang="en-US" sz="2200" dirty="0">
                <a:latin typeface="宋体" panose="02010600030101010101" pitchFamily="2" charset="-122"/>
                <a:ea typeface="宋体" panose="02010600030101010101" pitchFamily="2" charset="-122"/>
              </a:endParaRPr>
            </a:p>
          </p:txBody>
        </p:sp>
        <p:pic>
          <p:nvPicPr>
            <p:cNvPr id="45" name="Picture 27"/>
            <p:cNvPicPr>
              <a:picLocks noChangeAspect="1" noChangeArrowheads="1"/>
            </p:cNvPicPr>
            <p:nvPr/>
          </p:nvPicPr>
          <p:blipFill>
            <a:blip r:embed="rId1" cstate="print"/>
            <a:srcRect/>
            <a:stretch>
              <a:fillRect/>
            </a:stretch>
          </p:blipFill>
          <p:spPr bwMode="auto">
            <a:xfrm>
              <a:off x="283642" y="1929532"/>
              <a:ext cx="4076700" cy="2733675"/>
            </a:xfrm>
            <a:prstGeom prst="rect">
              <a:avLst/>
            </a:prstGeom>
            <a:noFill/>
            <a:ln w="9525">
              <a:noFill/>
              <a:miter lim="800000"/>
              <a:headEnd/>
              <a:tailEnd/>
            </a:ln>
            <a:effectLst>
              <a:outerShdw algn="ctr" rotWithShape="0">
                <a:schemeClr val="bg2">
                  <a:alpha val="50000"/>
                </a:schemeClr>
              </a:outerShdw>
            </a:effectLst>
          </p:spPr>
        </p:pic>
      </p:grpSp>
      <p:sp>
        <p:nvSpPr>
          <p:cNvPr id="47" name="矩形 46"/>
          <p:cNvSpPr/>
          <p:nvPr/>
        </p:nvSpPr>
        <p:spPr>
          <a:xfrm>
            <a:off x="251520" y="697260"/>
            <a:ext cx="2970685"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1.</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质量保障体系建设</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（六</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）教学管理</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2.</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质量监控</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pic>
        <p:nvPicPr>
          <p:cNvPr id="46" name="图片 33" descr="质量监控.png"/>
          <p:cNvPicPr>
            <a:picLocks noChangeAspect="1"/>
          </p:cNvPicPr>
          <p:nvPr/>
        </p:nvPicPr>
        <p:blipFill>
          <a:blip r:embed="rId1" cstate="print"/>
          <a:srcRect/>
          <a:stretch>
            <a:fillRect/>
          </a:stretch>
        </p:blipFill>
        <p:spPr bwMode="auto">
          <a:xfrm>
            <a:off x="2483768" y="697260"/>
            <a:ext cx="5943727"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（六</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）教学管理</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3.</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质量信息</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17" name="AutoShape 2"/>
          <p:cNvSpPr>
            <a:spLocks noChangeArrowheads="1"/>
          </p:cNvSpPr>
          <p:nvPr/>
        </p:nvSpPr>
        <p:spPr bwMode="gray">
          <a:xfrm rot="16200000" flipH="1">
            <a:off x="2160042" y="3108152"/>
            <a:ext cx="647700" cy="431800"/>
          </a:xfrm>
          <a:prstGeom prst="upArrow">
            <a:avLst>
              <a:gd name="adj1" fmla="val 51676"/>
              <a:gd name="adj2" fmla="val 100000"/>
            </a:avLst>
          </a:prstGeom>
          <a:gradFill rotWithShape="1">
            <a:gsLst>
              <a:gs pos="0">
                <a:schemeClr val="folHlink"/>
              </a:gs>
              <a:gs pos="100000">
                <a:schemeClr val="folHlink">
                  <a:gamma/>
                  <a:tint val="39216"/>
                  <a:invGamma/>
                </a:schemeClr>
              </a:gs>
            </a:gsLst>
            <a:lin ang="0" scaled="1"/>
          </a:gradFill>
          <a:ln w="9525" algn="ctr">
            <a:noFill/>
            <a:miter lim="800000"/>
          </a:ln>
          <a:effectLst/>
        </p:spPr>
        <p:txBody>
          <a:bodyPr wrap="none" anchor="ctr"/>
          <a:lstStyle/>
          <a:p>
            <a:pPr>
              <a:defRPr/>
            </a:pPr>
            <a:endParaRPr lang="zh-CN" altLang="en-US">
              <a:latin typeface="Arial" panose="020B0604020202020204" pitchFamily="34" charset="0"/>
            </a:endParaRPr>
          </a:p>
        </p:txBody>
      </p:sp>
      <p:sp>
        <p:nvSpPr>
          <p:cNvPr id="18" name="AutoShape 3"/>
          <p:cNvSpPr>
            <a:spLocks noChangeArrowheads="1"/>
          </p:cNvSpPr>
          <p:nvPr/>
        </p:nvSpPr>
        <p:spPr bwMode="gray">
          <a:xfrm rot="5400000" flipH="1">
            <a:off x="5950992" y="3036714"/>
            <a:ext cx="647700" cy="431800"/>
          </a:xfrm>
          <a:prstGeom prst="upArrow">
            <a:avLst>
              <a:gd name="adj1" fmla="val 51676"/>
              <a:gd name="adj2" fmla="val 100000"/>
            </a:avLst>
          </a:prstGeom>
          <a:gradFill rotWithShape="1">
            <a:gsLst>
              <a:gs pos="0">
                <a:schemeClr val="folHlink"/>
              </a:gs>
              <a:gs pos="100000">
                <a:schemeClr val="folHlink">
                  <a:gamma/>
                  <a:tint val="39216"/>
                  <a:invGamma/>
                </a:schemeClr>
              </a:gs>
            </a:gsLst>
            <a:lin ang="0" scaled="1"/>
          </a:gradFill>
          <a:ln w="9525" algn="ctr">
            <a:noFill/>
            <a:miter lim="800000"/>
          </a:ln>
          <a:effectLst/>
        </p:spPr>
        <p:txBody>
          <a:bodyPr wrap="none" anchor="ctr"/>
          <a:lstStyle/>
          <a:p>
            <a:pPr>
              <a:defRPr/>
            </a:pPr>
            <a:endParaRPr lang="zh-CN" altLang="en-US">
              <a:latin typeface="Arial" panose="020B0604020202020204" pitchFamily="34" charset="0"/>
            </a:endParaRPr>
          </a:p>
        </p:txBody>
      </p:sp>
      <p:sp>
        <p:nvSpPr>
          <p:cNvPr id="19" name="Oval 6"/>
          <p:cNvSpPr>
            <a:spLocks noChangeArrowheads="1"/>
          </p:cNvSpPr>
          <p:nvPr/>
        </p:nvSpPr>
        <p:spPr bwMode="gray">
          <a:xfrm>
            <a:off x="2699792" y="1633364"/>
            <a:ext cx="3386137" cy="3386138"/>
          </a:xfrm>
          <a:prstGeom prst="ellipse">
            <a:avLst/>
          </a:prstGeom>
          <a:gradFill rotWithShape="1">
            <a:gsLst>
              <a:gs pos="0">
                <a:srgbClr val="767676"/>
              </a:gs>
              <a:gs pos="50000">
                <a:srgbClr val="FFFFFF"/>
              </a:gs>
              <a:gs pos="100000">
                <a:srgbClr val="767676"/>
              </a:gs>
            </a:gsLst>
            <a:lin ang="5400000" scaled="1"/>
          </a:gradFill>
          <a:ln w="57150" algn="ctr">
            <a:solidFill>
              <a:srgbClr val="FFFFFF"/>
            </a:solidFill>
            <a:round/>
          </a:ln>
        </p:spPr>
        <p:txBody>
          <a:bodyPr wrap="none" anchor="ctr"/>
          <a:lstStyle/>
          <a:p>
            <a:endParaRPr lang="zh-CN" altLang="zh-CN"/>
          </a:p>
        </p:txBody>
      </p:sp>
      <p:sp>
        <p:nvSpPr>
          <p:cNvPr id="20" name="Oval 7"/>
          <p:cNvSpPr>
            <a:spLocks noChangeArrowheads="1"/>
          </p:cNvSpPr>
          <p:nvPr/>
        </p:nvSpPr>
        <p:spPr bwMode="gray">
          <a:xfrm>
            <a:off x="2990304" y="1922289"/>
            <a:ext cx="2803525" cy="2803525"/>
          </a:xfrm>
          <a:prstGeom prst="ellipse">
            <a:avLst/>
          </a:prstGeom>
          <a:gradFill rotWithShape="1">
            <a:gsLst>
              <a:gs pos="0">
                <a:srgbClr val="A2A2A2"/>
              </a:gs>
              <a:gs pos="50000">
                <a:srgbClr val="FFFFFF"/>
              </a:gs>
              <a:gs pos="100000">
                <a:srgbClr val="A2A2A2"/>
              </a:gs>
            </a:gsLst>
            <a:lin ang="0" scaled="1"/>
          </a:gradFill>
          <a:ln w="9525" algn="ctr">
            <a:noFill/>
            <a:round/>
          </a:ln>
        </p:spPr>
        <p:txBody>
          <a:bodyPr wrap="none" anchor="ctr"/>
          <a:lstStyle/>
          <a:p>
            <a:endParaRPr lang="zh-CN" altLang="zh-CN"/>
          </a:p>
        </p:txBody>
      </p:sp>
      <p:grpSp>
        <p:nvGrpSpPr>
          <p:cNvPr id="21" name="Group 8"/>
          <p:cNvGrpSpPr/>
          <p:nvPr/>
        </p:nvGrpSpPr>
        <p:grpSpPr bwMode="auto">
          <a:xfrm>
            <a:off x="3418929" y="2352502"/>
            <a:ext cx="1946275" cy="1949450"/>
            <a:chOff x="2200" y="1570"/>
            <a:chExt cx="1496" cy="1496"/>
          </a:xfrm>
        </p:grpSpPr>
        <p:sp>
          <p:nvSpPr>
            <p:cNvPr id="23" name="Oval 9"/>
            <p:cNvSpPr>
              <a:spLocks noChangeArrowheads="1"/>
            </p:cNvSpPr>
            <p:nvPr/>
          </p:nvSpPr>
          <p:spPr bwMode="gray">
            <a:xfrm>
              <a:off x="2200" y="1570"/>
              <a:ext cx="1496" cy="149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ln>
            <a:effectLst/>
          </p:spPr>
          <p:txBody>
            <a:bodyPr wrap="none" anchor="ctr">
              <a:spAutoFit/>
            </a:bodyPr>
            <a:lstStyle/>
            <a:p>
              <a:pPr>
                <a:defRPr/>
              </a:pPr>
              <a:endParaRPr lang="zh-CN" altLang="en-US">
                <a:latin typeface="Arial" panose="020B0604020202020204" pitchFamily="34" charset="0"/>
              </a:endParaRPr>
            </a:p>
          </p:txBody>
        </p:sp>
        <p:sp>
          <p:nvSpPr>
            <p:cNvPr id="24" name="Oval 10"/>
            <p:cNvSpPr>
              <a:spLocks noChangeArrowheads="1"/>
            </p:cNvSpPr>
            <p:nvPr/>
          </p:nvSpPr>
          <p:spPr bwMode="gray">
            <a:xfrm>
              <a:off x="2200" y="1570"/>
              <a:ext cx="1496" cy="1496"/>
            </a:xfrm>
            <a:prstGeom prst="ellipse">
              <a:avLst/>
            </a:prstGeom>
            <a:gradFill rotWithShape="1">
              <a:gsLst>
                <a:gs pos="0">
                  <a:schemeClr val="hlink">
                    <a:gamma/>
                    <a:shade val="0"/>
                    <a:invGamma/>
                  </a:schemeClr>
                </a:gs>
                <a:gs pos="100000">
                  <a:schemeClr val="hlink"/>
                </a:gs>
              </a:gsLst>
              <a:lin ang="2700000" scaled="1"/>
            </a:gradFill>
            <a:ln w="38100" algn="ctr">
              <a:noFill/>
              <a:round/>
            </a:ln>
            <a:effectLst/>
          </p:spPr>
          <p:txBody>
            <a:bodyPr wrap="none" anchor="ctr">
              <a:spAutoFit/>
            </a:bodyPr>
            <a:lstStyle/>
            <a:p>
              <a:pPr>
                <a:defRPr/>
              </a:pPr>
              <a:endParaRPr lang="zh-CN" altLang="en-US">
                <a:latin typeface="Arial" panose="020B0604020202020204" pitchFamily="34" charset="0"/>
              </a:endParaRPr>
            </a:p>
          </p:txBody>
        </p:sp>
        <p:sp>
          <p:nvSpPr>
            <p:cNvPr id="25" name="Oval 11"/>
            <p:cNvSpPr>
              <a:spLocks noChangeArrowheads="1"/>
            </p:cNvSpPr>
            <p:nvPr/>
          </p:nvSpPr>
          <p:spPr bwMode="gray">
            <a:xfrm>
              <a:off x="2298" y="1667"/>
              <a:ext cx="1302" cy="130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ln>
            <a:effectLst/>
          </p:spPr>
          <p:txBody>
            <a:bodyPr anchor="ctr">
              <a:spAutoFit/>
            </a:bodyPr>
            <a:lstStyle/>
            <a:p>
              <a:pPr>
                <a:defRPr/>
              </a:pPr>
              <a:endParaRPr lang="zh-CN" altLang="en-US">
                <a:latin typeface="Arial" panose="020B0604020202020204" pitchFamily="34" charset="0"/>
              </a:endParaRPr>
            </a:p>
          </p:txBody>
        </p:sp>
        <p:sp>
          <p:nvSpPr>
            <p:cNvPr id="26" name="Oval 12"/>
            <p:cNvSpPr>
              <a:spLocks noChangeArrowheads="1"/>
            </p:cNvSpPr>
            <p:nvPr/>
          </p:nvSpPr>
          <p:spPr bwMode="gray">
            <a:xfrm>
              <a:off x="2298" y="1667"/>
              <a:ext cx="1302" cy="1301"/>
            </a:xfrm>
            <a:prstGeom prst="ellipse">
              <a:avLst/>
            </a:prstGeom>
            <a:gradFill rotWithShape="1">
              <a:gsLst>
                <a:gs pos="0">
                  <a:schemeClr val="hlink"/>
                </a:gs>
                <a:gs pos="100000">
                  <a:schemeClr val="hlink">
                    <a:gamma/>
                    <a:shade val="48627"/>
                    <a:invGamma/>
                  </a:schemeClr>
                </a:gs>
              </a:gsLst>
              <a:lin ang="2700000" scaled="1"/>
            </a:gradFill>
            <a:ln w="38100" algn="ctr">
              <a:noFill/>
              <a:round/>
            </a:ln>
            <a:effectLst/>
          </p:spPr>
          <p:txBody>
            <a:bodyPr anchor="ctr">
              <a:spAutoFit/>
            </a:bodyPr>
            <a:lstStyle/>
            <a:p>
              <a:pPr>
                <a:defRPr/>
              </a:pPr>
              <a:endParaRPr lang="zh-CN" altLang="en-US">
                <a:latin typeface="Arial" panose="020B0604020202020204" pitchFamily="34" charset="0"/>
              </a:endParaRPr>
            </a:p>
          </p:txBody>
        </p:sp>
        <p:sp>
          <p:nvSpPr>
            <p:cNvPr id="27" name="Oval 13"/>
            <p:cNvSpPr>
              <a:spLocks noChangeArrowheads="1"/>
            </p:cNvSpPr>
            <p:nvPr/>
          </p:nvSpPr>
          <p:spPr bwMode="gray">
            <a:xfrm>
              <a:off x="2364" y="1733"/>
              <a:ext cx="1169" cy="1170"/>
            </a:xfrm>
            <a:prstGeom prst="ellipse">
              <a:avLst/>
            </a:prstGeom>
            <a:gradFill rotWithShape="1">
              <a:gsLst>
                <a:gs pos="0">
                  <a:schemeClr val="hlink">
                    <a:gamma/>
                    <a:shade val="46275"/>
                    <a:invGamma/>
                  </a:schemeClr>
                </a:gs>
                <a:gs pos="100000">
                  <a:schemeClr val="hlink"/>
                </a:gs>
              </a:gsLst>
              <a:lin ang="5400000" scaled="1"/>
            </a:gradFill>
            <a:ln w="38100" algn="ctr">
              <a:noFill/>
              <a:round/>
            </a:ln>
            <a:effectLst/>
          </p:spPr>
          <p:txBody>
            <a:bodyPr anchor="ctr">
              <a:spAutoFit/>
            </a:bodyPr>
            <a:lstStyle/>
            <a:p>
              <a:pPr>
                <a:defRPr/>
              </a:pPr>
              <a:endParaRPr lang="zh-CN" altLang="en-US">
                <a:latin typeface="Arial" panose="020B0604020202020204" pitchFamily="34" charset="0"/>
              </a:endParaRPr>
            </a:p>
          </p:txBody>
        </p:sp>
      </p:grpSp>
      <p:sp>
        <p:nvSpPr>
          <p:cNvPr id="28" name="AutoShape 14"/>
          <p:cNvSpPr>
            <a:spLocks noChangeArrowheads="1"/>
          </p:cNvSpPr>
          <p:nvPr/>
        </p:nvSpPr>
        <p:spPr bwMode="gray">
          <a:xfrm>
            <a:off x="259804" y="3578052"/>
            <a:ext cx="1909763" cy="719137"/>
          </a:xfrm>
          <a:prstGeom prst="can">
            <a:avLst>
              <a:gd name="adj" fmla="val 25000"/>
            </a:avLst>
          </a:prstGeom>
          <a:gradFill rotWithShape="1">
            <a:gsLst>
              <a:gs pos="0">
                <a:schemeClr val="hlink">
                  <a:gamma/>
                  <a:shade val="66667"/>
                  <a:invGamma/>
                </a:schemeClr>
              </a:gs>
              <a:gs pos="50000">
                <a:schemeClr val="hlink"/>
              </a:gs>
              <a:gs pos="100000">
                <a:schemeClr val="hlink">
                  <a:gamma/>
                  <a:shade val="66667"/>
                  <a:invGamma/>
                </a:schemeClr>
              </a:gs>
            </a:gsLst>
            <a:lin ang="0" scaled="1"/>
          </a:gradFill>
          <a:ln w="9525">
            <a:noFill/>
            <a:round/>
          </a:ln>
          <a:effectLst/>
        </p:spPr>
        <p:txBody>
          <a:bodyPr wrap="none" anchor="ctr"/>
          <a:lstStyle/>
          <a:p>
            <a:pPr algn="ctr" eaLnBrk="0" hangingPunct="0">
              <a:defRPr/>
            </a:pPr>
            <a:r>
              <a:rPr lang="zh-CN" altLang="en-US" sz="2000" b="1" dirty="0">
                <a:solidFill>
                  <a:srgbClr val="FFFFFF"/>
                </a:solidFill>
                <a:latin typeface="宋体" panose="02010600030101010101" pitchFamily="2" charset="-122"/>
                <a:ea typeface="宋体" panose="02010600030101010101" pitchFamily="2" charset="-122"/>
              </a:rPr>
              <a:t>教学检查质量</a:t>
            </a:r>
            <a:endParaRPr lang="en-US" altLang="ko-KR" sz="2000" b="1" dirty="0">
              <a:solidFill>
                <a:srgbClr val="FFFFFF"/>
              </a:solidFill>
              <a:latin typeface="宋体" panose="02010600030101010101" pitchFamily="2" charset="-122"/>
              <a:ea typeface="宋体" panose="02010600030101010101" pitchFamily="2" charset="-122"/>
            </a:endParaRPr>
          </a:p>
        </p:txBody>
      </p:sp>
      <p:sp>
        <p:nvSpPr>
          <p:cNvPr id="29" name="AutoShape 15"/>
          <p:cNvSpPr>
            <a:spLocks noChangeArrowheads="1"/>
          </p:cNvSpPr>
          <p:nvPr/>
        </p:nvSpPr>
        <p:spPr bwMode="gray">
          <a:xfrm>
            <a:off x="259804" y="2928764"/>
            <a:ext cx="1909763" cy="719138"/>
          </a:xfrm>
          <a:prstGeom prst="can">
            <a:avLst>
              <a:gd name="adj" fmla="val 25000"/>
            </a:avLst>
          </a:prstGeom>
          <a:gradFill rotWithShape="1">
            <a:gsLst>
              <a:gs pos="0">
                <a:schemeClr val="hlink">
                  <a:gamma/>
                  <a:shade val="66667"/>
                  <a:invGamma/>
                </a:schemeClr>
              </a:gs>
              <a:gs pos="50000">
                <a:schemeClr val="hlink"/>
              </a:gs>
              <a:gs pos="100000">
                <a:schemeClr val="hlink">
                  <a:gamma/>
                  <a:shade val="66667"/>
                  <a:invGamma/>
                </a:schemeClr>
              </a:gs>
            </a:gsLst>
            <a:lin ang="0" scaled="1"/>
          </a:gradFill>
          <a:ln w="9525">
            <a:noFill/>
            <a:round/>
          </a:ln>
          <a:effectLst/>
        </p:spPr>
        <p:txBody>
          <a:bodyPr wrap="none" anchor="ctr"/>
          <a:lstStyle/>
          <a:p>
            <a:pPr algn="ctr" eaLnBrk="0" hangingPunct="0">
              <a:defRPr/>
            </a:pPr>
            <a:r>
              <a:rPr lang="zh-CN" altLang="en-US" sz="2000" b="1" dirty="0">
                <a:solidFill>
                  <a:srgbClr val="FFFFFF"/>
                </a:solidFill>
                <a:latin typeface="宋体" panose="02010600030101010101" pitchFamily="2" charset="-122"/>
                <a:ea typeface="宋体" panose="02010600030101010101" pitchFamily="2" charset="-122"/>
              </a:rPr>
              <a:t>教学督导质量</a:t>
            </a:r>
            <a:endParaRPr lang="en-US" altLang="ko-KR" sz="2000" b="1" dirty="0">
              <a:solidFill>
                <a:srgbClr val="FFFFFF"/>
              </a:solidFill>
              <a:latin typeface="宋体" panose="02010600030101010101" pitchFamily="2" charset="-122"/>
              <a:ea typeface="宋体" panose="02010600030101010101" pitchFamily="2" charset="-122"/>
            </a:endParaRPr>
          </a:p>
        </p:txBody>
      </p:sp>
      <p:sp>
        <p:nvSpPr>
          <p:cNvPr id="30" name="AutoShape 16"/>
          <p:cNvSpPr>
            <a:spLocks noChangeArrowheads="1"/>
          </p:cNvSpPr>
          <p:nvPr/>
        </p:nvSpPr>
        <p:spPr bwMode="gray">
          <a:xfrm>
            <a:off x="259804" y="2292177"/>
            <a:ext cx="1909763" cy="719137"/>
          </a:xfrm>
          <a:prstGeom prst="can">
            <a:avLst>
              <a:gd name="adj" fmla="val 26766"/>
            </a:avLst>
          </a:prstGeom>
          <a:gradFill rotWithShape="1">
            <a:gsLst>
              <a:gs pos="0">
                <a:schemeClr val="hlink">
                  <a:gamma/>
                  <a:shade val="66667"/>
                  <a:invGamma/>
                </a:schemeClr>
              </a:gs>
              <a:gs pos="50000">
                <a:schemeClr val="hlink"/>
              </a:gs>
              <a:gs pos="100000">
                <a:schemeClr val="hlink">
                  <a:gamma/>
                  <a:shade val="66667"/>
                  <a:invGamma/>
                </a:schemeClr>
              </a:gs>
            </a:gsLst>
            <a:lin ang="0" scaled="1"/>
          </a:gradFill>
          <a:ln w="9525">
            <a:noFill/>
            <a:round/>
          </a:ln>
          <a:effectLst/>
        </p:spPr>
        <p:txBody>
          <a:bodyPr wrap="none" anchor="ctr"/>
          <a:lstStyle/>
          <a:p>
            <a:pPr algn="ctr" eaLnBrk="0" hangingPunct="0">
              <a:defRPr/>
            </a:pPr>
            <a:r>
              <a:rPr lang="zh-CN" altLang="en-US" sz="2000" b="1" dirty="0">
                <a:solidFill>
                  <a:srgbClr val="FFFFFF"/>
                </a:solidFill>
                <a:latin typeface="宋体" panose="02010600030101010101" pitchFamily="2" charset="-122"/>
                <a:ea typeface="宋体" panose="02010600030101010101" pitchFamily="2" charset="-122"/>
              </a:rPr>
              <a:t>听课质量</a:t>
            </a:r>
            <a:endParaRPr lang="en-US" altLang="ko-KR" sz="2000" b="1" dirty="0">
              <a:solidFill>
                <a:srgbClr val="FFFFFF"/>
              </a:solidFill>
              <a:latin typeface="宋体" panose="02010600030101010101" pitchFamily="2" charset="-122"/>
              <a:ea typeface="宋体" panose="02010600030101010101" pitchFamily="2" charset="-122"/>
            </a:endParaRPr>
          </a:p>
        </p:txBody>
      </p:sp>
      <p:sp>
        <p:nvSpPr>
          <p:cNvPr id="31" name="Text Box 17"/>
          <p:cNvSpPr txBox="1">
            <a:spLocks noChangeArrowheads="1"/>
          </p:cNvSpPr>
          <p:nvPr/>
        </p:nvSpPr>
        <p:spPr bwMode="gray">
          <a:xfrm>
            <a:off x="3688804" y="2792239"/>
            <a:ext cx="1416050" cy="1077913"/>
          </a:xfrm>
          <a:prstGeom prst="rect">
            <a:avLst/>
          </a:prstGeom>
          <a:noFill/>
          <a:ln w="9525" algn="ctr">
            <a:noFill/>
            <a:miter lim="800000"/>
          </a:ln>
          <a:effectLst>
            <a:prstShdw prst="shdw12" dist="76200" dir="10800000">
              <a:schemeClr val="bg2">
                <a:alpha val="50000"/>
              </a:schemeClr>
            </a:prstShdw>
          </a:effectLst>
        </p:spPr>
        <p:txBody>
          <a:bodyPr wrap="none">
            <a:spAutoFit/>
          </a:bodyPr>
          <a:lstStyle/>
          <a:p>
            <a:pPr algn="ctr" eaLnBrk="0" hangingPunct="0"/>
            <a:r>
              <a:rPr lang="zh-CN" altLang="en-US" sz="3200" b="1">
                <a:solidFill>
                  <a:srgbClr val="FFFFFF"/>
                </a:solidFill>
                <a:ea typeface="Gulim" pitchFamily="34" charset="-127"/>
              </a:rPr>
              <a:t>信息公</a:t>
            </a:r>
            <a:endParaRPr lang="en-US" altLang="zh-CN" sz="3200" b="1">
              <a:solidFill>
                <a:srgbClr val="FFFFFF"/>
              </a:solidFill>
              <a:ea typeface="Gulim" pitchFamily="34" charset="-127"/>
            </a:endParaRPr>
          </a:p>
          <a:p>
            <a:pPr algn="ctr" eaLnBrk="0" hangingPunct="0"/>
            <a:r>
              <a:rPr lang="zh-CN" altLang="en-US" sz="3200" b="1">
                <a:solidFill>
                  <a:srgbClr val="FFFFFF"/>
                </a:solidFill>
                <a:ea typeface="Gulim" pitchFamily="34" charset="-127"/>
              </a:rPr>
              <a:t>开内容</a:t>
            </a:r>
            <a:endParaRPr lang="en-US" altLang="ko-KR" sz="3200" b="1">
              <a:solidFill>
                <a:srgbClr val="FFFFFF"/>
              </a:solidFill>
              <a:ea typeface="Gulim" pitchFamily="34" charset="-127"/>
            </a:endParaRPr>
          </a:p>
        </p:txBody>
      </p:sp>
      <p:sp>
        <p:nvSpPr>
          <p:cNvPr id="32" name="AutoShape 18"/>
          <p:cNvSpPr>
            <a:spLocks noChangeArrowheads="1"/>
          </p:cNvSpPr>
          <p:nvPr/>
        </p:nvSpPr>
        <p:spPr bwMode="gray">
          <a:xfrm>
            <a:off x="6635204" y="3585989"/>
            <a:ext cx="2268538" cy="719138"/>
          </a:xfrm>
          <a:prstGeom prst="can">
            <a:avLst>
              <a:gd name="adj" fmla="val 25000"/>
            </a:avLst>
          </a:prstGeom>
          <a:solidFill>
            <a:srgbClr val="C00000"/>
          </a:solidFill>
          <a:ln w="9525">
            <a:noFill/>
            <a:round/>
          </a:ln>
          <a:effectLst/>
        </p:spPr>
        <p:txBody>
          <a:bodyPr wrap="none" anchor="ctr"/>
          <a:lstStyle/>
          <a:p>
            <a:pPr algn="ctr" eaLnBrk="0" hangingPunct="0">
              <a:defRPr/>
            </a:pPr>
            <a:r>
              <a:rPr lang="zh-CN" altLang="en-US" sz="2000" b="1" baseline="-25000" dirty="0">
                <a:solidFill>
                  <a:srgbClr val="FFFFFF"/>
                </a:solidFill>
                <a:latin typeface="宋体" panose="02010600030101010101" pitchFamily="2" charset="-122"/>
                <a:ea typeface="宋体" panose="02010600030101010101" pitchFamily="2" charset="-122"/>
              </a:rPr>
              <a:t>教师座谈会质量</a:t>
            </a:r>
            <a:endParaRPr lang="en-US" altLang="ko-KR" sz="2000" b="1" baseline="-25000" dirty="0">
              <a:solidFill>
                <a:srgbClr val="FFFFFF"/>
              </a:solidFill>
              <a:latin typeface="宋体" panose="02010600030101010101" pitchFamily="2" charset="-122"/>
              <a:ea typeface="宋体" panose="02010600030101010101" pitchFamily="2" charset="-122"/>
            </a:endParaRPr>
          </a:p>
        </p:txBody>
      </p:sp>
      <p:sp>
        <p:nvSpPr>
          <p:cNvPr id="33" name="AutoShape 19"/>
          <p:cNvSpPr>
            <a:spLocks noChangeArrowheads="1"/>
          </p:cNvSpPr>
          <p:nvPr/>
        </p:nvSpPr>
        <p:spPr bwMode="gray">
          <a:xfrm>
            <a:off x="6635204" y="2936702"/>
            <a:ext cx="2268538" cy="719137"/>
          </a:xfrm>
          <a:prstGeom prst="can">
            <a:avLst>
              <a:gd name="adj" fmla="val 25000"/>
            </a:avLst>
          </a:prstGeom>
          <a:solidFill>
            <a:srgbClr val="C00000"/>
          </a:solidFill>
          <a:ln w="9525">
            <a:noFill/>
            <a:round/>
          </a:ln>
          <a:effectLst/>
        </p:spPr>
        <p:txBody>
          <a:bodyPr wrap="none" anchor="ctr"/>
          <a:lstStyle/>
          <a:p>
            <a:pPr algn="ctr" eaLnBrk="0" hangingPunct="0">
              <a:defRPr/>
            </a:pPr>
            <a:r>
              <a:rPr lang="zh-CN" altLang="en-US" sz="2000" b="1" dirty="0">
                <a:solidFill>
                  <a:srgbClr val="FFFFFF"/>
                </a:solidFill>
                <a:latin typeface="宋体" panose="02010600030101010101" pitchFamily="2" charset="-122"/>
                <a:ea typeface="宋体" panose="02010600030101010101" pitchFamily="2" charset="-122"/>
              </a:rPr>
              <a:t>学生座谈会质量</a:t>
            </a:r>
            <a:endParaRPr lang="en-US" altLang="ko-KR" sz="2000" b="1" dirty="0">
              <a:solidFill>
                <a:srgbClr val="FFFFFF"/>
              </a:solidFill>
              <a:latin typeface="宋体" panose="02010600030101010101" pitchFamily="2" charset="-122"/>
              <a:ea typeface="宋体" panose="02010600030101010101" pitchFamily="2" charset="-122"/>
            </a:endParaRPr>
          </a:p>
        </p:txBody>
      </p:sp>
      <p:sp>
        <p:nvSpPr>
          <p:cNvPr id="34" name="AutoShape 20"/>
          <p:cNvSpPr>
            <a:spLocks noChangeArrowheads="1"/>
          </p:cNvSpPr>
          <p:nvPr/>
        </p:nvSpPr>
        <p:spPr bwMode="gray">
          <a:xfrm>
            <a:off x="6635204" y="2289002"/>
            <a:ext cx="2268538" cy="719137"/>
          </a:xfrm>
          <a:prstGeom prst="can">
            <a:avLst>
              <a:gd name="adj" fmla="val 25000"/>
            </a:avLst>
          </a:prstGeom>
          <a:solidFill>
            <a:srgbClr val="C00000"/>
          </a:solidFill>
          <a:ln w="9525">
            <a:noFill/>
            <a:round/>
          </a:ln>
          <a:effectLst/>
        </p:spPr>
        <p:txBody>
          <a:bodyPr wrap="none" anchor="ctr"/>
          <a:lstStyle/>
          <a:p>
            <a:pPr algn="ctr" eaLnBrk="0" hangingPunct="0">
              <a:defRPr/>
            </a:pPr>
            <a:r>
              <a:rPr lang="zh-CN" altLang="en-US" sz="2000" b="1" dirty="0">
                <a:solidFill>
                  <a:srgbClr val="FFFFFF"/>
                </a:solidFill>
                <a:latin typeface="宋体" panose="02010600030101010101" pitchFamily="2" charset="-122"/>
                <a:ea typeface="宋体" panose="02010600030101010101" pitchFamily="2" charset="-122"/>
              </a:rPr>
              <a:t>教师业务考核质量</a:t>
            </a:r>
            <a:endParaRPr lang="en-US" altLang="ko-KR" sz="2000" b="1" dirty="0">
              <a:solidFill>
                <a:srgbClr val="FFFFFF"/>
              </a:solidFill>
              <a:latin typeface="宋体" panose="02010600030101010101" pitchFamily="2" charset="-122"/>
              <a:ea typeface="宋体" panose="02010600030101010101" pitchFamily="2" charset="-122"/>
            </a:endParaRPr>
          </a:p>
        </p:txBody>
      </p:sp>
      <p:sp>
        <p:nvSpPr>
          <p:cNvPr id="35" name="AutoShape 21"/>
          <p:cNvSpPr>
            <a:spLocks noChangeArrowheads="1"/>
          </p:cNvSpPr>
          <p:nvPr/>
        </p:nvSpPr>
        <p:spPr bwMode="auto">
          <a:xfrm>
            <a:off x="2188617" y="1006302"/>
            <a:ext cx="4537075" cy="431800"/>
          </a:xfrm>
          <a:prstGeom prst="roundRect">
            <a:avLst>
              <a:gd name="adj" fmla="val 50000"/>
            </a:avLst>
          </a:prstGeom>
          <a:gradFill rotWithShape="1">
            <a:gsLst>
              <a:gs pos="0">
                <a:schemeClr val="tx2">
                  <a:gamma/>
                  <a:shade val="46275"/>
                  <a:invGamma/>
                </a:schemeClr>
              </a:gs>
              <a:gs pos="50000">
                <a:schemeClr val="tx2"/>
              </a:gs>
              <a:gs pos="100000">
                <a:schemeClr val="tx2">
                  <a:gamma/>
                  <a:shade val="46275"/>
                  <a:invGamma/>
                </a:schemeClr>
              </a:gs>
            </a:gsLst>
            <a:lin ang="0" scaled="1"/>
          </a:gradFill>
          <a:ln w="38100" algn="ctr">
            <a:noFill/>
            <a:round/>
          </a:ln>
          <a:effectLst/>
        </p:spPr>
        <p:txBody>
          <a:bodyPr wrap="none" anchor="ctr"/>
          <a:lstStyle/>
          <a:p>
            <a:pPr algn="ctr" eaLnBrk="0" hangingPunct="0">
              <a:defRPr/>
            </a:pPr>
            <a:r>
              <a:rPr lang="zh-CN" altLang="en-US" sz="2400" b="1" dirty="0">
                <a:solidFill>
                  <a:srgbClr val="FFFFFF"/>
                </a:solidFill>
                <a:latin typeface="宋体" panose="02010600030101010101" pitchFamily="2" charset="-122"/>
                <a:ea typeface="宋体" panose="02010600030101010101" pitchFamily="2" charset="-122"/>
              </a:rPr>
              <a:t>质量信息公开</a:t>
            </a:r>
            <a:endParaRPr lang="ko-KR" altLang="en-US" sz="2400" b="1" dirty="0">
              <a:solidFill>
                <a:srgbClr val="FFFFFF"/>
              </a:solidFill>
              <a:latin typeface="宋体" panose="02010600030101010101" pitchFamily="2" charset="-122"/>
              <a:ea typeface="Gulim" pitchFamily="34" charset="-127"/>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（六</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）教学管理</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4.</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质量改进</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pic>
        <p:nvPicPr>
          <p:cNvPr id="36" name="图片 32" descr="质量改进.png"/>
          <p:cNvPicPr>
            <a:picLocks noChangeAspect="1"/>
          </p:cNvPicPr>
          <p:nvPr/>
        </p:nvPicPr>
        <p:blipFill>
          <a:blip r:embed="rId1" cstate="print"/>
          <a:srcRect/>
          <a:stretch>
            <a:fillRect/>
          </a:stretch>
        </p:blipFill>
        <p:spPr bwMode="auto">
          <a:xfrm>
            <a:off x="179512" y="1489348"/>
            <a:ext cx="4714875" cy="3494087"/>
          </a:xfrm>
          <a:prstGeom prst="rect">
            <a:avLst/>
          </a:prstGeom>
          <a:noFill/>
          <a:ln w="9525">
            <a:noFill/>
            <a:miter lim="800000"/>
            <a:headEnd/>
            <a:tailEnd/>
          </a:ln>
        </p:spPr>
      </p:pic>
      <p:sp>
        <p:nvSpPr>
          <p:cNvPr id="37" name="矩形 33"/>
          <p:cNvSpPr>
            <a:spLocks noChangeArrowheads="1"/>
          </p:cNvSpPr>
          <p:nvPr/>
        </p:nvSpPr>
        <p:spPr bwMode="auto">
          <a:xfrm>
            <a:off x="5465887" y="1417910"/>
            <a:ext cx="3022600" cy="430213"/>
          </a:xfrm>
          <a:prstGeom prst="rect">
            <a:avLst/>
          </a:prstGeom>
          <a:noFill/>
          <a:ln w="9525">
            <a:noFill/>
            <a:miter lim="800000"/>
          </a:ln>
        </p:spPr>
        <p:txBody>
          <a:bodyPr wrap="none">
            <a:spAutoFit/>
          </a:bodyPr>
          <a:lstStyle/>
          <a:p>
            <a:r>
              <a:rPr lang="zh-CN" altLang="en-US" sz="2200" b="1" dirty="0">
                <a:solidFill>
                  <a:srgbClr val="FF0000"/>
                </a:solidFill>
                <a:latin typeface="宋体" panose="02010600030101010101" pitchFamily="2" charset="-122"/>
                <a:ea typeface="宋体" panose="02010600030101010101" pitchFamily="2" charset="-122"/>
              </a:rPr>
              <a:t>质量改进的效果与评价</a:t>
            </a:r>
            <a:endParaRPr lang="zh-CN" altLang="en-US" sz="2200" dirty="0">
              <a:solidFill>
                <a:srgbClr val="FF0000"/>
              </a:solidFill>
              <a:latin typeface="宋体" panose="02010600030101010101" pitchFamily="2" charset="-122"/>
              <a:ea typeface="宋体" panose="02010600030101010101" pitchFamily="2" charset="-122"/>
            </a:endParaRPr>
          </a:p>
        </p:txBody>
      </p:sp>
      <p:sp>
        <p:nvSpPr>
          <p:cNvPr id="38" name="矩形 37"/>
          <p:cNvSpPr/>
          <p:nvPr/>
        </p:nvSpPr>
        <p:spPr>
          <a:xfrm>
            <a:off x="5465886" y="2060848"/>
            <a:ext cx="3498601" cy="3841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900" dirty="0">
                <a:latin typeface="宋体" panose="02010600030101010101" pitchFamily="2" charset="-122"/>
                <a:ea typeface="宋体" panose="02010600030101010101" pitchFamily="2" charset="-122"/>
                <a:cs typeface="Arial Unicode MS" pitchFamily="34" charset="-122"/>
              </a:rPr>
              <a:t>1</a:t>
            </a:r>
            <a:r>
              <a:rPr lang="zh-CN" altLang="en-US" sz="1900" dirty="0">
                <a:latin typeface="宋体" panose="02010600030101010101" pitchFamily="2" charset="-122"/>
                <a:ea typeface="宋体" panose="02010600030101010101" pitchFamily="2" charset="-122"/>
                <a:cs typeface="Arial Unicode MS" pitchFamily="34" charset="-122"/>
              </a:rPr>
              <a:t>）人才培养质量稳步提高。</a:t>
            </a:r>
            <a:endParaRPr lang="zh-CN" altLang="en-US" sz="1900" dirty="0">
              <a:latin typeface="宋体" panose="02010600030101010101" pitchFamily="2" charset="-122"/>
              <a:ea typeface="宋体" panose="02010600030101010101" pitchFamily="2" charset="-122"/>
              <a:cs typeface="Arial Unicode MS" pitchFamily="34" charset="-122"/>
            </a:endParaRPr>
          </a:p>
        </p:txBody>
      </p:sp>
      <p:sp>
        <p:nvSpPr>
          <p:cNvPr id="39" name="矩形 38"/>
          <p:cNvSpPr/>
          <p:nvPr/>
        </p:nvSpPr>
        <p:spPr>
          <a:xfrm>
            <a:off x="5465887" y="2703785"/>
            <a:ext cx="3498601" cy="6778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defRPr/>
            </a:pPr>
            <a:r>
              <a:rPr lang="en-US" sz="1900" dirty="0">
                <a:latin typeface="宋体" panose="02010600030101010101" pitchFamily="2" charset="-122"/>
                <a:ea typeface="宋体" panose="02010600030101010101" pitchFamily="2" charset="-122"/>
                <a:cs typeface="Arial Unicode MS" pitchFamily="34" charset="-122"/>
              </a:rPr>
              <a:t>2</a:t>
            </a:r>
            <a:r>
              <a:rPr lang="zh-CN" altLang="en-US" sz="1900" dirty="0">
                <a:latin typeface="宋体" panose="02010600030101010101" pitchFamily="2" charset="-122"/>
                <a:ea typeface="宋体" panose="02010600030101010101" pitchFamily="2" charset="-122"/>
                <a:cs typeface="Arial Unicode MS" pitchFamily="34" charset="-122"/>
              </a:rPr>
              <a:t>）毕业生的就业率一直很</a:t>
            </a:r>
            <a:r>
              <a:rPr lang="zh-CN" altLang="en-US" sz="1900" dirty="0" smtClean="0">
                <a:latin typeface="宋体" panose="02010600030101010101" pitchFamily="2" charset="-122"/>
                <a:ea typeface="宋体" panose="02010600030101010101" pitchFamily="2" charset="-122"/>
                <a:cs typeface="Arial Unicode MS" pitchFamily="34" charset="-122"/>
              </a:rPr>
              <a:t>稳定</a:t>
            </a:r>
            <a:r>
              <a:rPr lang="zh-CN" altLang="en-US" sz="1900" dirty="0">
                <a:latin typeface="宋体" panose="02010600030101010101" pitchFamily="2" charset="-122"/>
                <a:ea typeface="宋体" panose="02010600030101010101" pitchFamily="2" charset="-122"/>
                <a:cs typeface="Arial Unicode MS" pitchFamily="34" charset="-122"/>
              </a:rPr>
              <a:t>、就业质量逐年提高。</a:t>
            </a:r>
            <a:endParaRPr lang="zh-CN" altLang="en-US" sz="1900" dirty="0">
              <a:latin typeface="宋体" panose="02010600030101010101" pitchFamily="2" charset="-122"/>
              <a:ea typeface="宋体" panose="02010600030101010101" pitchFamily="2" charset="-122"/>
              <a:cs typeface="Arial Unicode MS" pitchFamily="34" charset="-122"/>
            </a:endParaRPr>
          </a:p>
        </p:txBody>
      </p:sp>
      <p:sp>
        <p:nvSpPr>
          <p:cNvPr id="40" name="矩形 39"/>
          <p:cNvSpPr/>
          <p:nvPr/>
        </p:nvSpPr>
        <p:spPr>
          <a:xfrm>
            <a:off x="5465887" y="3632473"/>
            <a:ext cx="3498601" cy="38472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900" dirty="0">
                <a:latin typeface="宋体" panose="02010600030101010101" pitchFamily="2" charset="-122"/>
                <a:ea typeface="宋体" panose="02010600030101010101" pitchFamily="2" charset="-122"/>
                <a:cs typeface="Arial Unicode MS" pitchFamily="34" charset="-122"/>
              </a:rPr>
              <a:t>3</a:t>
            </a:r>
            <a:r>
              <a:rPr lang="zh-CN" altLang="en-US" sz="1900" dirty="0">
                <a:latin typeface="宋体" panose="02010600030101010101" pitchFamily="2" charset="-122"/>
                <a:ea typeface="宋体" panose="02010600030101010101" pitchFamily="2" charset="-122"/>
                <a:cs typeface="Arial Unicode MS" pitchFamily="34" charset="-122"/>
              </a:rPr>
              <a:t>）人才培养模式多样</a:t>
            </a:r>
            <a:r>
              <a:rPr lang="zh-CN" altLang="en-US" sz="1900" dirty="0" smtClean="0">
                <a:latin typeface="宋体" panose="02010600030101010101" pitchFamily="2" charset="-122"/>
                <a:ea typeface="宋体" panose="02010600030101010101" pitchFamily="2" charset="-122"/>
                <a:cs typeface="Arial Unicode MS" pitchFamily="34" charset="-122"/>
              </a:rPr>
              <a:t>化效</a:t>
            </a:r>
            <a:r>
              <a:rPr lang="zh-CN" altLang="en-US" sz="1900" dirty="0">
                <a:latin typeface="宋体" panose="02010600030101010101" pitchFamily="2" charset="-122"/>
                <a:ea typeface="宋体" panose="02010600030101010101" pitchFamily="2" charset="-122"/>
                <a:cs typeface="Arial Unicode MS" pitchFamily="34" charset="-122"/>
              </a:rPr>
              <a:t>果好。</a:t>
            </a:r>
            <a:endParaRPr lang="zh-CN" altLang="en-US" sz="1900" dirty="0">
              <a:latin typeface="宋体" panose="02010600030101010101" pitchFamily="2" charset="-122"/>
              <a:ea typeface="宋体" panose="02010600030101010101" pitchFamily="2" charset="-122"/>
              <a:cs typeface="Arial Unicode MS" pitchFamily="34" charset="-122"/>
            </a:endParaRPr>
          </a:p>
        </p:txBody>
      </p:sp>
      <p:sp>
        <p:nvSpPr>
          <p:cNvPr id="41" name="矩形 40"/>
          <p:cNvSpPr/>
          <p:nvPr/>
        </p:nvSpPr>
        <p:spPr>
          <a:xfrm>
            <a:off x="5436096" y="4297660"/>
            <a:ext cx="3498601" cy="3857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1900" dirty="0">
                <a:latin typeface="宋体" panose="02010600030101010101" pitchFamily="2" charset="-122"/>
                <a:ea typeface="宋体" panose="02010600030101010101" pitchFamily="2" charset="-122"/>
                <a:cs typeface="Arial Unicode MS" pitchFamily="34" charset="-122"/>
              </a:rPr>
              <a:t>4</a:t>
            </a:r>
            <a:r>
              <a:rPr lang="zh-CN" altLang="en-US" sz="1900" dirty="0">
                <a:latin typeface="宋体" panose="02010600030101010101" pitchFamily="2" charset="-122"/>
                <a:ea typeface="宋体" panose="02010600030101010101" pitchFamily="2" charset="-122"/>
                <a:cs typeface="Arial Unicode MS" pitchFamily="34" charset="-122"/>
              </a:rPr>
              <a:t>）社会评价高</a:t>
            </a:r>
            <a:endParaRPr lang="zh-CN" altLang="en-US" sz="1900" dirty="0">
              <a:latin typeface="宋体" panose="02010600030101010101" pitchFamily="2" charset="-122"/>
              <a:ea typeface="宋体" panose="02010600030101010101" pitchFamily="2" charset="-122"/>
              <a:cs typeface="Arial Unicode MS" pitchFamily="34"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（七</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1.</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学风建设</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23" name="矩形 22"/>
          <p:cNvSpPr/>
          <p:nvPr/>
        </p:nvSpPr>
        <p:spPr>
          <a:xfrm>
            <a:off x="395536" y="1201316"/>
            <a:ext cx="8352928" cy="1569660"/>
          </a:xfrm>
          <a:prstGeom prst="rect">
            <a:avLst/>
          </a:prstGeom>
        </p:spPr>
        <p:txBody>
          <a:bodyPr wrap="square">
            <a:spAutoFit/>
          </a:bodyPr>
          <a:lstStyle/>
          <a:p>
            <a:pPr algn="just">
              <a:lnSpc>
                <a:spcPct val="120000"/>
              </a:lnSpc>
            </a:pP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     以学风促班风，</a:t>
            </a:r>
            <a:r>
              <a:rPr lang="zh-CN" altLang="zh-CN" sz="2000" b="1" dirty="0" smtClean="0">
                <a:latin typeface="仿宋" panose="02010609060101010101" pitchFamily="49" charset="-122"/>
                <a:ea typeface="仿宋" panose="02010609060101010101" pitchFamily="49" charset="-122"/>
                <a:cs typeface="Calibri" panose="020F0502020204030204" pitchFamily="34" charset="0"/>
              </a:rPr>
              <a:t>以</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典型带整体</a:t>
            </a:r>
            <a:r>
              <a:rPr lang="zh-CN" altLang="zh-CN" sz="2000" b="1" dirty="0" smtClean="0">
                <a:latin typeface="仿宋" panose="02010609060101010101" pitchFamily="49" charset="-122"/>
                <a:ea typeface="仿宋" panose="02010609060101010101" pitchFamily="49" charset="-122"/>
                <a:cs typeface="Calibri" panose="020F0502020204030204" pitchFamily="34" charset="0"/>
              </a:rPr>
              <a:t>，极大地调动了学生学习的积极性。</a:t>
            </a:r>
            <a:endParaRPr lang="en-US" altLang="zh-CN" sz="2000" b="1"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zh-CN" altLang="en-US"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获得</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校级各类奖学金</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150</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余人次，获</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国家奖学金</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近</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30</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人次，获</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国家和省级基础学科竞赛奖</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20</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余人次，学校</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各类活动获奖</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近</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200</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人次，三年平均</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考研录取率</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为</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22.5%</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a:t>
            </a:r>
            <a:endParaRPr lang="zh-CN" altLang="en-US" b="1" dirty="0" smtClean="0">
              <a:latin typeface="仿宋" panose="02010609060101010101" pitchFamily="49" charset="-122"/>
              <a:ea typeface="仿宋" panose="02010609060101010101" pitchFamily="49" charset="-122"/>
              <a:cs typeface="Calibri" panose="020F0502020204030204" pitchFamily="34" charset="0"/>
            </a:endParaRPr>
          </a:p>
        </p:txBody>
      </p:sp>
      <p:pic>
        <p:nvPicPr>
          <p:cNvPr id="369667" name="图片 23" descr="0444880D5AB285D6FCCEA3A9C1BD1C22"/>
          <p:cNvPicPr>
            <a:picLocks noChangeAspect="1" noChangeArrowheads="1"/>
          </p:cNvPicPr>
          <p:nvPr/>
        </p:nvPicPr>
        <p:blipFill>
          <a:blip r:embed="rId1" cstate="print"/>
          <a:srcRect/>
          <a:stretch>
            <a:fillRect/>
          </a:stretch>
        </p:blipFill>
        <p:spPr bwMode="auto">
          <a:xfrm>
            <a:off x="507636" y="3271740"/>
            <a:ext cx="2483768" cy="1764118"/>
          </a:xfrm>
          <a:prstGeom prst="rect">
            <a:avLst/>
          </a:prstGeom>
          <a:noFill/>
        </p:spPr>
      </p:pic>
      <p:pic>
        <p:nvPicPr>
          <p:cNvPr id="369665" name="图片 9" descr="段雪彬数学三等奖"/>
          <p:cNvPicPr>
            <a:picLocks noChangeAspect="1" noChangeArrowheads="1"/>
          </p:cNvPicPr>
          <p:nvPr/>
        </p:nvPicPr>
        <p:blipFill>
          <a:blip r:embed="rId2" cstate="print"/>
          <a:srcRect/>
          <a:stretch>
            <a:fillRect/>
          </a:stretch>
        </p:blipFill>
        <p:spPr bwMode="auto">
          <a:xfrm>
            <a:off x="3347864" y="3289548"/>
            <a:ext cx="2520280" cy="1800200"/>
          </a:xfrm>
          <a:prstGeom prst="rect">
            <a:avLst/>
          </a:prstGeom>
          <a:noFill/>
        </p:spPr>
      </p:pic>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6" name="Picture 2"/>
          <p:cNvPicPr>
            <a:picLocks noChangeAspect="1" noChangeArrowheads="1"/>
          </p:cNvPicPr>
          <p:nvPr/>
        </p:nvPicPr>
        <p:blipFill>
          <a:blip r:embed="rId3" cstate="print"/>
          <a:srcRect/>
          <a:stretch>
            <a:fillRect/>
          </a:stretch>
        </p:blipFill>
        <p:spPr bwMode="auto">
          <a:xfrm>
            <a:off x="6228184" y="2425452"/>
            <a:ext cx="2151860" cy="1368152"/>
          </a:xfrm>
          <a:prstGeom prst="rect">
            <a:avLst/>
          </a:prstGeom>
          <a:noFill/>
          <a:ln w="9525">
            <a:noFill/>
            <a:miter lim="800000"/>
            <a:headEnd/>
            <a:tailEnd/>
          </a:ln>
        </p:spPr>
      </p:pic>
      <p:pic>
        <p:nvPicPr>
          <p:cNvPr id="369678" name="Picture 14"/>
          <p:cNvPicPr>
            <a:picLocks noChangeAspect="1" noChangeArrowheads="1"/>
          </p:cNvPicPr>
          <p:nvPr/>
        </p:nvPicPr>
        <p:blipFill>
          <a:blip r:embed="rId4" cstate="print"/>
          <a:srcRect/>
          <a:stretch>
            <a:fillRect/>
          </a:stretch>
        </p:blipFill>
        <p:spPr bwMode="auto">
          <a:xfrm>
            <a:off x="6228185" y="3937621"/>
            <a:ext cx="2160240" cy="1346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（七</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a:xfrm>
            <a:off x="251520" y="697260"/>
            <a:ext cx="204254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2.</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科研与创新</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23" name="矩形 22"/>
          <p:cNvSpPr/>
          <p:nvPr/>
        </p:nvSpPr>
        <p:spPr>
          <a:xfrm>
            <a:off x="395536" y="1201316"/>
            <a:ext cx="8496944" cy="1200329"/>
          </a:xfrm>
          <a:prstGeom prst="rect">
            <a:avLst/>
          </a:prstGeom>
        </p:spPr>
        <p:txBody>
          <a:bodyPr wrap="square">
            <a:spAutoFit/>
          </a:bodyPr>
          <a:lstStyle/>
          <a:p>
            <a:pPr>
              <a:lnSpc>
                <a:spcPct val="120000"/>
              </a:lnSpc>
            </a:pP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    获批</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江苏省大学生科技创新项目</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9</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项，</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国家级项目</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2</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项。获得大学生</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交通科技大赛</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、中国</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机器人大赛</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暨</a:t>
            </a:r>
            <a:r>
              <a:rPr lang="en-US" altLang="zh-CN" sz="2000" b="1" dirty="0" err="1" smtClean="0">
                <a:latin typeface="仿宋" panose="02010609060101010101" pitchFamily="49" charset="-122"/>
                <a:ea typeface="仿宋" panose="02010609060101010101" pitchFamily="49" charset="-122"/>
                <a:cs typeface="Calibri" panose="020F0502020204030204" pitchFamily="34" charset="0"/>
              </a:rPr>
              <a:t>Robcup</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公开赛、全国大学生</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智能汽车竞赛</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等各类奖项</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6</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项。学生发表论文</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10</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篇。</a:t>
            </a:r>
            <a:endParaRPr lang="zh-CN" altLang="en-US" sz="2000" b="1" dirty="0" smtClean="0">
              <a:latin typeface="仿宋" panose="02010609060101010101" pitchFamily="49" charset="-122"/>
              <a:ea typeface="仿宋" panose="02010609060101010101" pitchFamily="49" charset="-122"/>
              <a:cs typeface="Calibri" panose="020F0502020204030204" pitchFamily="34" charset="0"/>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369672" name="图片 8" descr="QQ图片20161108222724.jpg"/>
          <p:cNvPicPr>
            <a:picLocks noChangeAspect="1" noChangeArrowheads="1"/>
          </p:cNvPicPr>
          <p:nvPr/>
        </p:nvPicPr>
        <p:blipFill>
          <a:blip r:embed="rId1" cstate="print"/>
          <a:srcRect/>
          <a:stretch>
            <a:fillRect/>
          </a:stretch>
        </p:blipFill>
        <p:spPr bwMode="auto">
          <a:xfrm>
            <a:off x="4788024" y="2713484"/>
            <a:ext cx="1850016" cy="1299740"/>
          </a:xfrm>
          <a:prstGeom prst="rect">
            <a:avLst/>
          </a:prstGeom>
          <a:noFill/>
        </p:spPr>
      </p:pic>
      <p:pic>
        <p:nvPicPr>
          <p:cNvPr id="369670" name="图片 7" descr="全国大学生交通科技大赛证书（三等奖）"/>
          <p:cNvPicPr>
            <a:picLocks noChangeAspect="1" noChangeArrowheads="1"/>
          </p:cNvPicPr>
          <p:nvPr/>
        </p:nvPicPr>
        <p:blipFill>
          <a:blip r:embed="rId2" cstate="print"/>
          <a:srcRect/>
          <a:stretch>
            <a:fillRect/>
          </a:stretch>
        </p:blipFill>
        <p:spPr bwMode="auto">
          <a:xfrm>
            <a:off x="210228" y="2713484"/>
            <a:ext cx="1950012" cy="2671695"/>
          </a:xfrm>
          <a:prstGeom prst="rect">
            <a:avLst/>
          </a:prstGeom>
          <a:noFill/>
        </p:spPr>
      </p:pic>
      <p:pic>
        <p:nvPicPr>
          <p:cNvPr id="369669" name="图片 15" descr="QQ图片20161108222712.jpg"/>
          <p:cNvPicPr>
            <a:picLocks noChangeAspect="1" noChangeArrowheads="1"/>
          </p:cNvPicPr>
          <p:nvPr/>
        </p:nvPicPr>
        <p:blipFill>
          <a:blip r:embed="rId3" cstate="print"/>
          <a:srcRect/>
          <a:stretch>
            <a:fillRect/>
          </a:stretch>
        </p:blipFill>
        <p:spPr bwMode="auto">
          <a:xfrm>
            <a:off x="4771448" y="4077742"/>
            <a:ext cx="1850015" cy="1299739"/>
          </a:xfrm>
          <a:prstGeom prst="rect">
            <a:avLst/>
          </a:prstGeom>
          <a:noFill/>
        </p:spPr>
      </p:pic>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78882" name="Picture 2"/>
          <p:cNvPicPr>
            <a:picLocks noChangeAspect="1" noChangeArrowheads="1"/>
          </p:cNvPicPr>
          <p:nvPr/>
        </p:nvPicPr>
        <p:blipFill>
          <a:blip r:embed="rId4" cstate="print"/>
          <a:srcRect/>
          <a:stretch>
            <a:fillRect/>
          </a:stretch>
        </p:blipFill>
        <p:spPr bwMode="auto">
          <a:xfrm>
            <a:off x="2549980" y="2709356"/>
            <a:ext cx="1950012" cy="2633405"/>
          </a:xfrm>
          <a:prstGeom prst="rect">
            <a:avLst/>
          </a:prstGeom>
          <a:noFill/>
          <a:ln w="9525">
            <a:noFill/>
            <a:miter lim="800000"/>
            <a:headEnd/>
            <a:tailEnd/>
          </a:ln>
        </p:spPr>
      </p:pic>
      <p:pic>
        <p:nvPicPr>
          <p:cNvPr id="378884" name="Picture 4" descr="http://xinwen.hyit.edu.cn/news/upfiles/file/201507/20150730081800446.jpg"/>
          <p:cNvPicPr>
            <a:picLocks noChangeArrowheads="1"/>
          </p:cNvPicPr>
          <p:nvPr/>
        </p:nvPicPr>
        <p:blipFill>
          <a:blip r:embed="rId5" cstate="print"/>
          <a:srcRect/>
          <a:stretch>
            <a:fillRect/>
          </a:stretch>
        </p:blipFill>
        <p:spPr bwMode="auto">
          <a:xfrm>
            <a:off x="7020272" y="2713484"/>
            <a:ext cx="1907704" cy="2599727"/>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（七</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3.</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国外交流</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79906" name="Picture 2"/>
          <p:cNvPicPr>
            <a:picLocks noChangeAspect="1" noChangeArrowheads="1"/>
          </p:cNvPicPr>
          <p:nvPr/>
        </p:nvPicPr>
        <p:blipFill>
          <a:blip r:embed="rId1" cstate="print"/>
          <a:srcRect/>
          <a:stretch>
            <a:fillRect/>
          </a:stretch>
        </p:blipFill>
        <p:spPr bwMode="auto">
          <a:xfrm>
            <a:off x="1259632" y="1417340"/>
            <a:ext cx="6759575" cy="1273175"/>
          </a:xfrm>
          <a:prstGeom prst="rect">
            <a:avLst/>
          </a:prstGeom>
          <a:noFill/>
          <a:ln w="9525">
            <a:noFill/>
            <a:miter lim="800000"/>
            <a:headEnd/>
            <a:tailEnd/>
          </a:ln>
        </p:spPr>
      </p:pic>
      <p:pic>
        <p:nvPicPr>
          <p:cNvPr id="30" name="图片 29"/>
          <p:cNvPicPr/>
          <p:nvPr/>
        </p:nvPicPr>
        <p:blipFill>
          <a:blip r:embed="rId2" cstate="print"/>
          <a:srcRect/>
          <a:stretch>
            <a:fillRect/>
          </a:stretch>
        </p:blipFill>
        <p:spPr bwMode="auto">
          <a:xfrm>
            <a:off x="5004048" y="2929508"/>
            <a:ext cx="3168352" cy="2160240"/>
          </a:xfrm>
          <a:prstGeom prst="rect">
            <a:avLst/>
          </a:prstGeom>
          <a:noFill/>
          <a:ln w="9525">
            <a:noFill/>
            <a:miter lim="800000"/>
            <a:headEnd/>
            <a:tailEnd/>
          </a:ln>
        </p:spPr>
      </p:pic>
      <p:pic>
        <p:nvPicPr>
          <p:cNvPr id="31" name="图片 30" descr="F:\简历\PPT简历\仙游一中105周年庆典\仙游一种105周年校庆典金色.png"/>
          <p:cNvPicPr/>
          <p:nvPr/>
        </p:nvPicPr>
        <p:blipFill>
          <a:blip r:embed="rId3" cstate="print"/>
          <a:srcRect/>
          <a:stretch>
            <a:fillRect/>
          </a:stretch>
        </p:blipFill>
        <p:spPr bwMode="auto">
          <a:xfrm>
            <a:off x="827584" y="2929508"/>
            <a:ext cx="3168352" cy="2160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（七</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a:xfrm>
            <a:off x="251520" y="697260"/>
            <a:ext cx="204254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4.</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就业与发展</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80930" name="Picture 2"/>
          <p:cNvPicPr>
            <a:picLocks noChangeAspect="1" noChangeArrowheads="1"/>
          </p:cNvPicPr>
          <p:nvPr/>
        </p:nvPicPr>
        <p:blipFill>
          <a:blip r:embed="rId1" cstate="print"/>
          <a:srcRect/>
          <a:stretch>
            <a:fillRect/>
          </a:stretch>
        </p:blipFill>
        <p:spPr bwMode="auto">
          <a:xfrm>
            <a:off x="251520" y="2713484"/>
            <a:ext cx="4896544" cy="1661921"/>
          </a:xfrm>
          <a:prstGeom prst="rect">
            <a:avLst/>
          </a:prstGeom>
          <a:noFill/>
          <a:ln w="9525">
            <a:noFill/>
            <a:miter lim="800000"/>
            <a:headEnd/>
            <a:tailEnd/>
          </a:ln>
        </p:spPr>
      </p:pic>
      <p:sp>
        <p:nvSpPr>
          <p:cNvPr id="28" name="矩形 27"/>
          <p:cNvSpPr/>
          <p:nvPr/>
        </p:nvSpPr>
        <p:spPr>
          <a:xfrm>
            <a:off x="611560" y="1273324"/>
            <a:ext cx="7632848" cy="830997"/>
          </a:xfrm>
          <a:prstGeom prst="rect">
            <a:avLst/>
          </a:prstGeom>
        </p:spPr>
        <p:txBody>
          <a:bodyPr wrap="square">
            <a:spAutoFit/>
          </a:bodyPr>
          <a:lstStyle/>
          <a:p>
            <a:pPr algn="just">
              <a:lnSpc>
                <a:spcPct val="120000"/>
              </a:lnSpc>
            </a:pP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    </a:t>
            </a:r>
            <a:r>
              <a:rPr lang="zh-CN" altLang="zh-CN" sz="2000" b="1" dirty="0" smtClean="0">
                <a:latin typeface="仿宋" panose="02010609060101010101" pitchFamily="49" charset="-122"/>
                <a:ea typeface="仿宋" panose="02010609060101010101" pitchFamily="49" charset="-122"/>
                <a:cs typeface="Calibri" panose="020F0502020204030204" pitchFamily="34" charset="0"/>
              </a:rPr>
              <a:t>淮汽集团、常运集团、苏汽集团等企业的技术骨干中，本专业毕业生比例分别达到</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61.4%</a:t>
            </a:r>
            <a:r>
              <a:rPr lang="zh-CN" altLang="zh-CN" sz="2000" b="1" dirty="0" smtClean="0">
                <a:latin typeface="仿宋" panose="02010609060101010101" pitchFamily="49" charset="-122"/>
                <a:ea typeface="仿宋" panose="02010609060101010101" pitchFamily="49" charset="-122"/>
                <a:cs typeface="Calibri" panose="020F0502020204030204" pitchFamily="34" charset="0"/>
              </a:rPr>
              <a:t>、</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57.8%</a:t>
            </a:r>
            <a:r>
              <a:rPr lang="zh-CN" altLang="zh-CN" sz="2000" b="1" dirty="0" smtClean="0">
                <a:latin typeface="仿宋" panose="02010609060101010101" pitchFamily="49" charset="-122"/>
                <a:ea typeface="仿宋" panose="02010609060101010101" pitchFamily="49" charset="-122"/>
                <a:cs typeface="Calibri" panose="020F0502020204030204" pitchFamily="34" charset="0"/>
              </a:rPr>
              <a:t>和</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51.2%</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a:t>
            </a:r>
            <a:endParaRPr lang="zh-CN" altLang="en-US" sz="2000" b="1" dirty="0" smtClean="0">
              <a:latin typeface="仿宋" panose="02010609060101010101" pitchFamily="49" charset="-122"/>
              <a:ea typeface="仿宋" panose="02010609060101010101" pitchFamily="49" charset="-122"/>
              <a:cs typeface="Calibri" panose="020F0502020204030204" pitchFamily="34" charset="0"/>
            </a:endParaRPr>
          </a:p>
        </p:txBody>
      </p:sp>
      <p:pic>
        <p:nvPicPr>
          <p:cNvPr id="29" name="图片 28" descr="005BlhITgw1f3a2pp08a4j30fk0780um.jpg"/>
          <p:cNvPicPr>
            <a:picLocks noChangeAspect="1"/>
          </p:cNvPicPr>
          <p:nvPr/>
        </p:nvPicPr>
        <p:blipFill>
          <a:blip r:embed="rId2" cstate="print"/>
          <a:stretch>
            <a:fillRect/>
          </a:stretch>
        </p:blipFill>
        <p:spPr>
          <a:xfrm>
            <a:off x="5292080" y="2785492"/>
            <a:ext cx="3275856" cy="1520933"/>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（七</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a:xfrm>
            <a:off x="251520" y="697260"/>
            <a:ext cx="173316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5.</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社会声誉</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8" name="矩形 27"/>
          <p:cNvSpPr/>
          <p:nvPr/>
        </p:nvSpPr>
        <p:spPr>
          <a:xfrm>
            <a:off x="395536" y="1273324"/>
            <a:ext cx="8496944" cy="2677656"/>
          </a:xfrm>
          <a:prstGeom prst="rect">
            <a:avLst/>
          </a:prstGeom>
        </p:spPr>
        <p:txBody>
          <a:bodyPr wrap="square">
            <a:spAutoFit/>
          </a:bodyPr>
          <a:lstStyle/>
          <a:p>
            <a:pPr algn="just">
              <a:lnSpc>
                <a:spcPct val="120000"/>
              </a:lnSpc>
            </a:pP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    </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苏州汽车客运集团</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有限公司</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总裁单建华</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评价本专业毕业生“</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具有很强的团队意识和业务能力，能够胜任集团岗位</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a:t>
            </a:r>
            <a:endParaRPr lang="en-US" altLang="zh-CN" sz="2000" b="1"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    </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长安大学原副校长</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、江苏大运交通运输集团股份有限公司顾问</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邵振一教授</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评价本专业毕业生“</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能够迅速适应岗位应用需求，说明其在校期间所学知识具有很强的针对性</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a:t>
            </a:r>
            <a:endParaRPr lang="en-US" altLang="zh-CN" sz="2000" b="1"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20000"/>
              </a:lnSpc>
            </a:pP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    </a:t>
            </a:r>
            <a:endParaRPr lang="zh-CN" altLang="en-US" sz="2000" b="1" dirty="0" smtClean="0">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0"/>
            <a:ext cx="5832475" cy="647700"/>
          </a:xfrm>
        </p:spPr>
        <p:txBody>
          <a:bodyPr/>
          <a:lstStyle/>
          <a:p>
            <a:r>
              <a:rPr lang="zh-CN" altLang="en-US" dirty="0" smtClean="0"/>
              <a:t>（一）历史沿革</a:t>
            </a:r>
            <a:endParaRPr lang="zh-CN" altLang="en-US" dirty="0"/>
          </a:p>
        </p:txBody>
      </p:sp>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2" name="Rectangle 6"/>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3" name="Rectangle 7"/>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5" name="矩形 14"/>
          <p:cNvSpPr/>
          <p:nvPr/>
        </p:nvSpPr>
        <p:spPr>
          <a:xfrm>
            <a:off x="179512" y="769268"/>
            <a:ext cx="8280920" cy="553998"/>
          </a:xfrm>
          <a:prstGeom prst="rect">
            <a:avLst/>
          </a:prstGeom>
        </p:spPr>
        <p:txBody>
          <a:bodyPr wrap="square">
            <a:spAutoFit/>
          </a:bodyPr>
          <a:lstStyle/>
          <a:p>
            <a:pPr algn="just">
              <a:lnSpc>
                <a:spcPct val="150000"/>
              </a:lnSpc>
            </a:pPr>
            <a:r>
              <a:rPr lang="zh-CN" altLang="en-US"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自</a:t>
            </a:r>
            <a:r>
              <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1986</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年以来，交通运输专业已为社会</a:t>
            </a:r>
            <a:r>
              <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培养了近</a:t>
            </a:r>
            <a:r>
              <a:rPr lang="en-US" altLang="zh-CN"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2000</a:t>
            </a:r>
            <a:r>
              <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余名专业人才</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a:t>
            </a:r>
            <a:endPar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p:txBody>
      </p:sp>
      <p:grpSp>
        <p:nvGrpSpPr>
          <p:cNvPr id="62" name="组合 61"/>
          <p:cNvGrpSpPr/>
          <p:nvPr/>
        </p:nvGrpSpPr>
        <p:grpSpPr>
          <a:xfrm>
            <a:off x="755576" y="3793604"/>
            <a:ext cx="2667248" cy="1608882"/>
            <a:chOff x="683568" y="3361556"/>
            <a:chExt cx="2667248" cy="1608882"/>
          </a:xfrm>
        </p:grpSpPr>
        <p:sp>
          <p:nvSpPr>
            <p:cNvPr id="14" name="TextBox 35"/>
            <p:cNvSpPr>
              <a:spLocks noChangeArrowheads="1"/>
            </p:cNvSpPr>
            <p:nvPr/>
          </p:nvSpPr>
          <p:spPr bwMode="auto">
            <a:xfrm>
              <a:off x="683568" y="3361556"/>
              <a:ext cx="896937" cy="338138"/>
            </a:xfrm>
            <a:prstGeom prst="rect">
              <a:avLst/>
            </a:prstGeom>
            <a:noFill/>
            <a:ln w="9525">
              <a:noFill/>
              <a:miter lim="800000"/>
            </a:ln>
          </p:spPr>
          <p:txBody>
            <a:bodyPr>
              <a:spAutoFit/>
            </a:bodyPr>
            <a:lstStyle/>
            <a:p>
              <a:r>
                <a:rPr lang="en-US" altLang="zh-CN" sz="1600" dirty="0">
                  <a:solidFill>
                    <a:srgbClr val="0070C0"/>
                  </a:solidFill>
                  <a:latin typeface="Times New Roman" panose="02020603050405020304" pitchFamily="18" charset="0"/>
                  <a:ea typeface="微软雅黑" panose="020B0503020204020204" pitchFamily="34" charset="-122"/>
                  <a:sym typeface="Times New Roman" panose="02020603050405020304" pitchFamily="18" charset="0"/>
                </a:rPr>
                <a:t>2000</a:t>
              </a:r>
              <a:r>
                <a:rPr lang="zh-CN" altLang="en-US" sz="1600" dirty="0">
                  <a:solidFill>
                    <a:srgbClr val="0070C0"/>
                  </a:solidFill>
                  <a:latin typeface="Times New Roman" panose="02020603050405020304" pitchFamily="18" charset="0"/>
                  <a:ea typeface="微软雅黑" panose="020B0503020204020204" pitchFamily="34" charset="-122"/>
                  <a:sym typeface="Times New Roman" panose="02020603050405020304" pitchFamily="18" charset="0"/>
                </a:rPr>
                <a:t>年</a:t>
              </a:r>
              <a:endParaRPr lang="zh-CN" altLang="en-US" dirty="0">
                <a:latin typeface="Calibri" panose="020F0502020204030204" pitchFamily="34" charset="0"/>
              </a:endParaRPr>
            </a:p>
          </p:txBody>
        </p:sp>
        <p:grpSp>
          <p:nvGrpSpPr>
            <p:cNvPr id="61" name="组合 60"/>
            <p:cNvGrpSpPr/>
            <p:nvPr/>
          </p:nvGrpSpPr>
          <p:grpSpPr>
            <a:xfrm>
              <a:off x="1043608" y="3649588"/>
              <a:ext cx="2307208" cy="1320850"/>
              <a:chOff x="1043608" y="3649588"/>
              <a:chExt cx="2307208" cy="1320850"/>
            </a:xfrm>
          </p:grpSpPr>
          <p:sp>
            <p:nvSpPr>
              <p:cNvPr id="11" name="直接连接符 16"/>
              <p:cNvSpPr>
                <a:spLocks noChangeShapeType="1"/>
              </p:cNvSpPr>
              <p:nvPr/>
            </p:nvSpPr>
            <p:spPr bwMode="auto">
              <a:xfrm>
                <a:off x="1187624" y="4009628"/>
                <a:ext cx="14287" cy="742950"/>
              </a:xfrm>
              <a:prstGeom prst="line">
                <a:avLst/>
              </a:prstGeom>
              <a:noFill/>
              <a:ln w="9525">
                <a:solidFill>
                  <a:schemeClr val="tx1"/>
                </a:solidFill>
                <a:round/>
              </a:ln>
            </p:spPr>
            <p:txBody>
              <a:bodyPr/>
              <a:lstStyle/>
              <a:p>
                <a:endParaRPr lang="zh-CN" altLang="en-US"/>
              </a:p>
            </p:txBody>
          </p:sp>
          <p:sp>
            <p:nvSpPr>
              <p:cNvPr id="13" name="椭圆 28"/>
              <p:cNvSpPr>
                <a:spLocks noChangeArrowheads="1"/>
              </p:cNvSpPr>
              <p:nvPr/>
            </p:nvSpPr>
            <p:spPr bwMode="auto">
              <a:xfrm>
                <a:off x="1043608" y="3649588"/>
                <a:ext cx="306388" cy="323850"/>
              </a:xfrm>
              <a:prstGeom prst="ellipse">
                <a:avLst/>
              </a:prstGeom>
              <a:solidFill>
                <a:srgbClr val="0070C0"/>
              </a:solidFill>
              <a:ln w="25400">
                <a:solidFill>
                  <a:srgbClr val="FFFFFF"/>
                </a:solidFill>
                <a:round/>
              </a:ln>
            </p:spPr>
            <p:txBody>
              <a:bodyPr/>
              <a:lstStyle/>
              <a:p>
                <a:endParaRPr lang="zh-CN" altLang="en-US">
                  <a:latin typeface="Calibri" panose="020F0502020204030204" pitchFamily="34" charset="0"/>
                </a:endParaRPr>
              </a:p>
            </p:txBody>
          </p:sp>
          <p:sp>
            <p:nvSpPr>
              <p:cNvPr id="16" name="TextBox 82"/>
              <p:cNvSpPr>
                <a:spLocks noChangeArrowheads="1"/>
              </p:cNvSpPr>
              <p:nvPr/>
            </p:nvSpPr>
            <p:spPr bwMode="auto">
              <a:xfrm>
                <a:off x="1115616" y="4657700"/>
                <a:ext cx="2235200" cy="312738"/>
              </a:xfrm>
              <a:prstGeom prst="rect">
                <a:avLst/>
              </a:prstGeom>
              <a:noFill/>
              <a:ln w="9525">
                <a:noFill/>
                <a:miter lim="800000"/>
              </a:ln>
            </p:spPr>
            <p:txBody>
              <a:bodyPr lIns="0" rIns="0">
                <a:spAutoFit/>
              </a:bodyPr>
              <a:lstStyle/>
              <a:p>
                <a:pPr marL="285750" indent="-285750">
                  <a:lnSpc>
                    <a:spcPct val="11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交通运输专业（本科）</a:t>
                </a:r>
                <a:r>
                  <a:rPr lang="en-US" altLang="zh-CN" sz="1400" dirty="0">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endParaRPr>
              </a:p>
            </p:txBody>
          </p:sp>
        </p:grpSp>
      </p:grpSp>
      <p:grpSp>
        <p:nvGrpSpPr>
          <p:cNvPr id="78" name="组合 77"/>
          <p:cNvGrpSpPr/>
          <p:nvPr/>
        </p:nvGrpSpPr>
        <p:grpSpPr>
          <a:xfrm>
            <a:off x="0" y="841276"/>
            <a:ext cx="8676456" cy="4536504"/>
            <a:chOff x="0" y="794632"/>
            <a:chExt cx="9036496" cy="4583148"/>
          </a:xfrm>
        </p:grpSpPr>
        <p:pic>
          <p:nvPicPr>
            <p:cNvPr id="38" name="Picture 2" descr="jiantou 贝"/>
            <p:cNvPicPr>
              <a:picLocks noChangeAspect="1" noChangeArrowheads="1"/>
            </p:cNvPicPr>
            <p:nvPr/>
          </p:nvPicPr>
          <p:blipFill>
            <a:blip r:embed="rId1" cstate="print"/>
            <a:srcRect/>
            <a:stretch>
              <a:fillRect/>
            </a:stretch>
          </p:blipFill>
          <p:spPr bwMode="auto">
            <a:xfrm>
              <a:off x="0" y="794632"/>
              <a:ext cx="6732240" cy="4583148"/>
            </a:xfrm>
            <a:prstGeom prst="rect">
              <a:avLst/>
            </a:prstGeom>
            <a:noFill/>
            <a:ln w="9525">
              <a:noFill/>
              <a:miter lim="800000"/>
              <a:headEnd/>
              <a:tailEnd/>
            </a:ln>
          </p:spPr>
        </p:pic>
        <p:grpSp>
          <p:nvGrpSpPr>
            <p:cNvPr id="77" name="组合 76"/>
            <p:cNvGrpSpPr/>
            <p:nvPr/>
          </p:nvGrpSpPr>
          <p:grpSpPr>
            <a:xfrm>
              <a:off x="0" y="2065412"/>
              <a:ext cx="9036496" cy="3216399"/>
              <a:chOff x="0" y="2065412"/>
              <a:chExt cx="9036496" cy="3216399"/>
            </a:xfrm>
          </p:grpSpPr>
          <p:sp>
            <p:nvSpPr>
              <p:cNvPr id="20" name="直接连接符 18"/>
              <p:cNvSpPr>
                <a:spLocks noChangeShapeType="1"/>
              </p:cNvSpPr>
              <p:nvPr/>
            </p:nvSpPr>
            <p:spPr bwMode="auto">
              <a:xfrm flipH="1">
                <a:off x="3707904" y="3289548"/>
                <a:ext cx="7938" cy="936104"/>
              </a:xfrm>
              <a:prstGeom prst="line">
                <a:avLst/>
              </a:prstGeom>
              <a:noFill/>
              <a:ln w="9525">
                <a:solidFill>
                  <a:schemeClr val="tx1"/>
                </a:solidFill>
                <a:round/>
              </a:ln>
            </p:spPr>
            <p:txBody>
              <a:bodyPr/>
              <a:lstStyle/>
              <a:p>
                <a:endParaRPr lang="zh-CN" altLang="en-US"/>
              </a:p>
            </p:txBody>
          </p:sp>
          <p:sp>
            <p:nvSpPr>
              <p:cNvPr id="21" name="TextBox 82"/>
              <p:cNvSpPr>
                <a:spLocks noChangeArrowheads="1"/>
              </p:cNvSpPr>
              <p:nvPr/>
            </p:nvSpPr>
            <p:spPr bwMode="auto">
              <a:xfrm>
                <a:off x="3635896" y="4081636"/>
                <a:ext cx="2664296" cy="803297"/>
              </a:xfrm>
              <a:prstGeom prst="rect">
                <a:avLst/>
              </a:prstGeom>
              <a:noFill/>
              <a:ln w="9525">
                <a:noFill/>
                <a:miter lim="800000"/>
              </a:ln>
            </p:spPr>
            <p:txBody>
              <a:bodyPr wrap="square" lIns="0" rIns="0">
                <a:spAutoFit/>
              </a:bodyPr>
              <a:lstStyle/>
              <a:p>
                <a:pPr marL="285750" indent="-285750">
                  <a:lnSpc>
                    <a:spcPct val="110000"/>
                  </a:lnSpc>
                  <a:buFont typeface="Wingdings" panose="05000000000000000000" pitchFamily="2" charset="2"/>
                  <a:buChar char="l"/>
                </a:pPr>
                <a:r>
                  <a:rPr lang="zh-CN" altLang="en-US" sz="1400" noProof="1" smtClean="0">
                    <a:latin typeface="微软雅黑" panose="020B0503020204020204" pitchFamily="34" charset="-122"/>
                    <a:ea typeface="微软雅黑" panose="020B0503020204020204" pitchFamily="34" charset="-122"/>
                    <a:sym typeface="+mn-ea"/>
                  </a:rPr>
                  <a:t>江苏省“十二五”重点专业</a:t>
                </a:r>
                <a:endParaRPr lang="zh-CN" altLang="zh-CN" sz="1400" noProof="1">
                  <a:latin typeface="微软雅黑" panose="020B0503020204020204" pitchFamily="34" charset="-122"/>
                  <a:ea typeface="微软雅黑" panose="020B0503020204020204" pitchFamily="34" charset="-122"/>
                  <a:sym typeface="+mn-ea"/>
                </a:endParaRPr>
              </a:p>
              <a:p>
                <a:pPr marL="285750" indent="-285750">
                  <a:lnSpc>
                    <a:spcPct val="110000"/>
                  </a:lnSpc>
                  <a:buFont typeface="Wingdings" panose="05000000000000000000" pitchFamily="2" charset="2"/>
                  <a:buNone/>
                </a:pPr>
                <a:r>
                  <a:rPr lang="zh-CN" altLang="en-US" sz="1400" dirty="0">
                    <a:latin typeface="微软雅黑" panose="020B0503020204020204" pitchFamily="34" charset="-122"/>
                    <a:ea typeface="微软雅黑" panose="020B0503020204020204" pitchFamily="34" charset="-122"/>
                    <a:cs typeface="宋体" panose="02010600030101010101" pitchFamily="2" charset="-122"/>
                  </a:rPr>
                  <a:t>    </a:t>
                </a: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a:p>
                <a:pPr marL="285750" indent="-285750">
                  <a:lnSpc>
                    <a:spcPct val="110000"/>
                  </a:lnSpc>
                  <a:buFont typeface="Wingdings" panose="05000000000000000000" pitchFamily="2" charset="2"/>
                  <a:buNone/>
                </a:pP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22" name="椭圆 30"/>
              <p:cNvSpPr>
                <a:spLocks noChangeArrowheads="1"/>
              </p:cNvSpPr>
              <p:nvPr/>
            </p:nvSpPr>
            <p:spPr bwMode="auto">
              <a:xfrm>
                <a:off x="3563888" y="2929508"/>
                <a:ext cx="307975" cy="322263"/>
              </a:xfrm>
              <a:prstGeom prst="ellipse">
                <a:avLst/>
              </a:prstGeom>
              <a:solidFill>
                <a:srgbClr val="FF66FF"/>
              </a:solidFill>
              <a:ln w="25400">
                <a:solidFill>
                  <a:srgbClr val="FFFFFF"/>
                </a:solidFill>
                <a:round/>
              </a:ln>
            </p:spPr>
            <p:txBody>
              <a:bodyPr/>
              <a:lstStyle/>
              <a:p>
                <a:endParaRPr lang="zh-CN" altLang="en-US">
                  <a:latin typeface="Calibri" panose="020F0502020204030204" pitchFamily="34" charset="0"/>
                </a:endParaRPr>
              </a:p>
            </p:txBody>
          </p:sp>
          <p:grpSp>
            <p:nvGrpSpPr>
              <p:cNvPr id="60" name="组合 59"/>
              <p:cNvGrpSpPr/>
              <p:nvPr/>
            </p:nvGrpSpPr>
            <p:grpSpPr>
              <a:xfrm>
                <a:off x="0" y="2929508"/>
                <a:ext cx="2880420" cy="2352303"/>
                <a:chOff x="0" y="2425452"/>
                <a:chExt cx="2880420" cy="2352303"/>
              </a:xfrm>
            </p:grpSpPr>
            <p:sp>
              <p:nvSpPr>
                <p:cNvPr id="10" name="TextBox 34"/>
                <p:cNvSpPr>
                  <a:spLocks noChangeArrowheads="1"/>
                </p:cNvSpPr>
                <p:nvPr/>
              </p:nvSpPr>
              <p:spPr bwMode="auto">
                <a:xfrm>
                  <a:off x="0" y="4439617"/>
                  <a:ext cx="1020763" cy="338138"/>
                </a:xfrm>
                <a:prstGeom prst="rect">
                  <a:avLst/>
                </a:prstGeom>
                <a:noFill/>
                <a:ln w="9525">
                  <a:noFill/>
                  <a:miter lim="800000"/>
                </a:ln>
              </p:spPr>
              <p:txBody>
                <a:bodyPr>
                  <a:spAutoFit/>
                </a:bodyPr>
                <a:lstStyle/>
                <a:p>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1986</a:t>
                  </a:r>
                  <a:r>
                    <a:rPr lang="zh-CN" altLang="en-US"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年</a:t>
                  </a:r>
                  <a:endParaRPr lang="zh-CN" altLang="en-US" b="1">
                    <a:solidFill>
                      <a:schemeClr val="bg1"/>
                    </a:solidFill>
                    <a:latin typeface="Calibri" panose="020F0502020204030204" pitchFamily="34" charset="0"/>
                  </a:endParaRPr>
                </a:p>
              </p:txBody>
            </p:sp>
            <p:sp>
              <p:nvSpPr>
                <p:cNvPr id="12" name="TextBox 82"/>
                <p:cNvSpPr>
                  <a:spLocks noChangeArrowheads="1"/>
                </p:cNvSpPr>
                <p:nvPr/>
              </p:nvSpPr>
              <p:spPr bwMode="auto">
                <a:xfrm>
                  <a:off x="251520" y="2425452"/>
                  <a:ext cx="2628900" cy="566737"/>
                </a:xfrm>
                <a:prstGeom prst="rect">
                  <a:avLst/>
                </a:prstGeom>
                <a:noFill/>
                <a:ln w="9525">
                  <a:noFill/>
                  <a:miter lim="800000"/>
                </a:ln>
              </p:spPr>
              <p:txBody>
                <a:bodyPr lIns="0" rIns="0">
                  <a:spAutoFit/>
                </a:bodyPr>
                <a:lstStyle/>
                <a:p>
                  <a:pPr marL="285750" indent="-285750">
                    <a:lnSpc>
                      <a:spcPct val="110000"/>
                    </a:lnSpc>
                    <a:buFont typeface="Wingdings" panose="05000000000000000000" pitchFamily="2" charset="2"/>
                    <a:buChar char="l"/>
                  </a:pPr>
                  <a:r>
                    <a:rPr lang="zh-CN" altLang="en-US" sz="1400" noProof="1">
                      <a:latin typeface="微软雅黑" panose="020B0503020204020204" pitchFamily="34" charset="-122"/>
                      <a:ea typeface="微软雅黑" panose="020B0503020204020204" pitchFamily="34" charset="-122"/>
                      <a:cs typeface="宋体" panose="02010600030101010101" pitchFamily="2" charset="-122"/>
                      <a:sym typeface="+mn-ea"/>
                    </a:rPr>
                    <a:t>交通运输管理专业</a:t>
                  </a:r>
                  <a:endParaRPr lang="zh-CN" altLang="zh-CN" sz="1400" noProof="1">
                    <a:latin typeface="微软雅黑" panose="020B0503020204020204" pitchFamily="34" charset="-122"/>
                    <a:ea typeface="微软雅黑" panose="020B0503020204020204" pitchFamily="34" charset="-122"/>
                    <a:cs typeface="宋体" panose="02010600030101010101" pitchFamily="2" charset="-122"/>
                    <a:sym typeface="+mn-ea"/>
                  </a:endParaRPr>
                </a:p>
                <a:p>
                  <a:pPr marL="285750" indent="-285750">
                    <a:lnSpc>
                      <a:spcPct val="110000"/>
                    </a:lnSpc>
                  </a:pPr>
                  <a:r>
                    <a:rPr lang="zh-CN" altLang="zh-CN" sz="1400" noProof="1">
                      <a:latin typeface="微软雅黑" panose="020B0503020204020204" pitchFamily="34" charset="-122"/>
                      <a:ea typeface="微软雅黑" panose="020B0503020204020204" pitchFamily="34" charset="-122"/>
                      <a:cs typeface="宋体" panose="02010600030101010101" pitchFamily="2" charset="-122"/>
                      <a:sym typeface="+mn-ea"/>
                    </a:rPr>
                    <a:t>     </a:t>
                  </a:r>
                  <a:r>
                    <a:rPr lang="zh-CN" altLang="en-US" sz="1400" noProof="1">
                      <a:latin typeface="微软雅黑" panose="020B0503020204020204" pitchFamily="34" charset="-122"/>
                      <a:ea typeface="微软雅黑" panose="020B0503020204020204" pitchFamily="34" charset="-122"/>
                      <a:cs typeface="宋体" panose="02010600030101010101" pitchFamily="2" charset="-122"/>
                      <a:sym typeface="+mn-ea"/>
                    </a:rPr>
                    <a:t>（专科）</a:t>
                  </a: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19" name="直接连接符 15"/>
                <p:cNvSpPr>
                  <a:spLocks noChangeShapeType="1"/>
                </p:cNvSpPr>
                <p:nvPr/>
              </p:nvSpPr>
              <p:spPr bwMode="auto">
                <a:xfrm>
                  <a:off x="323528" y="2569468"/>
                  <a:ext cx="0" cy="1403350"/>
                </a:xfrm>
                <a:prstGeom prst="line">
                  <a:avLst/>
                </a:prstGeom>
                <a:noFill/>
                <a:ln w="9525">
                  <a:solidFill>
                    <a:schemeClr val="tx1"/>
                  </a:solidFill>
                  <a:round/>
                </a:ln>
              </p:spPr>
              <p:txBody>
                <a:bodyPr/>
                <a:lstStyle/>
                <a:p>
                  <a:endParaRPr lang="zh-CN" altLang="en-US"/>
                </a:p>
              </p:txBody>
            </p:sp>
            <p:sp>
              <p:nvSpPr>
                <p:cNvPr id="23" name="椭圆 27"/>
                <p:cNvSpPr>
                  <a:spLocks noChangeArrowheads="1"/>
                </p:cNvSpPr>
                <p:nvPr/>
              </p:nvSpPr>
              <p:spPr bwMode="auto">
                <a:xfrm>
                  <a:off x="146273" y="3960639"/>
                  <a:ext cx="307975" cy="320675"/>
                </a:xfrm>
                <a:prstGeom prst="ellipse">
                  <a:avLst/>
                </a:prstGeom>
                <a:solidFill>
                  <a:schemeClr val="bg1"/>
                </a:solidFill>
                <a:ln w="25400">
                  <a:solidFill>
                    <a:srgbClr val="FFFFFF"/>
                  </a:solidFill>
                  <a:round/>
                </a:ln>
              </p:spPr>
              <p:txBody>
                <a:bodyPr/>
                <a:lstStyle/>
                <a:p>
                  <a:endParaRPr lang="zh-CN" altLang="en-US">
                    <a:latin typeface="Calibri" panose="020F0502020204030204" pitchFamily="34" charset="0"/>
                  </a:endParaRPr>
                </a:p>
              </p:txBody>
            </p:sp>
          </p:grpSp>
          <p:grpSp>
            <p:nvGrpSpPr>
              <p:cNvPr id="65" name="组合 64"/>
              <p:cNvGrpSpPr/>
              <p:nvPr/>
            </p:nvGrpSpPr>
            <p:grpSpPr>
              <a:xfrm>
                <a:off x="2267744" y="2857500"/>
                <a:ext cx="4176464" cy="2129521"/>
                <a:chOff x="2267744" y="2353444"/>
                <a:chExt cx="4176464" cy="2129521"/>
              </a:xfrm>
            </p:grpSpPr>
            <p:sp>
              <p:nvSpPr>
                <p:cNvPr id="33" name="TextBox 36"/>
                <p:cNvSpPr>
                  <a:spLocks noChangeArrowheads="1"/>
                </p:cNvSpPr>
                <p:nvPr/>
              </p:nvSpPr>
              <p:spPr bwMode="auto">
                <a:xfrm>
                  <a:off x="2267744" y="2353444"/>
                  <a:ext cx="895350" cy="339725"/>
                </a:xfrm>
                <a:prstGeom prst="rect">
                  <a:avLst/>
                </a:prstGeom>
                <a:noFill/>
                <a:ln w="9525">
                  <a:noFill/>
                  <a:miter lim="800000"/>
                </a:ln>
              </p:spPr>
              <p:txBody>
                <a:bodyPr>
                  <a:spAutoFit/>
                </a:bodyPr>
                <a:lstStyle/>
                <a:p>
                  <a:r>
                    <a:rPr lang="en-US" altLang="zh-CN" sz="1600" dirty="0" smtClean="0">
                      <a:solidFill>
                        <a:srgbClr val="99FF66"/>
                      </a:solidFill>
                      <a:latin typeface="Times New Roman" panose="02020603050405020304" pitchFamily="18" charset="0"/>
                      <a:ea typeface="微软雅黑" panose="020B0503020204020204" pitchFamily="34" charset="-122"/>
                      <a:sym typeface="Times New Roman" panose="02020603050405020304" pitchFamily="18" charset="0"/>
                    </a:rPr>
                    <a:t>2011</a:t>
                  </a:r>
                  <a:r>
                    <a:rPr lang="zh-CN" altLang="en-US" sz="1600" dirty="0" smtClean="0">
                      <a:solidFill>
                        <a:srgbClr val="99FF66"/>
                      </a:solidFill>
                      <a:latin typeface="Times New Roman" panose="02020603050405020304" pitchFamily="18" charset="0"/>
                      <a:ea typeface="微软雅黑" panose="020B0503020204020204" pitchFamily="34" charset="-122"/>
                      <a:sym typeface="Times New Roman" panose="02020603050405020304" pitchFamily="18" charset="0"/>
                    </a:rPr>
                    <a:t>年</a:t>
                  </a:r>
                  <a:endParaRPr lang="zh-CN" altLang="en-US" dirty="0">
                    <a:solidFill>
                      <a:srgbClr val="99FF66"/>
                    </a:solidFill>
                    <a:latin typeface="Calibri" panose="020F0502020204030204" pitchFamily="34" charset="0"/>
                  </a:endParaRPr>
                </a:p>
              </p:txBody>
            </p:sp>
            <p:sp>
              <p:nvSpPr>
                <p:cNvPr id="34" name="TextBox 82"/>
                <p:cNvSpPr>
                  <a:spLocks noChangeArrowheads="1"/>
                </p:cNvSpPr>
                <p:nvPr/>
              </p:nvSpPr>
              <p:spPr bwMode="auto">
                <a:xfrm>
                  <a:off x="2771800" y="4153644"/>
                  <a:ext cx="3672408" cy="329321"/>
                </a:xfrm>
                <a:prstGeom prst="rect">
                  <a:avLst/>
                </a:prstGeom>
                <a:noFill/>
                <a:ln w="9525">
                  <a:noFill/>
                  <a:miter lim="800000"/>
                </a:ln>
              </p:spPr>
              <p:txBody>
                <a:bodyPr wrap="square" lIns="0" rIns="0">
                  <a:spAutoFit/>
                </a:bodyPr>
                <a:lstStyle/>
                <a:p>
                  <a:pPr marL="285750" indent="-285750">
                    <a:lnSpc>
                      <a:spcPct val="110000"/>
                    </a:lnSpc>
                    <a:buFont typeface="Wingdings" panose="05000000000000000000" pitchFamily="2" charset="2"/>
                    <a:buChar char="l"/>
                  </a:pPr>
                  <a:r>
                    <a:rPr lang="zh-CN" altLang="en-US" sz="1400" dirty="0" smtClean="0">
                      <a:latin typeface="微软雅黑" panose="020B0503020204020204" pitchFamily="34" charset="-122"/>
                      <a:ea typeface="微软雅黑" panose="020B0503020204020204" pitchFamily="34" charset="-122"/>
                    </a:rPr>
                    <a:t>江苏省“车辆与交通”实验教学示范中心</a:t>
                  </a:r>
                  <a:endParaRPr lang="zh-CN" altLang="en-US" sz="1400" dirty="0">
                    <a:latin typeface="微软雅黑" panose="020B0503020204020204" pitchFamily="34" charset="-122"/>
                    <a:ea typeface="微软雅黑" panose="020B0503020204020204" pitchFamily="34" charset="-122"/>
                  </a:endParaRPr>
                </a:p>
              </p:txBody>
            </p:sp>
            <p:sp>
              <p:nvSpPr>
                <p:cNvPr id="35" name="直接连接符 23"/>
                <p:cNvSpPr>
                  <a:spLocks noChangeShapeType="1"/>
                </p:cNvSpPr>
                <p:nvPr/>
              </p:nvSpPr>
              <p:spPr bwMode="auto">
                <a:xfrm>
                  <a:off x="2843808" y="3217540"/>
                  <a:ext cx="1587" cy="1079500"/>
                </a:xfrm>
                <a:prstGeom prst="line">
                  <a:avLst/>
                </a:prstGeom>
                <a:noFill/>
                <a:ln w="9525">
                  <a:solidFill>
                    <a:schemeClr val="tx1"/>
                  </a:solidFill>
                  <a:round/>
                </a:ln>
              </p:spPr>
              <p:txBody>
                <a:bodyPr/>
                <a:lstStyle/>
                <a:p>
                  <a:endParaRPr lang="zh-CN" altLang="en-US"/>
                </a:p>
              </p:txBody>
            </p:sp>
            <p:sp>
              <p:nvSpPr>
                <p:cNvPr id="36" name="椭圆 29"/>
                <p:cNvSpPr>
                  <a:spLocks noChangeArrowheads="1"/>
                </p:cNvSpPr>
                <p:nvPr/>
              </p:nvSpPr>
              <p:spPr bwMode="auto">
                <a:xfrm>
                  <a:off x="2699792" y="2857500"/>
                  <a:ext cx="306387" cy="322263"/>
                </a:xfrm>
                <a:prstGeom prst="ellipse">
                  <a:avLst/>
                </a:prstGeom>
                <a:solidFill>
                  <a:srgbClr val="99FF66"/>
                </a:solidFill>
                <a:ln w="25400">
                  <a:solidFill>
                    <a:srgbClr val="FFFFFF"/>
                  </a:solidFill>
                  <a:round/>
                </a:ln>
              </p:spPr>
              <p:txBody>
                <a:bodyPr/>
                <a:lstStyle/>
                <a:p>
                  <a:endParaRPr lang="zh-CN" altLang="en-US">
                    <a:latin typeface="Calibri" panose="020F0502020204030204" pitchFamily="34" charset="0"/>
                  </a:endParaRPr>
                </a:p>
              </p:txBody>
            </p:sp>
          </p:grpSp>
          <p:sp>
            <p:nvSpPr>
              <p:cNvPr id="37" name="TextBox 36"/>
              <p:cNvSpPr>
                <a:spLocks noChangeArrowheads="1"/>
              </p:cNvSpPr>
              <p:nvPr/>
            </p:nvSpPr>
            <p:spPr bwMode="auto">
              <a:xfrm>
                <a:off x="3131840" y="2425452"/>
                <a:ext cx="895350" cy="339725"/>
              </a:xfrm>
              <a:prstGeom prst="rect">
                <a:avLst/>
              </a:prstGeom>
              <a:noFill/>
              <a:ln w="9525">
                <a:noFill/>
                <a:miter lim="800000"/>
              </a:ln>
            </p:spPr>
            <p:txBody>
              <a:bodyPr wrap="square">
                <a:spAutoFit/>
              </a:bodyPr>
              <a:lstStyle/>
              <a:p>
                <a:pPr fontAlgn="auto">
                  <a:spcBef>
                    <a:spcPts val="0"/>
                  </a:spcBef>
                  <a:spcAft>
                    <a:spcPts val="0"/>
                  </a:spcAft>
                  <a:defRPr/>
                </a:pPr>
                <a:r>
                  <a:rPr lang="en-US" altLang="zh-CN" sz="1600" dirty="0" smtClean="0">
                    <a:solidFill>
                      <a:srgbClr val="FF66FF"/>
                    </a:solidFill>
                    <a:latin typeface="Times New Roman" panose="02020603050405020304" pitchFamily="18" charset="0"/>
                    <a:ea typeface="微软雅黑" panose="020B0503020204020204" pitchFamily="34" charset="-122"/>
                    <a:sym typeface="Times New Roman" panose="02020603050405020304" pitchFamily="18" charset="0"/>
                  </a:rPr>
                  <a:t>2012</a:t>
                </a:r>
                <a:r>
                  <a:rPr lang="zh-CN" altLang="en-US" sz="1600" dirty="0" smtClean="0">
                    <a:solidFill>
                      <a:srgbClr val="FF66FF"/>
                    </a:solidFill>
                    <a:latin typeface="Times New Roman" panose="02020603050405020304" pitchFamily="18" charset="0"/>
                    <a:ea typeface="微软雅黑" panose="020B0503020204020204" pitchFamily="34" charset="-122"/>
                    <a:sym typeface="Times New Roman" panose="02020603050405020304" pitchFamily="18" charset="0"/>
                  </a:rPr>
                  <a:t>年</a:t>
                </a:r>
                <a:endParaRPr lang="zh-CN" altLang="en-US" dirty="0">
                  <a:solidFill>
                    <a:srgbClr val="FF66FF"/>
                  </a:solidFill>
                  <a:latin typeface="+mn-lt"/>
                  <a:ea typeface="+mn-ea"/>
                </a:endParaRPr>
              </a:p>
            </p:txBody>
          </p:sp>
          <p:grpSp>
            <p:nvGrpSpPr>
              <p:cNvPr id="64" name="组合 63"/>
              <p:cNvGrpSpPr/>
              <p:nvPr/>
            </p:nvGrpSpPr>
            <p:grpSpPr>
              <a:xfrm>
                <a:off x="1619672" y="2065412"/>
                <a:ext cx="4866952" cy="2354361"/>
                <a:chOff x="1619672" y="1561356"/>
                <a:chExt cx="4866952" cy="2354361"/>
              </a:xfrm>
            </p:grpSpPr>
            <p:sp>
              <p:nvSpPr>
                <p:cNvPr id="30" name="直接连接符 15"/>
                <p:cNvSpPr>
                  <a:spLocks noChangeShapeType="1"/>
                </p:cNvSpPr>
                <p:nvPr/>
              </p:nvSpPr>
              <p:spPr bwMode="auto">
                <a:xfrm>
                  <a:off x="2051720" y="1777380"/>
                  <a:ext cx="0" cy="1403350"/>
                </a:xfrm>
                <a:prstGeom prst="line">
                  <a:avLst/>
                </a:prstGeom>
                <a:noFill/>
                <a:ln w="9525">
                  <a:solidFill>
                    <a:schemeClr val="tx1"/>
                  </a:solidFill>
                  <a:round/>
                </a:ln>
              </p:spPr>
              <p:txBody>
                <a:bodyPr/>
                <a:lstStyle/>
                <a:p>
                  <a:endParaRPr lang="zh-CN" altLang="en-US"/>
                </a:p>
              </p:txBody>
            </p:sp>
            <p:grpSp>
              <p:nvGrpSpPr>
                <p:cNvPr id="63" name="组合 62"/>
                <p:cNvGrpSpPr/>
                <p:nvPr/>
              </p:nvGrpSpPr>
              <p:grpSpPr>
                <a:xfrm>
                  <a:off x="1619672" y="3217540"/>
                  <a:ext cx="896937" cy="698177"/>
                  <a:chOff x="1547664" y="3217540"/>
                  <a:chExt cx="896937" cy="698177"/>
                </a:xfrm>
              </p:grpSpPr>
              <p:sp>
                <p:nvSpPr>
                  <p:cNvPr id="31" name="椭圆 27"/>
                  <p:cNvSpPr>
                    <a:spLocks noChangeArrowheads="1"/>
                  </p:cNvSpPr>
                  <p:nvPr/>
                </p:nvSpPr>
                <p:spPr bwMode="auto">
                  <a:xfrm>
                    <a:off x="1835696" y="3217540"/>
                    <a:ext cx="307975" cy="320675"/>
                  </a:xfrm>
                  <a:prstGeom prst="ellipse">
                    <a:avLst/>
                  </a:prstGeom>
                  <a:solidFill>
                    <a:srgbClr val="FFFF99"/>
                  </a:solidFill>
                  <a:ln w="25400">
                    <a:solidFill>
                      <a:srgbClr val="FFFFFF"/>
                    </a:solidFill>
                    <a:round/>
                  </a:ln>
                </p:spPr>
                <p:txBody>
                  <a:bodyPr/>
                  <a:lstStyle/>
                  <a:p>
                    <a:endParaRPr lang="zh-CN" altLang="en-US">
                      <a:latin typeface="Calibri" panose="020F0502020204030204" pitchFamily="34" charset="0"/>
                    </a:endParaRPr>
                  </a:p>
                </p:txBody>
              </p:sp>
              <p:sp>
                <p:nvSpPr>
                  <p:cNvPr id="32" name="TextBox 35"/>
                  <p:cNvSpPr>
                    <a:spLocks noChangeArrowheads="1"/>
                  </p:cNvSpPr>
                  <p:nvPr/>
                </p:nvSpPr>
                <p:spPr bwMode="auto">
                  <a:xfrm>
                    <a:off x="1547664" y="3577580"/>
                    <a:ext cx="896937" cy="338137"/>
                  </a:xfrm>
                  <a:prstGeom prst="rect">
                    <a:avLst/>
                  </a:prstGeom>
                  <a:noFill/>
                  <a:ln w="9525">
                    <a:noFill/>
                    <a:miter lim="800000"/>
                  </a:ln>
                </p:spPr>
                <p:txBody>
                  <a:bodyPr>
                    <a:spAutoFit/>
                  </a:bodyPr>
                  <a:lstStyle/>
                  <a:p>
                    <a:pPr fontAlgn="auto">
                      <a:spcBef>
                        <a:spcPts val="0"/>
                      </a:spcBef>
                      <a:spcAft>
                        <a:spcPts val="0"/>
                      </a:spcAft>
                      <a:defRPr/>
                    </a:pPr>
                    <a:r>
                      <a:rPr lang="en-US" altLang="zh-CN" sz="1600" dirty="0" smtClean="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rPr>
                      <a:t>2002</a:t>
                    </a:r>
                    <a:r>
                      <a:rPr lang="zh-CN" altLang="en-US" sz="1600" dirty="0" smtClean="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rPr>
                      <a:t>年</a:t>
                    </a:r>
                    <a:endParaRPr lang="zh-CN" altLang="en-US" dirty="0">
                      <a:solidFill>
                        <a:srgbClr val="FFFF00"/>
                      </a:solidFill>
                      <a:latin typeface="+mn-lt"/>
                      <a:ea typeface="+mn-ea"/>
                    </a:endParaRPr>
                  </a:p>
                </p:txBody>
              </p:sp>
            </p:grpSp>
            <p:sp>
              <p:nvSpPr>
                <p:cNvPr id="59" name="TextBox 82"/>
                <p:cNvSpPr>
                  <a:spLocks noChangeArrowheads="1"/>
                </p:cNvSpPr>
                <p:nvPr/>
              </p:nvSpPr>
              <p:spPr bwMode="auto">
                <a:xfrm>
                  <a:off x="1979712" y="1561356"/>
                  <a:ext cx="4506912" cy="565150"/>
                </a:xfrm>
                <a:prstGeom prst="rect">
                  <a:avLst/>
                </a:prstGeom>
                <a:noFill/>
                <a:ln w="9525">
                  <a:noFill/>
                  <a:miter lim="800000"/>
                </a:ln>
              </p:spPr>
              <p:txBody>
                <a:bodyPr lIns="0" rIns="0">
                  <a:spAutoFit/>
                </a:bodyPr>
                <a:lstStyle/>
                <a:p>
                  <a:pPr marL="285750" indent="-285750">
                    <a:lnSpc>
                      <a:spcPct val="110000"/>
                    </a:lnSpc>
                    <a:buFont typeface="Wingdings" panose="05000000000000000000" pitchFamily="2" charset="2"/>
                    <a:buChar char="l"/>
                    <a:tabLst>
                      <a:tab pos="120650" algn="l"/>
                    </a:tabLst>
                  </a:pPr>
                  <a:r>
                    <a:rPr lang="zh-CN" altLang="en-US" sz="1400" dirty="0" smtClean="0">
                      <a:latin typeface="微软雅黑" panose="020B0503020204020204" pitchFamily="34" charset="-122"/>
                      <a:ea typeface="微软雅黑" panose="020B0503020204020204" pitchFamily="34" charset="-122"/>
                    </a:rPr>
                    <a:t>校主干专业</a:t>
                  </a:r>
                  <a:endParaRPr lang="zh-CN" altLang="en-US" sz="1400" dirty="0" smtClean="0">
                    <a:latin typeface="微软雅黑" panose="020B0503020204020204" pitchFamily="34" charset="-122"/>
                    <a:ea typeface="微软雅黑" panose="020B0503020204020204" pitchFamily="34" charset="-122"/>
                  </a:endParaRPr>
                </a:p>
                <a:p>
                  <a:pPr marL="285750" indent="-285750">
                    <a:lnSpc>
                      <a:spcPct val="110000"/>
                    </a:lnSpc>
                    <a:buFont typeface="Wingdings" panose="05000000000000000000" pitchFamily="2" charset="2"/>
                    <a:buNone/>
                    <a:tabLst>
                      <a:tab pos="120650" algn="l"/>
                    </a:tabLst>
                  </a:pPr>
                  <a:endParaRPr lang="zh-CN" altLang="en-US" sz="1400" dirty="0">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3851920" y="2065412"/>
                <a:ext cx="4608512" cy="2387473"/>
                <a:chOff x="3779912" y="2065412"/>
                <a:chExt cx="4608512" cy="2387473"/>
              </a:xfrm>
            </p:grpSpPr>
            <p:sp>
              <p:nvSpPr>
                <p:cNvPr id="66" name="直接连接符 18"/>
                <p:cNvSpPr>
                  <a:spLocks noChangeShapeType="1"/>
                </p:cNvSpPr>
                <p:nvPr/>
              </p:nvSpPr>
              <p:spPr bwMode="auto">
                <a:xfrm flipH="1">
                  <a:off x="4355976" y="2857500"/>
                  <a:ext cx="7938" cy="936104"/>
                </a:xfrm>
                <a:prstGeom prst="line">
                  <a:avLst/>
                </a:prstGeom>
                <a:noFill/>
                <a:ln w="9525">
                  <a:solidFill>
                    <a:schemeClr val="tx1"/>
                  </a:solidFill>
                  <a:round/>
                </a:ln>
              </p:spPr>
              <p:txBody>
                <a:bodyPr/>
                <a:lstStyle/>
                <a:p>
                  <a:endParaRPr lang="zh-CN" altLang="en-US"/>
                </a:p>
              </p:txBody>
            </p:sp>
            <p:sp>
              <p:nvSpPr>
                <p:cNvPr id="67" name="TextBox 82"/>
                <p:cNvSpPr>
                  <a:spLocks noChangeArrowheads="1"/>
                </p:cNvSpPr>
                <p:nvPr/>
              </p:nvSpPr>
              <p:spPr bwMode="auto">
                <a:xfrm>
                  <a:off x="4283968" y="3649588"/>
                  <a:ext cx="4104456" cy="803297"/>
                </a:xfrm>
                <a:prstGeom prst="rect">
                  <a:avLst/>
                </a:prstGeom>
                <a:noFill/>
                <a:ln w="9525">
                  <a:noFill/>
                  <a:miter lim="800000"/>
                </a:ln>
              </p:spPr>
              <p:txBody>
                <a:bodyPr wrap="square" lIns="0" rIns="0">
                  <a:spAutoFit/>
                </a:bodyPr>
                <a:lstStyle/>
                <a:p>
                  <a:pPr marL="285750" indent="-285750">
                    <a:lnSpc>
                      <a:spcPct val="110000"/>
                    </a:lnSpc>
                    <a:buFont typeface="Wingdings" panose="05000000000000000000" pitchFamily="2" charset="2"/>
                    <a:buChar char="l"/>
                  </a:pPr>
                  <a:r>
                    <a:rPr lang="zh-CN" altLang="en-US" sz="1400" noProof="1" smtClean="0">
                      <a:latin typeface="微软雅黑" panose="020B0503020204020204" pitchFamily="34" charset="-122"/>
                      <a:ea typeface="微软雅黑" panose="020B0503020204020204" pitchFamily="34" charset="-122"/>
                      <a:sym typeface="+mn-ea"/>
                    </a:rPr>
                    <a:t>江苏省“交通运输与安全保障”重点实验室</a:t>
                  </a:r>
                  <a:endParaRPr lang="zh-CN" altLang="zh-CN" sz="1400" noProof="1">
                    <a:latin typeface="微软雅黑" panose="020B0503020204020204" pitchFamily="34" charset="-122"/>
                    <a:ea typeface="微软雅黑" panose="020B0503020204020204" pitchFamily="34" charset="-122"/>
                    <a:sym typeface="+mn-ea"/>
                  </a:endParaRPr>
                </a:p>
                <a:p>
                  <a:pPr marL="285750" indent="-285750">
                    <a:lnSpc>
                      <a:spcPct val="110000"/>
                    </a:lnSpc>
                    <a:buFont typeface="Wingdings" panose="05000000000000000000" pitchFamily="2" charset="2"/>
                    <a:buNone/>
                  </a:pPr>
                  <a:r>
                    <a:rPr lang="zh-CN" altLang="en-US" sz="1400" dirty="0">
                      <a:latin typeface="微软雅黑" panose="020B0503020204020204" pitchFamily="34" charset="-122"/>
                      <a:ea typeface="微软雅黑" panose="020B0503020204020204" pitchFamily="34" charset="-122"/>
                      <a:cs typeface="宋体" panose="02010600030101010101" pitchFamily="2" charset="-122"/>
                    </a:rPr>
                    <a:t>    </a:t>
                  </a: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a:p>
                  <a:pPr marL="285750" indent="-285750">
                    <a:lnSpc>
                      <a:spcPct val="110000"/>
                    </a:lnSpc>
                    <a:buFont typeface="Wingdings" panose="05000000000000000000" pitchFamily="2" charset="2"/>
                    <a:buNone/>
                  </a:pP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68" name="椭圆 30"/>
                <p:cNvSpPr>
                  <a:spLocks noChangeArrowheads="1"/>
                </p:cNvSpPr>
                <p:nvPr/>
              </p:nvSpPr>
              <p:spPr bwMode="auto">
                <a:xfrm>
                  <a:off x="4211960" y="2497460"/>
                  <a:ext cx="307975" cy="322263"/>
                </a:xfrm>
                <a:prstGeom prst="ellipse">
                  <a:avLst/>
                </a:prstGeom>
                <a:solidFill>
                  <a:srgbClr val="7030A0"/>
                </a:solidFill>
                <a:ln w="25400">
                  <a:solidFill>
                    <a:srgbClr val="FFFFFF"/>
                  </a:solidFill>
                  <a:round/>
                </a:ln>
              </p:spPr>
              <p:txBody>
                <a:bodyPr/>
                <a:lstStyle/>
                <a:p>
                  <a:endParaRPr lang="zh-CN" altLang="en-US">
                    <a:latin typeface="Calibri" panose="020F0502020204030204" pitchFamily="34" charset="0"/>
                  </a:endParaRPr>
                </a:p>
              </p:txBody>
            </p:sp>
            <p:sp>
              <p:nvSpPr>
                <p:cNvPr id="69" name="TextBox 36"/>
                <p:cNvSpPr>
                  <a:spLocks noChangeArrowheads="1"/>
                </p:cNvSpPr>
                <p:nvPr/>
              </p:nvSpPr>
              <p:spPr bwMode="auto">
                <a:xfrm>
                  <a:off x="3779912" y="2065412"/>
                  <a:ext cx="895350" cy="339725"/>
                </a:xfrm>
                <a:prstGeom prst="rect">
                  <a:avLst/>
                </a:prstGeom>
                <a:noFill/>
                <a:ln w="9525">
                  <a:noFill/>
                  <a:miter lim="800000"/>
                </a:ln>
              </p:spPr>
              <p:txBody>
                <a:bodyPr>
                  <a:spAutoFit/>
                </a:bodyPr>
                <a:lstStyle/>
                <a:p>
                  <a:pPr fontAlgn="auto">
                    <a:spcBef>
                      <a:spcPts val="0"/>
                    </a:spcBef>
                    <a:spcAft>
                      <a:spcPts val="0"/>
                    </a:spcAft>
                    <a:defRPr/>
                  </a:pPr>
                  <a:r>
                    <a:rPr lang="en-US" altLang="zh-CN" sz="1600" dirty="0" smtClean="0">
                      <a:solidFill>
                        <a:srgbClr val="7030A0"/>
                      </a:solidFill>
                      <a:latin typeface="Times New Roman" panose="02020603050405020304" pitchFamily="18" charset="0"/>
                      <a:ea typeface="微软雅黑" panose="020B0503020204020204" pitchFamily="34" charset="-122"/>
                      <a:sym typeface="Times New Roman" panose="02020603050405020304" pitchFamily="18" charset="0"/>
                    </a:rPr>
                    <a:t>2014</a:t>
                  </a:r>
                  <a:r>
                    <a:rPr lang="zh-CN" altLang="en-US" sz="1600" dirty="0" smtClean="0">
                      <a:solidFill>
                        <a:srgbClr val="7030A0"/>
                      </a:solidFill>
                      <a:latin typeface="Times New Roman" panose="02020603050405020304" pitchFamily="18" charset="0"/>
                      <a:ea typeface="微软雅黑" panose="020B0503020204020204" pitchFamily="34" charset="-122"/>
                      <a:sym typeface="Times New Roman" panose="02020603050405020304" pitchFamily="18" charset="0"/>
                    </a:rPr>
                    <a:t>年</a:t>
                  </a:r>
                  <a:endParaRPr lang="zh-CN" altLang="en-US" dirty="0">
                    <a:solidFill>
                      <a:srgbClr val="7030A0"/>
                    </a:solidFill>
                    <a:latin typeface="+mn-lt"/>
                    <a:ea typeface="+mn-ea"/>
                  </a:endParaRPr>
                </a:p>
              </p:txBody>
            </p:sp>
          </p:grpSp>
          <p:sp>
            <p:nvSpPr>
              <p:cNvPr id="73" name="直接连接符 18"/>
              <p:cNvSpPr>
                <a:spLocks noChangeShapeType="1"/>
              </p:cNvSpPr>
              <p:nvPr/>
            </p:nvSpPr>
            <p:spPr bwMode="auto">
              <a:xfrm flipH="1">
                <a:off x="5004048" y="2497460"/>
                <a:ext cx="7938" cy="720080"/>
              </a:xfrm>
              <a:prstGeom prst="line">
                <a:avLst/>
              </a:prstGeom>
              <a:noFill/>
              <a:ln w="9525">
                <a:solidFill>
                  <a:schemeClr val="tx1"/>
                </a:solidFill>
                <a:round/>
              </a:ln>
            </p:spPr>
            <p:txBody>
              <a:bodyPr/>
              <a:lstStyle/>
              <a:p>
                <a:endParaRPr lang="zh-CN" altLang="en-US"/>
              </a:p>
            </p:txBody>
          </p:sp>
          <p:sp>
            <p:nvSpPr>
              <p:cNvPr id="74" name="TextBox 82"/>
              <p:cNvSpPr>
                <a:spLocks noChangeArrowheads="1"/>
              </p:cNvSpPr>
              <p:nvPr/>
            </p:nvSpPr>
            <p:spPr bwMode="auto">
              <a:xfrm>
                <a:off x="4932040" y="3073524"/>
                <a:ext cx="4104456" cy="803297"/>
              </a:xfrm>
              <a:prstGeom prst="rect">
                <a:avLst/>
              </a:prstGeom>
              <a:noFill/>
              <a:ln w="9525">
                <a:noFill/>
                <a:miter lim="800000"/>
              </a:ln>
            </p:spPr>
            <p:txBody>
              <a:bodyPr wrap="square" lIns="0" rIns="0">
                <a:spAutoFit/>
              </a:bodyPr>
              <a:lstStyle/>
              <a:p>
                <a:pPr marL="285750" indent="-285750">
                  <a:lnSpc>
                    <a:spcPct val="110000"/>
                  </a:lnSpc>
                  <a:buFont typeface="Wingdings" panose="05000000000000000000" pitchFamily="2" charset="2"/>
                  <a:buChar char="l"/>
                </a:pPr>
                <a:r>
                  <a:rPr lang="zh-CN" altLang="en-US" sz="1400" noProof="1" smtClean="0">
                    <a:latin typeface="微软雅黑" panose="020B0503020204020204" pitchFamily="34" charset="-122"/>
                    <a:ea typeface="微软雅黑" panose="020B0503020204020204" pitchFamily="34" charset="-122"/>
                    <a:sym typeface="+mn-ea"/>
                  </a:rPr>
                  <a:t>国家级“车辆与交通”虚拟仿真实验中心</a:t>
                </a:r>
                <a:endParaRPr lang="zh-CN" altLang="zh-CN" sz="1400" noProof="1">
                  <a:latin typeface="微软雅黑" panose="020B0503020204020204" pitchFamily="34" charset="-122"/>
                  <a:ea typeface="微软雅黑" panose="020B0503020204020204" pitchFamily="34" charset="-122"/>
                  <a:sym typeface="+mn-ea"/>
                </a:endParaRPr>
              </a:p>
              <a:p>
                <a:pPr marL="285750" indent="-285750">
                  <a:lnSpc>
                    <a:spcPct val="110000"/>
                  </a:lnSpc>
                  <a:buFont typeface="Wingdings" panose="05000000000000000000" pitchFamily="2" charset="2"/>
                  <a:buNone/>
                </a:pPr>
                <a:r>
                  <a:rPr lang="zh-CN" altLang="en-US" sz="1400" dirty="0">
                    <a:latin typeface="微软雅黑" panose="020B0503020204020204" pitchFamily="34" charset="-122"/>
                    <a:ea typeface="微软雅黑" panose="020B0503020204020204" pitchFamily="34" charset="-122"/>
                    <a:cs typeface="宋体" panose="02010600030101010101" pitchFamily="2" charset="-122"/>
                  </a:rPr>
                  <a:t>    </a:t>
                </a: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a:p>
                <a:pPr marL="285750" indent="-285750">
                  <a:lnSpc>
                    <a:spcPct val="110000"/>
                  </a:lnSpc>
                  <a:buFont typeface="Wingdings" panose="05000000000000000000" pitchFamily="2" charset="2"/>
                  <a:buNone/>
                </a:pPr>
                <a:endParaRPr lang="zh-CN" altLang="en-US" sz="1400" dirty="0">
                  <a:latin typeface="微软雅黑" panose="020B0503020204020204" pitchFamily="34" charset="-122"/>
                  <a:ea typeface="微软雅黑" panose="020B0503020204020204" pitchFamily="34" charset="-122"/>
                  <a:cs typeface="宋体" panose="02010600030101010101" pitchFamily="2" charset="-122"/>
                </a:endParaRPr>
              </a:p>
            </p:txBody>
          </p:sp>
          <p:sp>
            <p:nvSpPr>
              <p:cNvPr id="75" name="椭圆 30"/>
              <p:cNvSpPr>
                <a:spLocks noChangeArrowheads="1"/>
              </p:cNvSpPr>
              <p:nvPr/>
            </p:nvSpPr>
            <p:spPr bwMode="auto">
              <a:xfrm>
                <a:off x="4860032" y="2137420"/>
                <a:ext cx="307975" cy="322263"/>
              </a:xfrm>
              <a:prstGeom prst="ellipse">
                <a:avLst/>
              </a:prstGeom>
              <a:solidFill>
                <a:srgbClr val="CCFFFF"/>
              </a:solidFill>
              <a:ln w="25400">
                <a:solidFill>
                  <a:srgbClr val="FFFFFF"/>
                </a:solidFill>
                <a:round/>
              </a:ln>
            </p:spPr>
            <p:txBody>
              <a:bodyPr/>
              <a:lstStyle/>
              <a:p>
                <a:endParaRPr lang="zh-CN" altLang="en-US">
                  <a:latin typeface="Calibri" panose="020F0502020204030204" pitchFamily="34" charset="0"/>
                </a:endParaRPr>
              </a:p>
            </p:txBody>
          </p:sp>
          <p:sp>
            <p:nvSpPr>
              <p:cNvPr id="76" name="TextBox 36"/>
              <p:cNvSpPr>
                <a:spLocks noChangeArrowheads="1"/>
              </p:cNvSpPr>
              <p:nvPr/>
            </p:nvSpPr>
            <p:spPr bwMode="auto">
              <a:xfrm>
                <a:off x="5004048" y="2497460"/>
                <a:ext cx="895350" cy="339725"/>
              </a:xfrm>
              <a:prstGeom prst="rect">
                <a:avLst/>
              </a:prstGeom>
              <a:noFill/>
              <a:ln w="9525">
                <a:noFill/>
                <a:miter lim="800000"/>
              </a:ln>
            </p:spPr>
            <p:txBody>
              <a:bodyPr>
                <a:spAutoFit/>
              </a:bodyPr>
              <a:lstStyle/>
              <a:p>
                <a:pPr fontAlgn="auto">
                  <a:spcBef>
                    <a:spcPts val="0"/>
                  </a:spcBef>
                  <a:spcAft>
                    <a:spcPts val="0"/>
                  </a:spcAft>
                  <a:defRPr/>
                </a:pPr>
                <a:r>
                  <a:rPr lang="en-US" altLang="zh-CN" sz="1600" dirty="0" smtClean="0">
                    <a:solidFill>
                      <a:srgbClr val="99FFCC"/>
                    </a:solidFill>
                    <a:latin typeface="Times New Roman" panose="02020603050405020304" pitchFamily="18" charset="0"/>
                    <a:ea typeface="微软雅黑" panose="020B0503020204020204" pitchFamily="34" charset="-122"/>
                    <a:sym typeface="Times New Roman" panose="02020603050405020304" pitchFamily="18" charset="0"/>
                  </a:rPr>
                  <a:t>2015</a:t>
                </a:r>
                <a:r>
                  <a:rPr lang="zh-CN" altLang="en-US" sz="1600" dirty="0" smtClean="0">
                    <a:solidFill>
                      <a:srgbClr val="99FFCC"/>
                    </a:solidFill>
                    <a:latin typeface="Times New Roman" panose="02020603050405020304" pitchFamily="18" charset="0"/>
                    <a:ea typeface="微软雅黑" panose="020B0503020204020204" pitchFamily="34" charset="-122"/>
                    <a:sym typeface="Times New Roman" panose="02020603050405020304" pitchFamily="18" charset="0"/>
                  </a:rPr>
                  <a:t>年</a:t>
                </a:r>
                <a:endParaRPr lang="zh-CN" altLang="en-US" dirty="0">
                  <a:solidFill>
                    <a:srgbClr val="99FFCC"/>
                  </a:solidFill>
                  <a:latin typeface="+mn-lt"/>
                  <a:ea typeface="+mn-ea"/>
                </a:endParaRPr>
              </a:p>
            </p:txBody>
          </p:sp>
        </p:gr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（八</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）经费投入</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387074" name="Picture 2"/>
          <p:cNvPicPr>
            <a:picLocks noChangeAspect="1" noChangeArrowheads="1"/>
          </p:cNvPicPr>
          <p:nvPr/>
        </p:nvPicPr>
        <p:blipFill>
          <a:blip r:embed="rId1" cstate="print"/>
          <a:srcRect/>
          <a:stretch>
            <a:fillRect/>
          </a:stretch>
        </p:blipFill>
        <p:spPr bwMode="auto">
          <a:xfrm>
            <a:off x="1331640" y="1129308"/>
            <a:ext cx="6401511"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（九</a:t>
            </a:r>
            <a:r>
              <a:rPr lang="zh-CN" altLang="en-US" sz="2200" b="1"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）建设综</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述</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30574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1" name="矩形 20"/>
          <p:cNvSpPr/>
          <p:nvPr/>
        </p:nvSpPr>
        <p:spPr>
          <a:xfrm>
            <a:off x="395536" y="841276"/>
            <a:ext cx="8496944" cy="4246245"/>
          </a:xfrm>
          <a:prstGeom prst="rect">
            <a:avLst/>
          </a:prstGeom>
        </p:spPr>
        <p:txBody>
          <a:bodyPr wrap="square">
            <a:spAutoFit/>
          </a:bodyPr>
          <a:lstStyle/>
          <a:p>
            <a:pPr algn="just">
              <a:lnSpc>
                <a:spcPct val="150000"/>
              </a:lnSpc>
            </a:pP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    本专业以深化创新创业教育综合改革为突破，以加强实验实践教学平台、网络教学平台和国际教学交流平台建设为支撑，以优势学科、品牌特色专业、精品课程和教材建设为依托，以促进教师教学发展、健全教学质量保障机制为重点，促进教学模式向自主性、互动性、探究性转变，在提升教学国际化与现代化水平以及提升教学内涵品质与人才培养质量等方面均取得了长足的进展。</a:t>
            </a:r>
            <a:endParaRPr lang="en-US" altLang="zh-CN" sz="2000" b="1" dirty="0" smtClean="0">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    </a:t>
            </a:r>
            <a:r>
              <a:rPr lang="zh-CN" altLang="en-US" sz="2000" b="1" dirty="0" smtClean="0">
                <a:latin typeface="仿宋" panose="02010609060101010101" pitchFamily="49" charset="-122"/>
                <a:ea typeface="仿宋" panose="02010609060101010101" pitchFamily="49" charset="-122"/>
                <a:cs typeface="Calibri" panose="020F0502020204030204" pitchFamily="34" charset="0"/>
              </a:rPr>
              <a:t>经过一个周期的建设，</a:t>
            </a: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逐渐形成了在省内特色鲜明、比较优势明显、具有重要影响的重点专业，对区域内相同层次高校的同类专业产生了一批具有引领示范作用的理论与实践成果。</a:t>
            </a:r>
            <a:r>
              <a:rPr lang="en-US" altLang="zh-CN" sz="2000" b="1" dirty="0" smtClean="0">
                <a:latin typeface="仿宋" panose="02010609060101010101" pitchFamily="49" charset="-122"/>
                <a:ea typeface="仿宋" panose="02010609060101010101" pitchFamily="49" charset="-122"/>
                <a:cs typeface="Calibri" panose="020F0502020204030204" pitchFamily="34" charset="0"/>
              </a:rPr>
              <a:t>    </a:t>
            </a:r>
            <a:endParaRPr lang="zh-CN" altLang="en-US" sz="2000" b="1" dirty="0" smtClean="0">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2123728" y="2569468"/>
            <a:ext cx="7020271" cy="1872208"/>
          </a:xfrm>
          <a:prstGeom prst="rect">
            <a:avLst/>
          </a:prstGeom>
          <a:solidFill>
            <a:srgbClr val="0072C6"/>
          </a:solidFill>
          <a:ln w="12700" cap="flat" cmpd="sng" algn="ctr">
            <a:noFill/>
            <a:prstDash val="solid"/>
            <a:miter lim="800000"/>
          </a:ln>
          <a:effectLst/>
        </p:spPr>
        <p:txBody>
          <a:bodyPr vert="horz" rtlCol="0" anchor="ctr"/>
          <a:lstStyle/>
          <a:p>
            <a:pPr algn="ctr"/>
            <a:r>
              <a:rPr lang="zh-CN" altLang="en-US" sz="2800" dirty="0" smtClean="0">
                <a:solidFill>
                  <a:schemeClr val="bg1"/>
                </a:solidFill>
                <a:latin typeface="方正粗宋简体"/>
                <a:ea typeface="方正粗宋简体"/>
              </a:rPr>
              <a:t>    主要问题</a:t>
            </a:r>
            <a:endParaRPr lang="zh-CN" altLang="en-US" sz="2800" dirty="0">
              <a:solidFill>
                <a:schemeClr val="bg1"/>
              </a:solidFill>
              <a:latin typeface="方正粗宋简体"/>
              <a:ea typeface="方正粗宋简体"/>
            </a:endParaRPr>
          </a:p>
        </p:txBody>
      </p:sp>
      <p:sp>
        <p:nvSpPr>
          <p:cNvPr id="5" name="文本框 4"/>
          <p:cNvSpPr txBox="1"/>
          <p:nvPr/>
        </p:nvSpPr>
        <p:spPr>
          <a:xfrm>
            <a:off x="4085691" y="1495716"/>
            <a:ext cx="3096344" cy="707886"/>
          </a:xfrm>
          <a:prstGeom prst="rect">
            <a:avLst/>
          </a:prstGeom>
          <a:noFill/>
        </p:spPr>
        <p:txBody>
          <a:bodyPr wrap="square" rtlCol="0">
            <a:spAutoFit/>
          </a:bodyPr>
          <a:lstStyle/>
          <a:p>
            <a:r>
              <a:rPr lang="en-US" altLang="zh-CN" sz="4000" b="1" i="1" dirty="0" smtClean="0">
                <a:solidFill>
                  <a:schemeClr val="accent1"/>
                </a:solidFill>
                <a:latin typeface="Adobe Gothic Std B" panose="020B0800000000000000" pitchFamily="34" charset="-128"/>
                <a:ea typeface="Adobe Gothic Std B" panose="020B0800000000000000" pitchFamily="34" charset="-128"/>
              </a:rPr>
              <a:t>3   </a:t>
            </a:r>
            <a:r>
              <a:rPr lang="zh-CN" altLang="en-US" sz="4000" b="1" dirty="0" smtClean="0">
                <a:solidFill>
                  <a:schemeClr val="accent1"/>
                </a:solidFill>
                <a:latin typeface="微软雅黑" panose="020B0503020204020204" pitchFamily="34" charset="-122"/>
                <a:ea typeface="微软雅黑" panose="020B0503020204020204" pitchFamily="34" charset="-122"/>
              </a:rPr>
              <a:t>第三部分</a:t>
            </a:r>
            <a:endParaRPr lang="zh-CN" altLang="en-US" sz="4000" b="1" dirty="0">
              <a:solidFill>
                <a:schemeClr val="accent1"/>
              </a:solidFill>
              <a:latin typeface="Adobe Gothic Std B" panose="020B0800000000000000" pitchFamily="34" charset="-128"/>
            </a:endParaRPr>
          </a:p>
        </p:txBody>
      </p:sp>
      <p:pic>
        <p:nvPicPr>
          <p:cNvPr id="6" name="图片 5" descr="{A`M4PZW3DWZY39XZ75}K10.png"/>
          <p:cNvPicPr>
            <a:picLocks noChangeAspect="1"/>
          </p:cNvPicPr>
          <p:nvPr/>
        </p:nvPicPr>
        <p:blipFill>
          <a:blip r:embed="rId1" cstate="print"/>
          <a:stretch>
            <a:fillRect/>
          </a:stretch>
        </p:blipFill>
        <p:spPr>
          <a:xfrm>
            <a:off x="-1" y="2569468"/>
            <a:ext cx="2359693" cy="187573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存在问题</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4" name="矩形 23"/>
          <p:cNvSpPr/>
          <p:nvPr/>
        </p:nvSpPr>
        <p:spPr>
          <a:xfrm>
            <a:off x="459021" y="1218460"/>
            <a:ext cx="6480720" cy="52197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sz="2000" b="1"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1</a:t>
            </a:r>
            <a:r>
              <a:rPr lang="zh-CN" altLang="en-US" sz="2000" b="1" dirty="0" smtClean="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t>
            </a:r>
            <a:r>
              <a:rPr lang="zh-CN" altLang="en-US" sz="2800" b="1" dirty="0" smtClean="0">
                <a:effectLst>
                  <a:outerShdw blurRad="38100" dist="38100" dir="2700000" algn="tl">
                    <a:srgbClr val="000000">
                      <a:alpha val="43137"/>
                    </a:srgbClr>
                  </a:outerShdw>
                </a:effectLst>
                <a:latin typeface="华文新魏" panose="02010800040101010101" charset="-122"/>
                <a:ea typeface="华文新魏" panose="02010800040101010101" charset="-122"/>
              </a:rPr>
              <a:t>高水平领军人才与团队培养仍有差距</a:t>
            </a:r>
            <a:endParaRPr lang="zh-CN" altLang="en-US" sz="2800" dirty="0">
              <a:effectLst>
                <a:outerShdw blurRad="38100" dist="38100" dir="2700000" algn="tl">
                  <a:srgbClr val="000000">
                    <a:alpha val="43137"/>
                  </a:srgbClr>
                </a:outerShdw>
              </a:effectLst>
              <a:latin typeface="华文新魏" panose="02010800040101010101" charset="-122"/>
              <a:ea typeface="华文新魏" panose="02010800040101010101" charset="-122"/>
            </a:endParaRPr>
          </a:p>
        </p:txBody>
      </p:sp>
      <p:sp>
        <p:nvSpPr>
          <p:cNvPr id="2" name="文本框 1"/>
          <p:cNvSpPr txBox="1"/>
          <p:nvPr/>
        </p:nvSpPr>
        <p:spPr>
          <a:xfrm>
            <a:off x="298450" y="2115820"/>
            <a:ext cx="8133080" cy="1198880"/>
          </a:xfrm>
          <a:prstGeom prst="rect">
            <a:avLst/>
          </a:prstGeom>
          <a:noFill/>
        </p:spPr>
        <p:txBody>
          <a:bodyPr wrap="square" rtlCol="0">
            <a:spAutoFit/>
          </a:bodyPr>
          <a:p>
            <a:pPr algn="just"/>
            <a:r>
              <a:rPr lang="en-US" altLang="zh-CN" sz="2400">
                <a:latin typeface="华文楷体" panose="02010600040101010101" pitchFamily="2" charset="-122"/>
                <a:ea typeface="华文楷体" panose="02010600040101010101" pitchFamily="2" charset="-122"/>
              </a:rPr>
              <a:t>      </a:t>
            </a:r>
            <a:r>
              <a:rPr lang="zh-CN" altLang="en-US" sz="2400">
                <a:latin typeface="华文楷体" panose="02010600040101010101" pitchFamily="2" charset="-122"/>
                <a:ea typeface="华文楷体" panose="02010600040101010101" pitchFamily="2" charset="-122"/>
              </a:rPr>
              <a:t>目前本专业已有多个教学科研团队，但与国内一流专业相比较，在团队带头人、团队组成等方面仍有差距，因此，高水平领军人才与团队培养需进一步加强。</a:t>
            </a:r>
            <a:endParaRPr lang="zh-CN" altLang="en-US" sz="240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98510" y="3302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存在问题</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50165" y="186912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4" name="矩形 23"/>
          <p:cNvSpPr/>
          <p:nvPr/>
        </p:nvSpPr>
        <p:spPr>
          <a:xfrm>
            <a:off x="472356" y="1266085"/>
            <a:ext cx="6480720" cy="52197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altLang="zh-CN" sz="2800" dirty="0">
                <a:effectLst>
                  <a:outerShdw blurRad="38100" dist="38100" dir="2700000" algn="tl">
                    <a:srgbClr val="000000">
                      <a:alpha val="43137"/>
                    </a:srgbClr>
                  </a:outerShdw>
                </a:effectLst>
                <a:latin typeface="华文新魏" panose="02010800040101010101" charset="-122"/>
                <a:ea typeface="华文新魏" panose="02010800040101010101" charset="-122"/>
              </a:rPr>
              <a:t>2</a:t>
            </a:r>
            <a:r>
              <a:rPr lang="zh-CN" altLang="en-US" sz="2800" dirty="0">
                <a:effectLst>
                  <a:outerShdw blurRad="38100" dist="38100" dir="2700000" algn="tl">
                    <a:srgbClr val="000000">
                      <a:alpha val="43137"/>
                    </a:srgbClr>
                  </a:outerShdw>
                </a:effectLst>
                <a:latin typeface="华文新魏" panose="02010800040101010101" charset="-122"/>
                <a:ea typeface="华文新魏" panose="02010800040101010101" charset="-122"/>
              </a:rPr>
              <a:t>）优质教学资源偏少</a:t>
            </a:r>
            <a:endParaRPr lang="zh-CN" altLang="en-US" sz="2800" dirty="0">
              <a:effectLst>
                <a:outerShdw blurRad="38100" dist="38100" dir="2700000" algn="tl">
                  <a:srgbClr val="000000">
                    <a:alpha val="43137"/>
                  </a:srgbClr>
                </a:outerShdw>
              </a:effectLst>
              <a:latin typeface="华文新魏" panose="02010800040101010101" charset="-122"/>
              <a:ea typeface="华文新魏" panose="02010800040101010101" charset="-122"/>
            </a:endParaRPr>
          </a:p>
        </p:txBody>
      </p:sp>
      <p:sp>
        <p:nvSpPr>
          <p:cNvPr id="2" name="文本框 1"/>
          <p:cNvSpPr txBox="1"/>
          <p:nvPr/>
        </p:nvSpPr>
        <p:spPr>
          <a:xfrm>
            <a:off x="298450" y="2115820"/>
            <a:ext cx="8133080" cy="1198880"/>
          </a:xfrm>
          <a:prstGeom prst="rect">
            <a:avLst/>
          </a:prstGeom>
          <a:noFill/>
        </p:spPr>
        <p:txBody>
          <a:bodyPr wrap="square" rtlCol="0">
            <a:spAutoFit/>
          </a:bodyPr>
          <a:p>
            <a:pPr algn="just"/>
            <a:r>
              <a:rPr lang="en-US" sz="2400">
                <a:latin typeface="华文楷体" panose="02010600040101010101" pitchFamily="2" charset="-122"/>
                <a:ea typeface="华文楷体" panose="02010600040101010101" pitchFamily="2" charset="-122"/>
              </a:rPr>
              <a:t>      </a:t>
            </a:r>
            <a:r>
              <a:rPr sz="2400">
                <a:latin typeface="华文楷体" panose="02010600040101010101" pitchFamily="2" charset="-122"/>
                <a:ea typeface="华文楷体" panose="02010600040101010101" pitchFamily="2" charset="-122"/>
              </a:rPr>
              <a:t>本专业主要在交通运输工程学科内开设专业课程，建设了一批优质教学资源，但课程种类不够丰富，尤其需要加强跨学科多样化课程资源的建设</a:t>
            </a:r>
            <a:r>
              <a:rPr lang="zh-CN" sz="2400">
                <a:latin typeface="华文楷体" panose="02010600040101010101" pitchFamily="2" charset="-122"/>
                <a:ea typeface="华文楷体" panose="02010600040101010101" pitchFamily="2" charset="-122"/>
              </a:rPr>
              <a:t>。</a:t>
            </a:r>
            <a:endParaRPr lang="zh-CN" sz="2400">
              <a:latin typeface="华文楷体" panose="02010600040101010101" pitchFamily="2" charset="-122"/>
              <a:ea typeface="华文楷体" panose="02010600040101010101" pitchFamily="2" charset="-122"/>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存在问题</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 name="文本框 1"/>
          <p:cNvSpPr txBox="1"/>
          <p:nvPr/>
        </p:nvSpPr>
        <p:spPr>
          <a:xfrm>
            <a:off x="298450" y="2115820"/>
            <a:ext cx="8133080" cy="1198880"/>
          </a:xfrm>
          <a:prstGeom prst="rect">
            <a:avLst/>
          </a:prstGeom>
          <a:noFill/>
        </p:spPr>
        <p:txBody>
          <a:bodyPr wrap="square" rtlCol="0">
            <a:spAutoFit/>
          </a:bodyPr>
          <a:p>
            <a:pPr algn="just"/>
            <a:r>
              <a:rPr lang="en-US" altLang="zh-CN" sz="2400">
                <a:latin typeface="华文楷体" panose="02010600040101010101" pitchFamily="2" charset="-122"/>
                <a:ea typeface="华文楷体" panose="02010600040101010101" pitchFamily="2" charset="-122"/>
              </a:rPr>
              <a:t>      </a:t>
            </a:r>
            <a:r>
              <a:rPr lang="zh-CN" altLang="en-US" sz="2400">
                <a:latin typeface="华文楷体" panose="02010600040101010101" pitchFamily="2" charset="-122"/>
                <a:ea typeface="华文楷体" panose="02010600040101010101" pitchFamily="2" charset="-122"/>
              </a:rPr>
              <a:t>本专业国际交流仍然较少，特别是学生，需要拓展国际视野。为此，需要进一步拓宽国际合作渠道，加强教师互访、学生互换与资源共享，增强与国际教育机构合作办学的能力。</a:t>
            </a:r>
            <a:endParaRPr lang="zh-CN" altLang="en-US" sz="2400">
              <a:latin typeface="华文楷体" panose="02010600040101010101" pitchFamily="2" charset="-122"/>
              <a:ea typeface="华文楷体" panose="02010600040101010101" pitchFamily="2" charset="-122"/>
            </a:endParaRPr>
          </a:p>
        </p:txBody>
      </p:sp>
      <p:sp>
        <p:nvSpPr>
          <p:cNvPr id="4" name="矩形 3"/>
          <p:cNvSpPr/>
          <p:nvPr/>
        </p:nvSpPr>
        <p:spPr>
          <a:xfrm>
            <a:off x="537761" y="1430550"/>
            <a:ext cx="6480720" cy="52197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altLang="zh-CN" sz="2800" b="1" dirty="0">
                <a:effectLst>
                  <a:outerShdw blurRad="38100" dist="38100" dir="2700000" algn="tl">
                    <a:srgbClr val="000000">
                      <a:alpha val="43137"/>
                    </a:srgbClr>
                  </a:outerShdw>
                </a:effectLst>
                <a:latin typeface="华文新魏" panose="02010800040101010101" charset="-122"/>
                <a:ea typeface="华文新魏" panose="02010800040101010101" charset="-122"/>
              </a:rPr>
              <a:t>3</a:t>
            </a:r>
            <a:r>
              <a:rPr lang="zh-CN" altLang="en-US" sz="2800" b="1" dirty="0" smtClean="0">
                <a:effectLst>
                  <a:outerShdw blurRad="38100" dist="38100" dir="2700000" algn="tl">
                    <a:srgbClr val="000000">
                      <a:alpha val="43137"/>
                    </a:srgbClr>
                  </a:outerShdw>
                </a:effectLst>
                <a:latin typeface="华文新魏" panose="02010800040101010101" charset="-122"/>
                <a:ea typeface="华文新魏" panose="02010800040101010101" charset="-122"/>
              </a:rPr>
              <a:t>）国际合作与交流有待扩大</a:t>
            </a:r>
            <a:endParaRPr lang="zh-CN" altLang="en-US" sz="2800" b="1" dirty="0">
              <a:effectLst>
                <a:outerShdw blurRad="38100" dist="38100" dir="2700000" algn="tl">
                  <a:srgbClr val="000000">
                    <a:alpha val="43137"/>
                  </a:srgbClr>
                </a:outerShdw>
              </a:effectLst>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存在问题</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 name="文本框 1"/>
          <p:cNvSpPr txBox="1"/>
          <p:nvPr/>
        </p:nvSpPr>
        <p:spPr>
          <a:xfrm>
            <a:off x="298450" y="2115820"/>
            <a:ext cx="8133080" cy="1198880"/>
          </a:xfrm>
          <a:prstGeom prst="rect">
            <a:avLst/>
          </a:prstGeom>
          <a:noFill/>
        </p:spPr>
        <p:txBody>
          <a:bodyPr wrap="square" rtlCol="0">
            <a:spAutoFit/>
          </a:bodyPr>
          <a:p>
            <a:pPr algn="just"/>
            <a:r>
              <a:rPr lang="en-US" sz="2400">
                <a:latin typeface="华文楷体" panose="02010600040101010101" pitchFamily="2" charset="-122"/>
                <a:ea typeface="华文楷体" panose="02010600040101010101" pitchFamily="2" charset="-122"/>
              </a:rPr>
              <a:t>        </a:t>
            </a:r>
            <a:r>
              <a:rPr sz="2400">
                <a:latin typeface="华文楷体" panose="02010600040101010101" pitchFamily="2" charset="-122"/>
                <a:ea typeface="华文楷体" panose="02010600040101010101" pitchFamily="2" charset="-122"/>
              </a:rPr>
              <a:t>尽管近年来本专业在各方面的建设取得了一定的成效，但专业的发展与工程教育认证的标准相比，仍有一定的差距</a:t>
            </a:r>
            <a:r>
              <a:rPr lang="zh-CN" sz="2400">
                <a:latin typeface="华文楷体" panose="02010600040101010101" pitchFamily="2" charset="-122"/>
                <a:ea typeface="华文楷体" panose="02010600040101010101" pitchFamily="2" charset="-122"/>
              </a:rPr>
              <a:t>，</a:t>
            </a:r>
            <a:r>
              <a:rPr sz="2400">
                <a:latin typeface="华文楷体" panose="02010600040101010101" pitchFamily="2" charset="-122"/>
                <a:ea typeface="华文楷体" panose="02010600040101010101" pitchFamily="2" charset="-122"/>
              </a:rPr>
              <a:t>还</a:t>
            </a:r>
            <a:r>
              <a:rPr lang="zh-CN" sz="2400">
                <a:latin typeface="华文楷体" panose="02010600040101010101" pitchFamily="2" charset="-122"/>
                <a:ea typeface="华文楷体" panose="02010600040101010101" pitchFamily="2" charset="-122"/>
              </a:rPr>
              <a:t>需对照相关标准，加快建设步伐</a:t>
            </a:r>
            <a:r>
              <a:rPr sz="2400">
                <a:latin typeface="华文楷体" panose="02010600040101010101" pitchFamily="2" charset="-122"/>
                <a:ea typeface="华文楷体" panose="02010600040101010101" pitchFamily="2" charset="-122"/>
              </a:rPr>
              <a:t>。</a:t>
            </a:r>
            <a:endParaRPr sz="2400">
              <a:latin typeface="华文楷体" panose="02010600040101010101" pitchFamily="2" charset="-122"/>
              <a:ea typeface="华文楷体" panose="02010600040101010101" pitchFamily="2" charset="-122"/>
            </a:endParaRPr>
          </a:p>
        </p:txBody>
      </p:sp>
      <p:sp>
        <p:nvSpPr>
          <p:cNvPr id="4" name="矩形 3"/>
          <p:cNvSpPr/>
          <p:nvPr/>
        </p:nvSpPr>
        <p:spPr>
          <a:xfrm>
            <a:off x="519981" y="1375305"/>
            <a:ext cx="6480720" cy="52197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altLang="zh-CN" sz="2800" b="1" dirty="0" smtClean="0">
                <a:effectLst>
                  <a:outerShdw blurRad="38100" dist="38100" dir="2700000" algn="tl">
                    <a:srgbClr val="000000">
                      <a:alpha val="43137"/>
                    </a:srgbClr>
                  </a:outerShdw>
                </a:effectLst>
                <a:latin typeface="华文新魏" panose="02010800040101010101" charset="-122"/>
                <a:ea typeface="华文新魏" panose="02010800040101010101" charset="-122"/>
              </a:rPr>
              <a:t>4</a:t>
            </a:r>
            <a:r>
              <a:rPr lang="zh-CN" altLang="en-US" sz="2800" b="1" dirty="0" smtClean="0">
                <a:effectLst>
                  <a:outerShdw blurRad="38100" dist="38100" dir="2700000" algn="tl">
                    <a:srgbClr val="000000">
                      <a:alpha val="43137"/>
                    </a:srgbClr>
                  </a:outerShdw>
                </a:effectLst>
                <a:latin typeface="华文新魏" panose="02010800040101010101" charset="-122"/>
                <a:ea typeface="华文新魏" panose="02010800040101010101" charset="-122"/>
              </a:rPr>
              <a:t>）工程教育认证尚未通过</a:t>
            </a:r>
            <a:endParaRPr lang="zh-CN" altLang="en-US" sz="2800" b="1" dirty="0">
              <a:effectLst>
                <a:outerShdw blurRad="38100" dist="38100" dir="2700000" algn="tl">
                  <a:srgbClr val="000000">
                    <a:alpha val="43137"/>
                  </a:srgbClr>
                </a:outerShdw>
              </a:effectLst>
              <a:latin typeface="华文新魏" panose="02010800040101010101" charset="-122"/>
              <a:ea typeface="华文新魏" panose="02010800040101010101"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
          <p:cNvSpPr/>
          <p:nvPr/>
        </p:nvSpPr>
        <p:spPr>
          <a:xfrm>
            <a:off x="0" y="2281436"/>
            <a:ext cx="7380313" cy="1512168"/>
          </a:xfrm>
          <a:prstGeom prst="rect">
            <a:avLst/>
          </a:prstGeom>
          <a:solidFill>
            <a:srgbClr val="0072C6"/>
          </a:solidFill>
          <a:ln w="12700" cap="flat" cmpd="sng" algn="ctr">
            <a:noFill/>
            <a:prstDash val="solid"/>
            <a:miter lim="800000"/>
          </a:ln>
          <a:effectLst/>
        </p:spPr>
        <p:txBody>
          <a:bodyPr vert="horz" rtlCol="0" anchor="ctr"/>
          <a:lstStyle/>
          <a:p>
            <a:pPr algn="ctr"/>
            <a:r>
              <a:rPr lang="zh-CN" altLang="en-US" sz="2800" dirty="0" smtClean="0">
                <a:solidFill>
                  <a:schemeClr val="bg1"/>
                </a:solidFill>
                <a:latin typeface="方正粗宋简体"/>
                <a:ea typeface="方正粗宋简体"/>
              </a:rPr>
              <a:t>发展方向</a:t>
            </a:r>
            <a:endParaRPr lang="zh-CN" altLang="en-US" sz="2800" dirty="0" smtClean="0">
              <a:solidFill>
                <a:schemeClr val="bg1"/>
              </a:solidFill>
              <a:latin typeface="方正粗宋简体"/>
              <a:ea typeface="方正粗宋简体"/>
            </a:endParaRPr>
          </a:p>
        </p:txBody>
      </p:sp>
      <p:sp>
        <p:nvSpPr>
          <p:cNvPr id="5" name="文本框 4"/>
          <p:cNvSpPr txBox="1"/>
          <p:nvPr/>
        </p:nvSpPr>
        <p:spPr>
          <a:xfrm>
            <a:off x="1187624" y="1417340"/>
            <a:ext cx="3096344" cy="707886"/>
          </a:xfrm>
          <a:prstGeom prst="rect">
            <a:avLst/>
          </a:prstGeom>
          <a:noFill/>
        </p:spPr>
        <p:txBody>
          <a:bodyPr wrap="square" rtlCol="0">
            <a:spAutoFit/>
          </a:bodyPr>
          <a:lstStyle/>
          <a:p>
            <a:r>
              <a:rPr lang="en-US" altLang="zh-CN" sz="4000" b="1" i="1" dirty="0">
                <a:solidFill>
                  <a:schemeClr val="accent1"/>
                </a:solidFill>
                <a:latin typeface="Adobe Gothic Std B" panose="020B0800000000000000" pitchFamily="34" charset="-128"/>
                <a:ea typeface="Adobe Gothic Std B" panose="020B0800000000000000" pitchFamily="34" charset="-128"/>
              </a:rPr>
              <a:t>4</a:t>
            </a:r>
            <a:r>
              <a:rPr lang="en-US" altLang="zh-CN" sz="4000" b="1" i="1" dirty="0" smtClean="0">
                <a:solidFill>
                  <a:schemeClr val="accent1"/>
                </a:solidFill>
                <a:latin typeface="Adobe Gothic Std B" panose="020B0800000000000000" pitchFamily="34" charset="-128"/>
                <a:ea typeface="Adobe Gothic Std B" panose="020B0800000000000000" pitchFamily="34" charset="-128"/>
              </a:rPr>
              <a:t>   </a:t>
            </a:r>
            <a:r>
              <a:rPr lang="zh-CN" altLang="en-US" sz="4000" b="1" dirty="0" smtClean="0">
                <a:solidFill>
                  <a:schemeClr val="accent1"/>
                </a:solidFill>
                <a:latin typeface="微软雅黑" panose="020B0503020204020204" pitchFamily="34" charset="-122"/>
                <a:ea typeface="微软雅黑" panose="020B0503020204020204" pitchFamily="34" charset="-122"/>
              </a:rPr>
              <a:t>第四部分</a:t>
            </a:r>
            <a:endParaRPr lang="zh-CN" altLang="en-US" sz="4000" b="1" dirty="0">
              <a:solidFill>
                <a:schemeClr val="accent1"/>
              </a:solidFill>
              <a:latin typeface="Adobe Gothic Std B" panose="020B0800000000000000" pitchFamily="34" charset="-128"/>
            </a:endParaRPr>
          </a:p>
        </p:txBody>
      </p:sp>
      <p:pic>
        <p:nvPicPr>
          <p:cNvPr id="6" name="图片 5" descr="2015091132107423.jpg"/>
          <p:cNvPicPr>
            <a:picLocks noChangeAspect="1"/>
          </p:cNvPicPr>
          <p:nvPr/>
        </p:nvPicPr>
        <p:blipFill>
          <a:blip r:embed="rId1" cstate="print"/>
          <a:stretch>
            <a:fillRect/>
          </a:stretch>
        </p:blipFill>
        <p:spPr>
          <a:xfrm>
            <a:off x="6611333" y="2281436"/>
            <a:ext cx="2532667" cy="15121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323275"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下一步的发展重点</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0" name="Rectangle 1"/>
          <p:cNvSpPr>
            <a:spLocks noChangeArrowheads="1"/>
          </p:cNvSpPr>
          <p:nvPr/>
        </p:nvSpPr>
        <p:spPr bwMode="auto">
          <a:xfrm>
            <a:off x="323528" y="769268"/>
            <a:ext cx="4507452" cy="400110"/>
          </a:xfrm>
          <a:prstGeom prst="rect">
            <a:avLst/>
          </a:prstGeom>
          <a:noFill/>
          <a:ln w="9525">
            <a:noFill/>
            <a:miter lim="800000"/>
          </a:ln>
        </p:spPr>
        <p:txBody>
          <a:bodyPr wrap="none" anchor="ctr">
            <a:spAutoFit/>
          </a:bodyPr>
          <a:lstStyle/>
          <a:p>
            <a:r>
              <a:rPr lang="en-US" altLang="zh-CN" sz="2000" b="1" dirty="0" smtClean="0"/>
              <a:t>1.</a:t>
            </a:r>
            <a:r>
              <a:rPr lang="zh-CN" altLang="en-US" sz="2000" b="1" dirty="0" smtClean="0"/>
              <a:t>名师引领，加大人才引进与培养力度</a:t>
            </a:r>
            <a:endParaRPr lang="zh-CN" altLang="en-US" sz="2000" dirty="0"/>
          </a:p>
        </p:txBody>
      </p:sp>
      <p:sp>
        <p:nvSpPr>
          <p:cNvPr id="31" name="Rectangle 1"/>
          <p:cNvSpPr>
            <a:spLocks noChangeArrowheads="1"/>
          </p:cNvSpPr>
          <p:nvPr/>
        </p:nvSpPr>
        <p:spPr bwMode="auto">
          <a:xfrm>
            <a:off x="180653" y="1147406"/>
            <a:ext cx="8572500" cy="1938020"/>
          </a:xfrm>
          <a:prstGeom prst="rect">
            <a:avLst/>
          </a:prstGeom>
          <a:noFill/>
          <a:ln w="9525">
            <a:noFill/>
            <a:miter lim="800000"/>
          </a:ln>
        </p:spPr>
        <p:txBody>
          <a:bodyPr anchor="ctr">
            <a:spAutoFit/>
          </a:bodyPr>
          <a:lstStyle/>
          <a:p>
            <a:pPr indent="306705" algn="just" eaLnBrk="0" hangingPunct="0">
              <a:lnSpc>
                <a:spcPct val="150000"/>
              </a:lnSpc>
            </a:pPr>
            <a:r>
              <a:rPr lang="en-US" altLang="zh-CN" sz="20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   </a:t>
            </a:r>
            <a:r>
              <a:rPr lang="zh-CN" sz="20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紧紧围绕江苏省“</a:t>
            </a:r>
            <a:r>
              <a:rPr lang="en-US" altLang="zh-CN" sz="20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333</a:t>
            </a:r>
            <a:r>
              <a:rPr lang="zh-CN" altLang="en-US" sz="20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工程”和六大人才高峰、青蓝工程，以及学校“师资队建设规划”，重点培</a:t>
            </a:r>
            <a:r>
              <a:rPr lang="zh-CN" altLang="en-US" sz="2000" dirty="0" smtClean="0">
                <a:solidFill>
                  <a:srgbClr val="000000"/>
                </a:solidFill>
                <a:latin typeface="仿宋" panose="02010609060101010101" pitchFamily="49" charset="-122"/>
                <a:ea typeface="仿宋" panose="02010609060101010101" pitchFamily="49" charset="-122"/>
                <a:cs typeface="Times New Roman" panose="02020603050405020304" pitchFamily="18" charset="0"/>
              </a:rPr>
              <a:t>养一</a:t>
            </a:r>
            <a:r>
              <a:rPr lang="zh-CN" altLang="en-US" sz="2000" dirty="0">
                <a:solidFill>
                  <a:srgbClr val="000000"/>
                </a:solidFill>
                <a:latin typeface="仿宋" panose="02010609060101010101" pitchFamily="49" charset="-122"/>
                <a:ea typeface="仿宋" panose="02010609060101010101" pitchFamily="49" charset="-122"/>
                <a:cs typeface="Times New Roman" panose="02020603050405020304" pitchFamily="18" charset="0"/>
              </a:rPr>
              <a:t>批中青年学术带头人和学术骨干，提高我院师资队伍的整体水平</a:t>
            </a:r>
            <a:r>
              <a:rPr lang="zh-CN" altLang="en-US" sz="2000" dirty="0" smtClean="0">
                <a:solidFill>
                  <a:srgbClr val="000000"/>
                </a:solidFill>
                <a:latin typeface="仿宋" panose="02010609060101010101" pitchFamily="49" charset="-122"/>
                <a:ea typeface="仿宋" panose="02010609060101010101" pitchFamily="49" charset="-122"/>
                <a:cs typeface="Times New Roman" panose="02020603050405020304" pitchFamily="18" charset="0"/>
              </a:rPr>
              <a:t>。重点引进在本专业具有国际视野、领域成果卓著、行业影响力大的国家级拔尖人才。</a:t>
            </a:r>
            <a:endParaRPr lang="zh-CN" altLang="en-US" sz="2000" dirty="0">
              <a:latin typeface="仿宋" panose="02010609060101010101" pitchFamily="49" charset="-122"/>
              <a:ea typeface="仿宋"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下一步发展重点</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0" name="Rectangle 1"/>
          <p:cNvSpPr>
            <a:spLocks noChangeArrowheads="1"/>
          </p:cNvSpPr>
          <p:nvPr/>
        </p:nvSpPr>
        <p:spPr bwMode="auto">
          <a:xfrm>
            <a:off x="323528" y="769933"/>
            <a:ext cx="4966335" cy="398780"/>
          </a:xfrm>
          <a:prstGeom prst="rect">
            <a:avLst/>
          </a:prstGeom>
          <a:noFill/>
          <a:ln w="9525">
            <a:noFill/>
            <a:miter lim="800000"/>
          </a:ln>
        </p:spPr>
        <p:txBody>
          <a:bodyPr wrap="none" anchor="ctr">
            <a:spAutoFit/>
          </a:bodyPr>
          <a:lstStyle/>
          <a:p>
            <a:pPr algn="l"/>
            <a:r>
              <a:rPr lang="en-US" altLang="zh-CN" sz="2000" b="1" dirty="0" smtClean="0">
                <a:sym typeface="+mn-ea"/>
              </a:rPr>
              <a:t>2.</a:t>
            </a:r>
            <a:r>
              <a:rPr lang="zh-CN" altLang="en-US" sz="2000" b="1" dirty="0" smtClean="0">
                <a:sym typeface="+mn-ea"/>
              </a:rPr>
              <a:t>推进“国际化”进程，加快通过工程认证</a:t>
            </a:r>
            <a:endParaRPr lang="zh-CN" altLang="en-US" sz="2000" dirty="0"/>
          </a:p>
        </p:txBody>
      </p:sp>
      <p:sp>
        <p:nvSpPr>
          <p:cNvPr id="31" name="Rectangle 1"/>
          <p:cNvSpPr>
            <a:spLocks noChangeArrowheads="1"/>
          </p:cNvSpPr>
          <p:nvPr/>
        </p:nvSpPr>
        <p:spPr bwMode="auto">
          <a:xfrm>
            <a:off x="251520" y="1042978"/>
            <a:ext cx="8572500" cy="1938020"/>
          </a:xfrm>
          <a:prstGeom prst="rect">
            <a:avLst/>
          </a:prstGeom>
          <a:noFill/>
          <a:ln w="9525">
            <a:noFill/>
            <a:miter lim="800000"/>
          </a:ln>
        </p:spPr>
        <p:txBody>
          <a:bodyPr anchor="ctr">
            <a:spAutoFit/>
          </a:bodyPr>
          <a:lstStyle/>
          <a:p>
            <a:pPr indent="306705" algn="just" eaLnBrk="0" hangingPunct="0">
              <a:lnSpc>
                <a:spcPct val="150000"/>
              </a:lnSpc>
            </a:pPr>
            <a:r>
              <a:rPr lang="zh-CN" altLang="en-US" sz="2000" dirty="0" smtClean="0">
                <a:solidFill>
                  <a:srgbClr val="000000"/>
                </a:solidFill>
                <a:latin typeface="仿宋" panose="02010609060101010101" pitchFamily="49" charset="-122"/>
                <a:ea typeface="仿宋" panose="02010609060101010101" pitchFamily="49" charset="-122"/>
                <a:cs typeface="Times New Roman" panose="02020603050405020304" pitchFamily="18" charset="0"/>
                <a:sym typeface="+mn-ea"/>
              </a:rPr>
              <a:t>  以国际一流大学为合作伙伴，建立广泛的国际联合人才培养关系，加快开展课程、教材、合作教学、联合培养等各个层面的合作；拓宽学生出国进修渠道，探索国际培养学生的新路径和新机制，争取与境外高校合作办学；积极做好工程教育认证的准备工作，争取早日通过认证。</a:t>
            </a:r>
            <a:endParaRPr lang="zh-CN" altLang="en-US" sz="2000" dirty="0">
              <a:latin typeface="仿宋" panose="02010609060101010101" pitchFamily="49" charset="-122"/>
              <a:ea typeface="仿宋"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0" name="Rectangle 4"/>
          <p:cNvSpPr>
            <a:spLocks noChangeArrowheads="1"/>
          </p:cNvSpPr>
          <p:nvPr/>
        </p:nvSpPr>
        <p:spPr bwMode="auto">
          <a:xfrm>
            <a:off x="251520" y="847625"/>
            <a:ext cx="8712968" cy="1405193"/>
          </a:xfrm>
          <a:prstGeom prst="rect">
            <a:avLst/>
          </a:prstGeom>
          <a:noFill/>
          <a:ln w="9525">
            <a:noFill/>
            <a:miter lim="800000"/>
          </a:ln>
          <a:effectLst/>
        </p:spPr>
        <p:txBody>
          <a:bodyPr vert="horz" wrap="square" lIns="91440" tIns="45720" rIns="91440" bIns="45720" numCol="1" anchor="ctr" anchorCtr="0" compatLnSpc="1">
            <a:spAutoFit/>
          </a:bodyPr>
          <a:lstStyle/>
          <a:p>
            <a:pPr indent="457200" fontAlgn="base">
              <a:lnSpc>
                <a:spcPct val="150000"/>
              </a:lnSpc>
              <a:spcBef>
                <a:spcPct val="0"/>
              </a:spcBef>
              <a:spcAft>
                <a:spcPct val="0"/>
              </a:spcAft>
            </a:pP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我校交通工程学院目前承担</a:t>
            </a:r>
            <a:r>
              <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“交通运输”江苏省“十二五”重点建设专业</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和</a:t>
            </a:r>
            <a:r>
              <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校特色专业</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的各项教学科研任务。依托专业建设，还获批了</a:t>
            </a:r>
            <a:r>
              <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交通运输工程一级重点建设学科（江苏省重点学科）</a:t>
            </a: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p:txBody>
      </p:sp>
      <p:sp>
        <p:nvSpPr>
          <p:cNvPr id="17" name="标题 1"/>
          <p:cNvSpPr>
            <a:spLocks noGrp="1"/>
          </p:cNvSpPr>
          <p:nvPr>
            <p:ph type="title"/>
          </p:nvPr>
        </p:nvSpPr>
        <p:spPr>
          <a:xfrm>
            <a:off x="251520" y="0"/>
            <a:ext cx="5832475" cy="647700"/>
          </a:xfrm>
        </p:spPr>
        <p:txBody>
          <a:bodyPr/>
          <a:lstStyle/>
          <a:p>
            <a:r>
              <a:rPr lang="zh-CN" altLang="en-US" dirty="0" smtClean="0"/>
              <a:t>（二）现有教学机构与专业、学科设置</a:t>
            </a:r>
            <a:endParaRPr lang="zh-CN" altLang="en-US" dirty="0"/>
          </a:p>
        </p:txBody>
      </p:sp>
      <p:pic>
        <p:nvPicPr>
          <p:cNvPr id="16" name="图片 15"/>
          <p:cNvPicPr/>
          <p:nvPr/>
        </p:nvPicPr>
        <p:blipFill>
          <a:blip r:embed="rId1" cstate="print"/>
          <a:srcRect/>
          <a:stretch>
            <a:fillRect/>
          </a:stretch>
        </p:blipFill>
        <p:spPr bwMode="auto">
          <a:xfrm>
            <a:off x="2411760" y="2497460"/>
            <a:ext cx="4156658" cy="26707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31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5175"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926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76482" name="Rectangle 2"/>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下一步发展重点</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635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0451" name="Rectangle 3"/>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4550" name="Rectangle 6"/>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4551" name="Rectangle 7"/>
          <p:cNvSpPr>
            <a:spLocks noChangeArrowheads="1"/>
          </p:cNvSpPr>
          <p:nvPr/>
        </p:nvSpPr>
        <p:spPr bwMode="auto">
          <a:xfrm>
            <a:off x="0" y="8455025"/>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6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3" name="Rectangle 9"/>
          <p:cNvSpPr>
            <a:spLocks noChangeArrowheads="1"/>
          </p:cNvSpPr>
          <p:nvPr/>
        </p:nvSpPr>
        <p:spPr bwMode="auto">
          <a:xfrm>
            <a:off x="0" y="0"/>
            <a:ext cx="9144000" cy="45720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9674" name="Rectangle 10"/>
          <p:cNvSpPr>
            <a:spLocks noChangeArrowheads="1"/>
          </p:cNvSpPr>
          <p:nvPr/>
        </p:nvSpPr>
        <p:spPr bwMode="auto">
          <a:xfrm>
            <a:off x="0" y="1897063"/>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6" name="Rectangle 12"/>
          <p:cNvSpPr>
            <a:spLocks noChangeArrowheads="1"/>
          </p:cNvSpPr>
          <p:nvPr/>
        </p:nvSpPr>
        <p:spPr bwMode="auto">
          <a:xfrm>
            <a:off x="0" y="5233988"/>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69677" name="Rectangle 13"/>
          <p:cNvSpPr>
            <a:spLocks noChangeArrowheads="1"/>
          </p:cNvSpPr>
          <p:nvPr/>
        </p:nvSpPr>
        <p:spPr bwMode="auto">
          <a:xfrm>
            <a:off x="0" y="6673850"/>
            <a:ext cx="9144000" cy="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smtClean="0">
                <a:ln>
                  <a:noFill/>
                </a:ln>
                <a:solidFill>
                  <a:schemeClr val="tx1"/>
                </a:solidFill>
                <a:effectLst/>
                <a:latin typeface="仿宋" panose="02010609060101010101" pitchFamily="49" charset="-122"/>
                <a:ea typeface="仿宋" panose="02010609060101010101" pitchFamily="49" charset="-122"/>
                <a:cs typeface="Times New Roman" panose="02020603050405020304" pitchFamily="18" charset="0"/>
              </a:rPr>
              <a:t>  </a:t>
            </a:r>
            <a:r>
              <a:rPr kumimoji="0" lang="en-US" altLang="zh-CN" sz="600" b="0" i="0" u="none" strike="noStrike" cap="none" normalizeH="0" baseline="0" smtClean="0">
                <a:ln>
                  <a:noFill/>
                </a:ln>
                <a:solidFill>
                  <a:schemeClr val="tx1"/>
                </a:solidFill>
                <a:effectLst/>
                <a:latin typeface="Arial" panose="020B0604020202020204" pitchFamily="34" charset="0"/>
                <a:ea typeface="宋体" panose="02010600030101010101" pitchFamily="2" charset="-122"/>
              </a:rPr>
              <a:t> </a:t>
            </a:r>
            <a:endParaRPr kumimoji="0" lang="en-US"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30" name="Rectangle 1"/>
          <p:cNvSpPr>
            <a:spLocks noChangeArrowheads="1"/>
          </p:cNvSpPr>
          <p:nvPr/>
        </p:nvSpPr>
        <p:spPr bwMode="auto">
          <a:xfrm>
            <a:off x="323528" y="769268"/>
            <a:ext cx="4758034" cy="400110"/>
          </a:xfrm>
          <a:prstGeom prst="rect">
            <a:avLst/>
          </a:prstGeom>
          <a:noFill/>
          <a:ln w="9525">
            <a:noFill/>
            <a:miter lim="800000"/>
          </a:ln>
        </p:spPr>
        <p:txBody>
          <a:bodyPr wrap="none" anchor="ctr">
            <a:spAutoFit/>
          </a:bodyPr>
          <a:lstStyle/>
          <a:p>
            <a:r>
              <a:rPr lang="en-US" altLang="zh-CN" sz="2000" b="1" dirty="0" smtClean="0"/>
              <a:t>3.</a:t>
            </a:r>
            <a:r>
              <a:rPr lang="zh-CN" altLang="en-US" sz="2000" b="1" dirty="0" smtClean="0"/>
              <a:t>优化课程类型结构，丰富优质课程资源</a:t>
            </a:r>
            <a:endParaRPr lang="zh-CN" altLang="en-US" sz="2000" dirty="0"/>
          </a:p>
        </p:txBody>
      </p:sp>
      <p:sp>
        <p:nvSpPr>
          <p:cNvPr id="31" name="Rectangle 1"/>
          <p:cNvSpPr>
            <a:spLocks noChangeArrowheads="1"/>
          </p:cNvSpPr>
          <p:nvPr/>
        </p:nvSpPr>
        <p:spPr bwMode="auto">
          <a:xfrm>
            <a:off x="251520" y="1273324"/>
            <a:ext cx="8572500" cy="1477328"/>
          </a:xfrm>
          <a:prstGeom prst="rect">
            <a:avLst/>
          </a:prstGeom>
          <a:noFill/>
          <a:ln w="9525">
            <a:noFill/>
            <a:miter lim="800000"/>
          </a:ln>
        </p:spPr>
        <p:txBody>
          <a:bodyPr anchor="ctr">
            <a:spAutoFit/>
          </a:bodyPr>
          <a:lstStyle/>
          <a:p>
            <a:pPr indent="306705" algn="just" eaLnBrk="0" hangingPunct="0">
              <a:lnSpc>
                <a:spcPct val="150000"/>
              </a:lnSpc>
            </a:pPr>
            <a:r>
              <a:rPr lang="zh-CN" altLang="en-US" sz="2000" dirty="0" smtClean="0">
                <a:solidFill>
                  <a:srgbClr val="000000"/>
                </a:solidFill>
                <a:latin typeface="仿宋" panose="02010609060101010101" pitchFamily="49" charset="-122"/>
                <a:ea typeface="仿宋" panose="02010609060101010101" pitchFamily="49" charset="-122"/>
                <a:cs typeface="Times New Roman" panose="02020603050405020304" pitchFamily="18" charset="0"/>
              </a:rPr>
              <a:t>由本学科领域的教授或教授团队建设示范性研讨课程。通过选派赴国外境外进修课程的教师、延请来校授课的专家和具有海外背景的高水平教学团队共同建设英文（双语）课程。</a:t>
            </a:r>
            <a:endParaRPr lang="zh-CN" altLang="en-US" sz="2000" dirty="0">
              <a:latin typeface="仿宋" panose="02010609060101010101" pitchFamily="49" charset="-122"/>
              <a:ea typeface="仿宋"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hueOff val="0"/>
                <a:satOff val="0"/>
                <a:lumOff val="0"/>
                <a:alphaOff val="0"/>
                <a:shade val="93000"/>
                <a:satMod val="130000"/>
              </a:schemeClr>
            </a:gs>
            <a:gs pos="90000">
              <a:schemeClr val="accent5">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 name="矩形 4"/>
          <p:cNvSpPr/>
          <p:nvPr/>
        </p:nvSpPr>
        <p:spPr>
          <a:xfrm>
            <a:off x="0" y="1849388"/>
            <a:ext cx="9144000" cy="22322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560721"/>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4004816"/>
            <a:ext cx="914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59055" y="2196465"/>
            <a:ext cx="9453245" cy="706755"/>
          </a:xfrm>
          <a:prstGeom prst="rect">
            <a:avLst/>
          </a:prstGeom>
          <a:noFill/>
        </p:spPr>
        <p:txBody>
          <a:bodyPr wrap="square" rtlCol="0">
            <a:spAutoFit/>
          </a:bodyPr>
          <a:lstStyle/>
          <a:p>
            <a:r>
              <a:rPr lang="zh-CN" altLang="en-US" sz="4000" b="1" dirty="0">
                <a:solidFill>
                  <a:srgbClr val="FF0000"/>
                </a:solidFill>
                <a:latin typeface="Arial" panose="020B0604020202020204" pitchFamily="34" charset="0"/>
                <a:cs typeface="Arial" panose="020B0604020202020204" pitchFamily="34" charset="0"/>
              </a:rPr>
              <a:t>欢迎各位专家莅临我校指导工作，谢谢！</a:t>
            </a:r>
            <a:endParaRPr lang="zh-CN" alt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0" name="Rectangle 4"/>
          <p:cNvSpPr>
            <a:spLocks noChangeArrowheads="1"/>
          </p:cNvSpPr>
          <p:nvPr/>
        </p:nvSpPr>
        <p:spPr bwMode="auto">
          <a:xfrm>
            <a:off x="323528" y="697260"/>
            <a:ext cx="8712968" cy="507831"/>
          </a:xfrm>
          <a:prstGeom prst="rect">
            <a:avLst/>
          </a:prstGeom>
          <a:noFill/>
          <a:ln w="9525">
            <a:noFill/>
            <a:miter lim="800000"/>
          </a:ln>
          <a:effectLst/>
        </p:spPr>
        <p:txBody>
          <a:bodyPr vert="horz" wrap="square" lIns="91440" tIns="45720" rIns="91440" bIns="45720" numCol="1" anchor="ctr" anchorCtr="0" compatLnSpc="1">
            <a:spAutoFit/>
          </a:bodyPr>
          <a:lstStyle/>
          <a:p>
            <a:pPr indent="457200" fontAlgn="base">
              <a:lnSpc>
                <a:spcPct val="150000"/>
              </a:lnSpc>
              <a:spcBef>
                <a:spcPct val="0"/>
              </a:spcBef>
              <a:spcAft>
                <a:spcPct val="0"/>
              </a:spcAft>
            </a:pPr>
            <a:r>
              <a:rPr lang="zh-CN" altLang="en-US" sz="2000"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交通运输专业现有在校普通本科生</a:t>
            </a:r>
            <a:r>
              <a:rPr lang="en-US" altLang="zh-CN" sz="2000"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249</a:t>
            </a:r>
            <a:r>
              <a:rPr lang="zh-CN" altLang="en-US" sz="2000"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人，专任教师</a:t>
            </a:r>
            <a:r>
              <a:rPr lang="en-US" altLang="zh-CN" sz="2000"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18</a:t>
            </a:r>
            <a:r>
              <a:rPr lang="zh-CN" altLang="en-US" sz="2000"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人。</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p:txBody>
      </p:sp>
      <p:sp>
        <p:nvSpPr>
          <p:cNvPr id="8"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三）师资队伍与学生规模</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8" name="组合 17"/>
          <p:cNvGrpSpPr/>
          <p:nvPr/>
        </p:nvGrpSpPr>
        <p:grpSpPr>
          <a:xfrm>
            <a:off x="395536" y="2209428"/>
            <a:ext cx="2786063" cy="2895476"/>
            <a:chOff x="251520" y="1921396"/>
            <a:chExt cx="2786063" cy="3111500"/>
          </a:xfrm>
        </p:grpSpPr>
        <p:sp>
          <p:nvSpPr>
            <p:cNvPr id="10" name="圆角矩形 9"/>
            <p:cNvSpPr/>
            <p:nvPr/>
          </p:nvSpPr>
          <p:spPr bwMode="auto">
            <a:xfrm>
              <a:off x="251520" y="1921396"/>
              <a:ext cx="2786063" cy="3111500"/>
            </a:xfrm>
            <a:prstGeom prst="roundRect">
              <a:avLst>
                <a:gd name="adj" fmla="val 2326"/>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p>
          </p:txBody>
        </p:sp>
        <p:sp>
          <p:nvSpPr>
            <p:cNvPr id="11" name="Text Box 9"/>
            <p:cNvSpPr txBox="1">
              <a:spLocks noChangeArrowheads="1"/>
            </p:cNvSpPr>
            <p:nvPr/>
          </p:nvSpPr>
          <p:spPr bwMode="auto">
            <a:xfrm>
              <a:off x="251520" y="1998776"/>
              <a:ext cx="2736850" cy="455253"/>
            </a:xfrm>
            <a:prstGeom prst="rect">
              <a:avLst/>
            </a:prstGeom>
            <a:noFill/>
            <a:ln w="9525">
              <a:noFill/>
              <a:miter lim="800000"/>
            </a:ln>
          </p:spPr>
          <p:txBody>
            <a:bodyPr>
              <a:spAutoFit/>
            </a:bodyPr>
            <a:lstStyle/>
            <a:p>
              <a:pPr algn="ctr">
                <a:lnSpc>
                  <a:spcPct val="150000"/>
                </a:lnSpc>
              </a:pP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教师总数：</a:t>
              </a:r>
              <a:r>
                <a:rPr lang="en-US" altLang="zh-CN"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18</a:t>
              </a: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人</a:t>
              </a:r>
              <a:endParaRPr lang="en-US" altLang="zh-CN"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2" name="Text Box 9"/>
            <p:cNvSpPr txBox="1">
              <a:spLocks noChangeArrowheads="1"/>
            </p:cNvSpPr>
            <p:nvPr/>
          </p:nvSpPr>
          <p:spPr bwMode="auto">
            <a:xfrm>
              <a:off x="251520" y="2540439"/>
              <a:ext cx="2736850" cy="455253"/>
            </a:xfrm>
            <a:prstGeom prst="rect">
              <a:avLst/>
            </a:prstGeom>
            <a:noFill/>
            <a:ln w="9525">
              <a:noFill/>
              <a:miter lim="800000"/>
            </a:ln>
          </p:spPr>
          <p:txBody>
            <a:bodyPr>
              <a:spAutoFit/>
            </a:bodyPr>
            <a:lstStyle/>
            <a:p>
              <a:pPr algn="ctr">
                <a:lnSpc>
                  <a:spcPct val="150000"/>
                </a:lnSpc>
              </a:pP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  教授：</a:t>
              </a:r>
              <a:r>
                <a:rPr lang="en-US" altLang="zh-CN"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6</a:t>
              </a: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人（</a:t>
              </a:r>
              <a:r>
                <a:rPr lang="en-US" altLang="zh-CN"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33%</a:t>
              </a: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a:t>
              </a:r>
              <a:endPar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3" name="Text Box 9"/>
            <p:cNvSpPr txBox="1">
              <a:spLocks noChangeArrowheads="1"/>
            </p:cNvSpPr>
            <p:nvPr/>
          </p:nvSpPr>
          <p:spPr bwMode="auto">
            <a:xfrm>
              <a:off x="251520" y="3082101"/>
              <a:ext cx="2736850" cy="507832"/>
            </a:xfrm>
            <a:prstGeom prst="rect">
              <a:avLst/>
            </a:prstGeom>
            <a:noFill/>
            <a:ln w="9525">
              <a:noFill/>
              <a:miter lim="800000"/>
            </a:ln>
          </p:spPr>
          <p:txBody>
            <a:bodyPr>
              <a:spAutoFit/>
            </a:bodyPr>
            <a:lstStyle/>
            <a:p>
              <a:pPr algn="ctr">
                <a:lnSpc>
                  <a:spcPct val="150000"/>
                </a:lnSpc>
              </a:pP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  副教授：</a:t>
              </a:r>
              <a:r>
                <a:rPr lang="en-US" altLang="zh-CN"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8</a:t>
              </a: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人（</a:t>
              </a:r>
              <a:r>
                <a:rPr lang="en-US" altLang="zh-CN"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45%</a:t>
              </a: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a:t>
              </a:r>
              <a:endPar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4" name="Text Box 9"/>
            <p:cNvSpPr txBox="1">
              <a:spLocks noChangeArrowheads="1"/>
            </p:cNvSpPr>
            <p:nvPr/>
          </p:nvSpPr>
          <p:spPr bwMode="auto">
            <a:xfrm>
              <a:off x="251520" y="3623763"/>
              <a:ext cx="2736850" cy="507832"/>
            </a:xfrm>
            <a:prstGeom prst="rect">
              <a:avLst/>
            </a:prstGeom>
            <a:noFill/>
            <a:ln w="9525">
              <a:noFill/>
              <a:miter lim="800000"/>
            </a:ln>
          </p:spPr>
          <p:txBody>
            <a:bodyPr>
              <a:spAutoFit/>
            </a:bodyPr>
            <a:lstStyle/>
            <a:p>
              <a:pPr algn="ctr">
                <a:lnSpc>
                  <a:spcPct val="150000"/>
                </a:lnSpc>
              </a:pP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  博士：</a:t>
              </a:r>
              <a:r>
                <a:rPr lang="en-US" altLang="zh-CN"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11</a:t>
              </a: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人（</a:t>
              </a:r>
              <a:r>
                <a:rPr lang="en-US" altLang="zh-CN"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61%</a:t>
              </a: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a:t>
              </a:r>
              <a:endPar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5" name="Text Box 9"/>
            <p:cNvSpPr txBox="1">
              <a:spLocks noChangeArrowheads="1"/>
            </p:cNvSpPr>
            <p:nvPr/>
          </p:nvSpPr>
          <p:spPr bwMode="auto">
            <a:xfrm>
              <a:off x="251520" y="4165426"/>
              <a:ext cx="2736850" cy="507832"/>
            </a:xfrm>
            <a:prstGeom prst="rect">
              <a:avLst/>
            </a:prstGeom>
            <a:noFill/>
            <a:ln w="9525">
              <a:noFill/>
              <a:miter lim="800000"/>
            </a:ln>
          </p:spPr>
          <p:txBody>
            <a:bodyPr>
              <a:spAutoFit/>
            </a:bodyPr>
            <a:lstStyle/>
            <a:p>
              <a:pPr algn="ctr">
                <a:lnSpc>
                  <a:spcPct val="150000"/>
                </a:lnSpc>
              </a:pP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  博士在读：</a:t>
              </a:r>
              <a:r>
                <a:rPr lang="en-US" altLang="zh-CN"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4</a:t>
              </a: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人（</a:t>
              </a:r>
              <a:r>
                <a:rPr lang="en-US" altLang="zh-CN"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22%</a:t>
              </a:r>
              <a:r>
                <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a:t>
              </a:r>
              <a:endParaRPr lang="zh-CN" altLang="en-US"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endParaRPr>
            </a:p>
          </p:txBody>
        </p:sp>
      </p:grpSp>
      <p:grpSp>
        <p:nvGrpSpPr>
          <p:cNvPr id="19" name="组合 35"/>
          <p:cNvGrpSpPr/>
          <p:nvPr/>
        </p:nvGrpSpPr>
        <p:grpSpPr bwMode="auto">
          <a:xfrm>
            <a:off x="539552" y="1489348"/>
            <a:ext cx="2638763" cy="552951"/>
            <a:chOff x="500828" y="726281"/>
            <a:chExt cx="3752503" cy="432303"/>
          </a:xfrm>
          <a:solidFill>
            <a:srgbClr val="0070C0"/>
          </a:solidFill>
          <a:effectLst>
            <a:outerShdw blurRad="50800" dist="38100" dir="5400000" algn="t" rotWithShape="0">
              <a:prstClr val="black">
                <a:alpha val="40000"/>
              </a:prstClr>
            </a:outerShdw>
          </a:effectLst>
        </p:grpSpPr>
        <p:sp>
          <p:nvSpPr>
            <p:cNvPr id="20" name="AutoShape 23"/>
            <p:cNvSpPr>
              <a:spLocks noChangeArrowheads="1"/>
            </p:cNvSpPr>
            <p:nvPr/>
          </p:nvSpPr>
          <p:spPr bwMode="auto">
            <a:xfrm>
              <a:off x="500828" y="726281"/>
              <a:ext cx="3748877" cy="432303"/>
            </a:xfrm>
            <a:prstGeom prst="roundRect">
              <a:avLst>
                <a:gd name="adj" fmla="val 8373"/>
              </a:avLst>
            </a:prstGeom>
            <a:gr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eaLnBrk="0" fontAlgn="auto" hangingPunct="0">
                <a:spcBef>
                  <a:spcPts val="0"/>
                </a:spcBef>
                <a:spcAft>
                  <a:spcPts val="0"/>
                </a:spcAft>
                <a:defRPr/>
              </a:pPr>
              <a:endParaRPr lang="zh-CN" altLang="en-US" sz="4400" kern="0">
                <a:solidFill>
                  <a:srgbClr val="FFFFFF"/>
                </a:solidFill>
                <a:latin typeface="Calibri" panose="020F0502020204030204"/>
                <a:ea typeface="宋体" panose="02010600030101010101" pitchFamily="2" charset="-122"/>
              </a:endParaRPr>
            </a:p>
          </p:txBody>
        </p:sp>
        <p:sp>
          <p:nvSpPr>
            <p:cNvPr id="21" name="Text Box 18"/>
            <p:cNvSpPr txBox="1">
              <a:spLocks noChangeArrowheads="1"/>
            </p:cNvSpPr>
            <p:nvPr/>
          </p:nvSpPr>
          <p:spPr bwMode="auto">
            <a:xfrm>
              <a:off x="504454" y="762026"/>
              <a:ext cx="3748877" cy="384997"/>
            </a:xfrm>
            <a:prstGeom prst="rect">
              <a:avLst/>
            </a:prstGeom>
            <a:grpFill/>
            <a:ln>
              <a:noFill/>
            </a:ln>
          </p:spPr>
          <p:txBody>
            <a:bodyPr>
              <a:spAutoFit/>
            </a:bodyPr>
            <a:lstStyle>
              <a:lvl1pPr>
                <a:defRPr sz="4400">
                  <a:solidFill>
                    <a:schemeClr val="tx1"/>
                  </a:solidFill>
                  <a:latin typeface="Calibri" panose="020F0502020204030204" pitchFamily="34" charset="0"/>
                  <a:ea typeface="宋体" panose="02010600030101010101" pitchFamily="2" charset="-122"/>
                </a:defRPr>
              </a:lvl1pPr>
              <a:lvl2pPr marL="742950" indent="-285750">
                <a:defRPr sz="4400">
                  <a:solidFill>
                    <a:schemeClr val="tx1"/>
                  </a:solidFill>
                  <a:latin typeface="Calibri" panose="020F0502020204030204" pitchFamily="34" charset="0"/>
                  <a:ea typeface="宋体" panose="02010600030101010101" pitchFamily="2" charset="-122"/>
                </a:defRPr>
              </a:lvl2pPr>
              <a:lvl3pPr marL="1143000" indent="-228600">
                <a:defRPr sz="4400">
                  <a:solidFill>
                    <a:schemeClr val="tx1"/>
                  </a:solidFill>
                  <a:latin typeface="Calibri" panose="020F0502020204030204" pitchFamily="34" charset="0"/>
                  <a:ea typeface="宋体" panose="02010600030101010101" pitchFamily="2" charset="-122"/>
                </a:defRPr>
              </a:lvl3pPr>
              <a:lvl4pPr marL="1600200" indent="-228600">
                <a:defRPr sz="4400">
                  <a:solidFill>
                    <a:schemeClr val="tx1"/>
                  </a:solidFill>
                  <a:latin typeface="Calibri" panose="020F0502020204030204" pitchFamily="34" charset="0"/>
                  <a:ea typeface="宋体" panose="02010600030101010101" pitchFamily="2" charset="-122"/>
                </a:defRPr>
              </a:lvl4pPr>
              <a:lvl5pPr marL="2057400" indent="-228600">
                <a:defRPr sz="44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ctr" eaLnBrk="0" fontAlgn="auto" hangingPunct="0">
                <a:spcBef>
                  <a:spcPct val="50000"/>
                </a:spcBef>
                <a:spcAft>
                  <a:spcPts val="0"/>
                </a:spcAft>
                <a:defRPr/>
              </a:pPr>
              <a:r>
                <a:rPr lang="zh-CN" altLang="en-US" sz="2600"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数量充足</a:t>
              </a:r>
              <a:endParaRPr lang="zh-CN" altLang="en-US" sz="2600"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2" name="组合 35"/>
          <p:cNvGrpSpPr/>
          <p:nvPr/>
        </p:nvGrpSpPr>
        <p:grpSpPr bwMode="auto">
          <a:xfrm>
            <a:off x="5220072" y="1489348"/>
            <a:ext cx="2658545" cy="552951"/>
            <a:chOff x="500828" y="726281"/>
            <a:chExt cx="3752503" cy="432303"/>
          </a:xfrm>
          <a:solidFill>
            <a:srgbClr val="0070C0"/>
          </a:solidFill>
          <a:effectLst>
            <a:outerShdw blurRad="50800" dist="38100" dir="5400000" algn="t" rotWithShape="0">
              <a:prstClr val="black">
                <a:alpha val="40000"/>
              </a:prstClr>
            </a:outerShdw>
          </a:effectLst>
        </p:grpSpPr>
        <p:sp>
          <p:nvSpPr>
            <p:cNvPr id="23" name="AutoShape 23"/>
            <p:cNvSpPr>
              <a:spLocks noChangeArrowheads="1"/>
            </p:cNvSpPr>
            <p:nvPr/>
          </p:nvSpPr>
          <p:spPr bwMode="auto">
            <a:xfrm>
              <a:off x="500828" y="726281"/>
              <a:ext cx="3748877" cy="432303"/>
            </a:xfrm>
            <a:prstGeom prst="roundRect">
              <a:avLst>
                <a:gd name="adj" fmla="val 8373"/>
              </a:avLst>
            </a:prstGeom>
            <a:solidFill>
              <a:srgbClr val="F3700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eaLnBrk="0" fontAlgn="auto" hangingPunct="0">
                <a:spcBef>
                  <a:spcPts val="0"/>
                </a:spcBef>
                <a:spcAft>
                  <a:spcPts val="0"/>
                </a:spcAft>
                <a:defRPr/>
              </a:pPr>
              <a:endParaRPr lang="zh-CN" altLang="en-US" sz="4400" kern="0">
                <a:solidFill>
                  <a:srgbClr val="FFFFFF"/>
                </a:solidFill>
                <a:latin typeface="Calibri" panose="020F0502020204030204"/>
                <a:ea typeface="宋体" panose="02010600030101010101" pitchFamily="2" charset="-122"/>
              </a:endParaRPr>
            </a:p>
          </p:txBody>
        </p:sp>
        <p:sp>
          <p:nvSpPr>
            <p:cNvPr id="24" name="Text Box 18"/>
            <p:cNvSpPr txBox="1">
              <a:spLocks noChangeArrowheads="1"/>
            </p:cNvSpPr>
            <p:nvPr/>
          </p:nvSpPr>
          <p:spPr bwMode="auto">
            <a:xfrm>
              <a:off x="504454" y="762026"/>
              <a:ext cx="3748877" cy="384997"/>
            </a:xfrm>
            <a:prstGeom prst="rect">
              <a:avLst/>
            </a:prstGeom>
            <a:solidFill>
              <a:srgbClr val="F3700D"/>
            </a:solidFill>
            <a:ln>
              <a:noFill/>
            </a:ln>
          </p:spPr>
          <p:txBody>
            <a:bodyPr>
              <a:spAutoFit/>
            </a:bodyPr>
            <a:lstStyle>
              <a:lvl1pPr>
                <a:defRPr sz="4400">
                  <a:solidFill>
                    <a:schemeClr val="tx1"/>
                  </a:solidFill>
                  <a:latin typeface="Calibri" panose="020F0502020204030204" pitchFamily="34" charset="0"/>
                  <a:ea typeface="宋体" panose="02010600030101010101" pitchFamily="2" charset="-122"/>
                </a:defRPr>
              </a:lvl1pPr>
              <a:lvl2pPr marL="742950" indent="-285750">
                <a:defRPr sz="4400">
                  <a:solidFill>
                    <a:schemeClr val="tx1"/>
                  </a:solidFill>
                  <a:latin typeface="Calibri" panose="020F0502020204030204" pitchFamily="34" charset="0"/>
                  <a:ea typeface="宋体" panose="02010600030101010101" pitchFamily="2" charset="-122"/>
                </a:defRPr>
              </a:lvl2pPr>
              <a:lvl3pPr marL="1143000" indent="-228600">
                <a:defRPr sz="4400">
                  <a:solidFill>
                    <a:schemeClr val="tx1"/>
                  </a:solidFill>
                  <a:latin typeface="Calibri" panose="020F0502020204030204" pitchFamily="34" charset="0"/>
                  <a:ea typeface="宋体" panose="02010600030101010101" pitchFamily="2" charset="-122"/>
                </a:defRPr>
              </a:lvl3pPr>
              <a:lvl4pPr marL="1600200" indent="-228600">
                <a:defRPr sz="4400">
                  <a:solidFill>
                    <a:schemeClr val="tx1"/>
                  </a:solidFill>
                  <a:latin typeface="Calibri" panose="020F0502020204030204" pitchFamily="34" charset="0"/>
                  <a:ea typeface="宋体" panose="02010600030101010101" pitchFamily="2" charset="-122"/>
                </a:defRPr>
              </a:lvl4pPr>
              <a:lvl5pPr marL="2057400" indent="-228600">
                <a:defRPr sz="44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ctr" eaLnBrk="0" fontAlgn="auto" hangingPunct="0">
                <a:spcBef>
                  <a:spcPct val="50000"/>
                </a:spcBef>
                <a:spcAft>
                  <a:spcPts val="0"/>
                </a:spcAft>
                <a:defRPr/>
              </a:pPr>
              <a:r>
                <a:rPr lang="zh-CN" altLang="en-US" sz="2600"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rPr>
                <a:t>高</a:t>
              </a:r>
              <a:r>
                <a:rPr lang="zh-CN" altLang="en-US" sz="2600" kern="0" dirty="0">
                  <a:solidFill>
                    <a:srgbClr val="FFFFFF"/>
                  </a:solidFill>
                  <a:latin typeface="微软雅黑" panose="020B0503020204020204" pitchFamily="34" charset="-122"/>
                  <a:ea typeface="微软雅黑" panose="020B0503020204020204" pitchFamily="34" charset="-122"/>
                  <a:cs typeface="Arial" panose="020B0604020202020204" pitchFamily="34" charset="0"/>
                </a:rPr>
                <a:t>水平</a:t>
              </a:r>
              <a:endParaRPr lang="zh-CN" altLang="en-US" sz="2600" kern="0" dirty="0" smtClean="0">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graphicFrame>
        <p:nvGraphicFramePr>
          <p:cNvPr id="25" name="表格 24"/>
          <p:cNvGraphicFramePr>
            <a:graphicFrameLocks noGrp="1"/>
          </p:cNvGraphicFramePr>
          <p:nvPr/>
        </p:nvGraphicFramePr>
        <p:xfrm>
          <a:off x="3491880" y="2209428"/>
          <a:ext cx="5461000" cy="2880319"/>
        </p:xfrm>
        <a:graphic>
          <a:graphicData uri="http://schemas.openxmlformats.org/drawingml/2006/table">
            <a:tbl>
              <a:tblPr/>
              <a:tblGrid>
                <a:gridCol w="4859338"/>
                <a:gridCol w="601662"/>
              </a:tblGrid>
              <a:tr h="407436">
                <a:tc>
                  <a:txBody>
                    <a:bodyPr/>
                    <a:lstStyle/>
                    <a:p>
                      <a:pPr marL="0" marR="0" lvl="0" indent="0" algn="ctr" defTabSz="914400" rtl="0" eaLnBrk="1" fontAlgn="b" latinLnBrk="0" hangingPunct="1">
                        <a:lnSpc>
                          <a:spcPct val="90000"/>
                        </a:lnSpc>
                        <a:spcBef>
                          <a:spcPct val="0"/>
                        </a:spcBef>
                        <a:spcAft>
                          <a:spcPct val="0"/>
                        </a:spcAft>
                        <a:buClrTx/>
                        <a:buSzTx/>
                        <a:buFontTx/>
                        <a:buNone/>
                      </a:pPr>
                      <a:r>
                        <a:rPr kumimoji="0" lang="zh-CN" altLang="en-US" sz="18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rPr>
                        <a:t>高级人才</a:t>
                      </a:r>
                      <a:endParaRPr kumimoji="0" lang="zh-CN" altLang="en-US" sz="18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90000"/>
                        </a:lnSpc>
                        <a:spcBef>
                          <a:spcPct val="0"/>
                        </a:spcBef>
                        <a:spcAft>
                          <a:spcPct val="0"/>
                        </a:spcAft>
                        <a:buClrTx/>
                        <a:buSzTx/>
                        <a:buFontTx/>
                        <a:buNone/>
                      </a:pPr>
                      <a:r>
                        <a:rPr kumimoji="0" lang="zh-CN" altLang="en-US" sz="1800"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rPr>
                        <a:t>数量</a:t>
                      </a:r>
                      <a:endParaRPr kumimoji="0" lang="zh-CN" altLang="en-US" sz="1800" b="1" i="0" u="none" strike="noStrike" cap="none" normalizeH="0" baseline="0" smtClean="0">
                        <a:ln>
                          <a:noFill/>
                        </a:ln>
                        <a:solidFill>
                          <a:srgbClr val="000000"/>
                        </a:solidFill>
                        <a:effectLst/>
                        <a:latin typeface="微软雅黑" panose="020B0503020204020204" pitchFamily="34" charset="-122"/>
                        <a:ea typeface="微软雅黑" panose="020B0503020204020204" pitchFamily="34" charset="-122"/>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9209">
                <a:tc>
                  <a:txBody>
                    <a:bodyPr/>
                    <a:lstStyle/>
                    <a:p>
                      <a:pPr marL="0" marR="0" lvl="0" indent="0" algn="ctr" defTabSz="914400" rtl="0" eaLnBrk="1" fontAlgn="b" latinLnBrk="0" hangingPunct="1">
                        <a:lnSpc>
                          <a:spcPct val="50000"/>
                        </a:lnSpc>
                        <a:spcBef>
                          <a:spcPct val="0"/>
                        </a:spcBef>
                        <a:spcAft>
                          <a:spcPct val="0"/>
                        </a:spcAft>
                        <a:buClrTx/>
                        <a:buSzTx/>
                        <a:buFontTx/>
                        <a:buNone/>
                      </a:pPr>
                      <a:r>
                        <a:rPr kumimoji="0" lang="zh-CN" altLang="en-US" sz="1600" b="1"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江苏省高校优秀科技创新团队（车辆运行安全保障）</a:t>
                      </a:r>
                      <a:endParaRPr kumimoji="0" lang="zh-CN" altLang="en-US" sz="1600" b="1"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pPr>
                      <a:r>
                        <a:rPr kumimoji="0" lang="en-US" altLang="zh-CN" sz="1600" b="1"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endParaRPr kumimoji="0" lang="en-US" altLang="zh-CN" sz="1600" b="1"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0916">
                <a:tc>
                  <a:txBody>
                    <a:bodyPr/>
                    <a:lstStyle/>
                    <a:p>
                      <a:pPr marL="0" marR="0" lvl="0" indent="0" algn="ctr" defTabSz="914400" rtl="0" eaLnBrk="1" fontAlgn="b" latinLnBrk="0" hangingPunct="1">
                        <a:lnSpc>
                          <a:spcPct val="50000"/>
                        </a:lnSpc>
                        <a:spcBef>
                          <a:spcPct val="0"/>
                        </a:spcBef>
                        <a:spcAft>
                          <a:spcPct val="0"/>
                        </a:spcAft>
                        <a:buClrTx/>
                        <a:buSzTx/>
                        <a:buFontTx/>
                        <a:buNone/>
                      </a:pPr>
                      <a:r>
                        <a:rPr kumimoji="0" lang="zh-CN" altLang="en-US"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江苏省“333</a:t>
                      </a:r>
                      <a:r>
                        <a:rPr kumimoji="0" lang="zh-CN" altLang="en-US"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工程</a:t>
                      </a:r>
                      <a:r>
                        <a:rPr kumimoji="0" lang="zh-CN" altLang="en-US"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”培养对象</a:t>
                      </a:r>
                      <a:endParaRPr kumimoji="0" lang="zh-CN" altLang="en-US"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endParaRPr kumimoji="0" lang="en-US" altLang="zh-CN"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9186">
                <a:tc>
                  <a:txBody>
                    <a:bodyPr/>
                    <a:lstStyle/>
                    <a:p>
                      <a:pPr marL="0" marR="0" lvl="0" indent="0" algn="ctr" defTabSz="914400" rtl="0" eaLnBrk="1" fontAlgn="b" latinLnBrk="0" hangingPunct="1">
                        <a:lnSpc>
                          <a:spcPct val="50000"/>
                        </a:lnSpc>
                        <a:spcBef>
                          <a:spcPct val="0"/>
                        </a:spcBef>
                        <a:spcAft>
                          <a:spcPct val="0"/>
                        </a:spcAft>
                        <a:buClrTx/>
                        <a:buSzTx/>
                        <a:buFontTx/>
                        <a:buNone/>
                      </a:pPr>
                      <a:r>
                        <a:rPr kumimoji="0" lang="zh-CN"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江苏省高校“青蓝工程”中青年学术带头人</a:t>
                      </a:r>
                      <a:endParaRPr kumimoji="0" lang="zh-CN"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endParaRPr kumimoji="0" lang="en-US" altLang="zh-CN"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5882">
                <a:tc>
                  <a:txBody>
                    <a:bodyPr/>
                    <a:lstStyle/>
                    <a:p>
                      <a:pPr marL="0" marR="0" lvl="0" indent="0" algn="ctr" defTabSz="914400" rtl="0" eaLnBrk="1" fontAlgn="b" latinLnBrk="0" hangingPunct="1">
                        <a:lnSpc>
                          <a:spcPct val="50000"/>
                        </a:lnSpc>
                        <a:spcBef>
                          <a:spcPct val="0"/>
                        </a:spcBef>
                        <a:spcAft>
                          <a:spcPct val="0"/>
                        </a:spcAft>
                        <a:buClrTx/>
                        <a:buSzTx/>
                        <a:buFontTx/>
                        <a:buNone/>
                      </a:pPr>
                      <a:r>
                        <a:rPr kumimoji="0" lang="zh-CN" altLang="en-US"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江苏省高校“青蓝工程”优秀青年骨干教师</a:t>
                      </a:r>
                      <a:endParaRPr kumimoji="0" lang="zh-CN" altLang="en-US"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endParaRPr kumimoji="0" lang="en-US" altLang="zh-CN"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9230">
                <a:tc>
                  <a:txBody>
                    <a:bodyPr/>
                    <a:lstStyle/>
                    <a:p>
                      <a:pPr marL="0" marR="0" lvl="0" indent="0" algn="ctr" defTabSz="914400" rtl="0" eaLnBrk="1" fontAlgn="b" latinLnBrk="0" hangingPunct="1">
                        <a:lnSpc>
                          <a:spcPct val="50000"/>
                        </a:lnSpc>
                        <a:spcBef>
                          <a:spcPct val="0"/>
                        </a:spcBef>
                        <a:spcAft>
                          <a:spcPct val="0"/>
                        </a:spcAft>
                        <a:buClrTx/>
                        <a:buSzTx/>
                        <a:buFontTx/>
                        <a:buNone/>
                      </a:pPr>
                      <a:r>
                        <a:rPr kumimoji="0" lang="zh-CN" altLang="en-US"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江苏省“六大人才高峰”培养对象</a:t>
                      </a:r>
                      <a:endParaRPr kumimoji="0" lang="zh-CN" altLang="en-US"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6</a:t>
                      </a:r>
                      <a:endParaRPr kumimoji="0" lang="en-US" altLang="zh-CN"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9230">
                <a:tc>
                  <a:txBody>
                    <a:bodyPr/>
                    <a:lstStyle/>
                    <a:p>
                      <a:pPr marL="0" marR="0" lvl="0" indent="0" algn="ctr" defTabSz="914400" rtl="0" eaLnBrk="1" fontAlgn="b" latinLnBrk="0" hangingPunct="1">
                        <a:lnSpc>
                          <a:spcPct val="50000"/>
                        </a:lnSpc>
                        <a:spcBef>
                          <a:spcPct val="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淮安市有突出贡献的高级技师</a:t>
                      </a:r>
                      <a:endParaRPr kumimoji="0" lang="zh-CN" altLang="en-US"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pPr>
                      <a:r>
                        <a:rPr kumimoji="0" lang="en-US" altLang="zh-CN"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endParaRPr kumimoji="0" lang="en-US" altLang="zh-CN" sz="1600" b="0" i="0" u="none" strike="noStrike" cap="none" normalizeH="0" baseline="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9230">
                <a:tc>
                  <a:txBody>
                    <a:bodyPr/>
                    <a:lstStyle/>
                    <a:p>
                      <a:pPr marL="0" marR="0" lvl="0" indent="0" algn="ctr" defTabSz="914400" rtl="0" eaLnBrk="1" fontAlgn="b" latinLnBrk="0" hangingPunct="1">
                        <a:lnSpc>
                          <a:spcPct val="50000"/>
                        </a:lnSpc>
                        <a:spcBef>
                          <a:spcPct val="0"/>
                        </a:spcBef>
                        <a:spcAft>
                          <a:spcPct val="0"/>
                        </a:spcAft>
                        <a:buClrTx/>
                        <a:buSzTx/>
                        <a:buFontTx/>
                        <a:buNone/>
                      </a:pPr>
                      <a:r>
                        <a:rPr kumimoji="0" lang="zh-CN" altLang="en-US"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淮安市人才项目</a:t>
                      </a:r>
                      <a:endParaRPr kumimoji="0" lang="zh-CN" altLang="en-US"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pPr>
                      <a:r>
                        <a:rPr kumimoji="0" lang="en-US" altLang="zh-CN"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10</a:t>
                      </a:r>
                      <a:endParaRPr kumimoji="0" lang="en-US" altLang="zh-CN" sz="1600" b="0" i="0" u="none" strike="noStrike" cap="none" normalizeH="0" baseline="0" dirty="0" smtClean="0">
                        <a:ln>
                          <a:noFill/>
                        </a:ln>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7620" marR="7620" marT="762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2" name="Rectangle 6"/>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3" name="Rectangle 7"/>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（四</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）教学科研基础设施</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Rectangle 4"/>
          <p:cNvSpPr>
            <a:spLocks noChangeArrowheads="1"/>
          </p:cNvSpPr>
          <p:nvPr/>
        </p:nvSpPr>
        <p:spPr bwMode="auto">
          <a:xfrm>
            <a:off x="431032" y="553244"/>
            <a:ext cx="8712968" cy="957250"/>
          </a:xfrm>
          <a:prstGeom prst="rect">
            <a:avLst/>
          </a:prstGeom>
          <a:noFill/>
          <a:ln w="9525">
            <a:noFill/>
            <a:miter lim="800000"/>
          </a:ln>
          <a:effectLst/>
        </p:spPr>
        <p:txBody>
          <a:bodyPr vert="horz" wrap="square" lIns="91440" tIns="45720" rIns="91440" bIns="45720" numCol="1" anchor="ctr" anchorCtr="0" compatLnSpc="1">
            <a:spAutoFit/>
          </a:bodyPr>
          <a:lstStyle/>
          <a:p>
            <a:pPr indent="457200" fontAlgn="base">
              <a:lnSpc>
                <a:spcPct val="150000"/>
              </a:lnSpc>
              <a:spcBef>
                <a:spcPct val="0"/>
              </a:spcBef>
              <a:spcAft>
                <a:spcPct val="0"/>
              </a:spcAft>
            </a:pPr>
            <a:r>
              <a:rPr lang="zh-CN" altLang="en-US" sz="2000"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 拥有智能交通与运输实验分室、车辆工程实验分室、交通实训中心等教学实验室。教学科研设备总值</a:t>
            </a:r>
            <a:r>
              <a:rPr lang="en-US" altLang="zh-CN" sz="2000"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820</a:t>
            </a:r>
            <a:r>
              <a:rPr lang="zh-CN" altLang="en-US" sz="2000" dirty="0" smtClean="0">
                <a:solidFill>
                  <a:srgbClr val="000000"/>
                </a:solidFill>
                <a:latin typeface="Times New Roman" panose="02020603050405020304" pitchFamily="18" charset="0"/>
                <a:ea typeface="仿宋" panose="02010609060101010101" pitchFamily="49" charset="-122"/>
                <a:cs typeface="Times New Roman" panose="02020603050405020304" pitchFamily="18" charset="0"/>
              </a:rPr>
              <a:t>余万元。</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p:txBody>
      </p:sp>
      <p:sp>
        <p:nvSpPr>
          <p:cNvPr id="15" name="圆角矩形 14"/>
          <p:cNvSpPr/>
          <p:nvPr/>
        </p:nvSpPr>
        <p:spPr>
          <a:xfrm>
            <a:off x="971600" y="1705372"/>
            <a:ext cx="5287963" cy="485775"/>
          </a:xfrm>
          <a:prstGeom prst="roundRect">
            <a:avLst>
              <a:gd name="adj" fmla="val 0"/>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anchor="ctr"/>
          <a:lstStyle/>
          <a:p>
            <a:pPr fontAlgn="auto">
              <a:spcBef>
                <a:spcPts val="0"/>
              </a:spcBef>
              <a:spcAft>
                <a:spcPts val="0"/>
              </a:spcAft>
              <a:defRPr/>
            </a:pPr>
            <a:r>
              <a:rPr sz="2200" dirty="0">
                <a:ln w="0"/>
                <a:solidFill>
                  <a:srgbClr val="FF0066"/>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国家级车辆与交通虚拟仿真实验中心</a:t>
            </a:r>
            <a:endParaRPr sz="2200" dirty="0">
              <a:ln w="0"/>
              <a:solidFill>
                <a:srgbClr val="FF0066"/>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16" name="圆角矩形 15"/>
          <p:cNvSpPr/>
          <p:nvPr/>
        </p:nvSpPr>
        <p:spPr>
          <a:xfrm>
            <a:off x="971600" y="3145532"/>
            <a:ext cx="5287963" cy="485775"/>
          </a:xfrm>
          <a:prstGeom prst="roundRect">
            <a:avLst>
              <a:gd name="adj" fmla="val 0"/>
            </a:avLst>
          </a:prstGeom>
          <a:solidFill>
            <a:srgbClr val="E5F6FF"/>
          </a:solidFill>
        </p:spPr>
        <p:style>
          <a:lnRef idx="0">
            <a:schemeClr val="accent1"/>
          </a:lnRef>
          <a:fillRef idx="3">
            <a:schemeClr val="accent1"/>
          </a:fillRef>
          <a:effectRef idx="3">
            <a:schemeClr val="accent1"/>
          </a:effectRef>
          <a:fontRef idx="minor">
            <a:schemeClr val="lt1"/>
          </a:fontRef>
        </p:style>
        <p:txBody>
          <a:bodyPr anchor="ctr"/>
          <a:lstStyle/>
          <a:p>
            <a:pPr fontAlgn="auto">
              <a:spcBef>
                <a:spcPts val="0"/>
              </a:spcBef>
              <a:spcAft>
                <a:spcPts val="0"/>
              </a:spcAft>
              <a:defRPr/>
            </a:pPr>
            <a:r>
              <a:rPr lang="zh-CN" altLang="en-US" sz="2200" dirty="0" smtClean="0">
                <a:ln w="0"/>
                <a:solidFill>
                  <a:srgbClr val="9966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江苏省车</a:t>
            </a:r>
            <a:r>
              <a:rPr lang="zh-CN" altLang="en-US" sz="2200" dirty="0">
                <a:ln w="0"/>
                <a:solidFill>
                  <a:srgbClr val="9966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辆与交通实验教学示范中心</a:t>
            </a:r>
            <a:endParaRPr sz="2200" dirty="0">
              <a:ln w="0"/>
              <a:solidFill>
                <a:srgbClr val="9966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endParaRPr>
          </a:p>
        </p:txBody>
      </p:sp>
      <p:sp>
        <p:nvSpPr>
          <p:cNvPr id="17" name="圆角矩形 16"/>
          <p:cNvSpPr/>
          <p:nvPr/>
        </p:nvSpPr>
        <p:spPr>
          <a:xfrm>
            <a:off x="971600" y="2425452"/>
            <a:ext cx="5287962" cy="485775"/>
          </a:xfrm>
          <a:prstGeom prst="roundRect">
            <a:avLst>
              <a:gd name="adj" fmla="val 0"/>
            </a:avLst>
          </a:prstGeom>
          <a:solidFill>
            <a:schemeClr val="accent2">
              <a:lumMod val="10000"/>
              <a:lumOff val="90000"/>
            </a:schemeClr>
          </a:solidFill>
        </p:spPr>
        <p:style>
          <a:lnRef idx="0">
            <a:schemeClr val="accent1"/>
          </a:lnRef>
          <a:fillRef idx="3">
            <a:schemeClr val="accent1"/>
          </a:fillRef>
          <a:effectRef idx="3">
            <a:schemeClr val="accent1"/>
          </a:effectRef>
          <a:fontRef idx="minor">
            <a:schemeClr val="lt1"/>
          </a:fontRef>
        </p:style>
        <p:txBody>
          <a:bodyPr anchor="ctr"/>
          <a:lstStyle/>
          <a:p>
            <a:pPr fontAlgn="auto">
              <a:spcBef>
                <a:spcPts val="0"/>
              </a:spcBef>
              <a:spcAft>
                <a:spcPts val="0"/>
              </a:spcAft>
              <a:defRPr/>
            </a:pPr>
            <a:r>
              <a:rPr sz="2200" dirty="0">
                <a:ln w="0"/>
                <a:solidFill>
                  <a:srgbClr val="9966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省</a:t>
            </a:r>
            <a:r>
              <a:rPr lang="zh-CN" sz="2200" dirty="0">
                <a:ln w="0"/>
                <a:solidFill>
                  <a:srgbClr val="9966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级</a:t>
            </a:r>
            <a:r>
              <a:rPr sz="2200" dirty="0">
                <a:ln w="0"/>
                <a:solidFill>
                  <a:srgbClr val="9966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交通运输与安全保障重点建设实验室</a:t>
            </a:r>
            <a:r>
              <a:rPr lang="zh-CN" altLang="en-US" sz="2200" dirty="0">
                <a:ln w="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           </a:t>
            </a:r>
            <a:endParaRPr lang="zh-CN" altLang="en-US" sz="2200" dirty="0">
              <a:ln w="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18" name="文本框 99"/>
          <p:cNvSpPr txBox="1">
            <a:spLocks noChangeArrowheads="1"/>
          </p:cNvSpPr>
          <p:nvPr/>
        </p:nvSpPr>
        <p:spPr bwMode="auto">
          <a:xfrm>
            <a:off x="6246888" y="1797456"/>
            <a:ext cx="3032125" cy="400110"/>
          </a:xfrm>
          <a:prstGeom prst="rect">
            <a:avLst/>
          </a:prstGeom>
          <a:noFill/>
          <a:ln w="9525">
            <a:noFill/>
            <a:miter lim="800000"/>
          </a:ln>
        </p:spPr>
        <p:txBody>
          <a:bodyPr>
            <a:spAutoFit/>
          </a:bodyPr>
          <a:lstStyle/>
          <a:p>
            <a:r>
              <a:rPr lang="zh-CN" altLang="en-US" sz="2000" b="1" dirty="0">
                <a:solidFill>
                  <a:srgbClr val="FF0000"/>
                </a:solidFill>
                <a:latin typeface="微软雅黑" panose="020B0503020204020204" pitchFamily="34" charset="-122"/>
                <a:ea typeface="微软雅黑" panose="020B0503020204020204" pitchFamily="34" charset="-122"/>
              </a:rPr>
              <a:t>（省内同类高校唯一）</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19" name="文本框 1"/>
          <p:cNvSpPr txBox="1">
            <a:spLocks noChangeArrowheads="1"/>
          </p:cNvSpPr>
          <p:nvPr/>
        </p:nvSpPr>
        <p:spPr bwMode="auto">
          <a:xfrm>
            <a:off x="6300192" y="2425452"/>
            <a:ext cx="3032125" cy="400110"/>
          </a:xfrm>
          <a:prstGeom prst="rect">
            <a:avLst/>
          </a:prstGeom>
          <a:noFill/>
          <a:ln w="9525">
            <a:noFill/>
            <a:miter lim="800000"/>
          </a:ln>
        </p:spPr>
        <p:txBody>
          <a:bodyPr>
            <a:spAutoFit/>
          </a:bodyPr>
          <a:lstStyle/>
          <a:p>
            <a:r>
              <a:rPr lang="zh-CN" altLang="en-US" sz="2000" b="1" dirty="0">
                <a:solidFill>
                  <a:srgbClr val="FF0000"/>
                </a:solidFill>
                <a:latin typeface="微软雅黑" panose="020B0503020204020204" pitchFamily="34" charset="-122"/>
                <a:ea typeface="微软雅黑" panose="020B0503020204020204" pitchFamily="34" charset="-122"/>
              </a:rPr>
              <a:t>（苏北交通类唯一）</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971600" y="3865612"/>
            <a:ext cx="5287962" cy="485775"/>
          </a:xfrm>
          <a:prstGeom prst="roundRect">
            <a:avLst>
              <a:gd name="adj" fmla="val 0"/>
            </a:avLst>
          </a:prstGeom>
          <a:solidFill>
            <a:srgbClr val="E5F6FF"/>
          </a:solidFill>
        </p:spPr>
        <p:style>
          <a:lnRef idx="0">
            <a:schemeClr val="accent1"/>
          </a:lnRef>
          <a:fillRef idx="3">
            <a:schemeClr val="accent1"/>
          </a:fillRef>
          <a:effectRef idx="3">
            <a:schemeClr val="accent1"/>
          </a:effectRef>
          <a:fontRef idx="minor">
            <a:schemeClr val="lt1"/>
          </a:fontRef>
        </p:style>
        <p:txBody>
          <a:bodyPr anchor="ctr"/>
          <a:lstStyle/>
          <a:p>
            <a:pPr fontAlgn="auto">
              <a:spcBef>
                <a:spcPts val="0"/>
              </a:spcBef>
              <a:spcAft>
                <a:spcPts val="0"/>
              </a:spcAft>
              <a:defRPr/>
            </a:pPr>
            <a:r>
              <a:rPr lang="zh-CN" altLang="en-US" sz="2200" dirty="0" smtClean="0">
                <a:ln w="0"/>
                <a:solidFill>
                  <a:srgbClr val="9966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中央与地方共建交通运输中心</a:t>
            </a:r>
            <a:endParaRPr lang="zh-CN" altLang="en-US" sz="2200" dirty="0">
              <a:ln w="0"/>
              <a:solidFill>
                <a:srgbClr val="9966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endParaRPr>
          </a:p>
        </p:txBody>
      </p:sp>
      <p:sp>
        <p:nvSpPr>
          <p:cNvPr id="21" name="圆角矩形 20"/>
          <p:cNvSpPr/>
          <p:nvPr/>
        </p:nvSpPr>
        <p:spPr>
          <a:xfrm rot="5400000">
            <a:off x="-1233500" y="3190392"/>
            <a:ext cx="3311799" cy="485775"/>
          </a:xfrm>
          <a:prstGeom prst="roundRect">
            <a:avLst>
              <a:gd name="adj" fmla="val 0"/>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anchor="ctr"/>
          <a:lstStyle/>
          <a:p>
            <a:pPr fontAlgn="auto">
              <a:lnSpc>
                <a:spcPct val="160000"/>
              </a:lnSpc>
              <a:spcBef>
                <a:spcPts val="0"/>
              </a:spcBef>
              <a:spcAft>
                <a:spcPts val="0"/>
              </a:spcAft>
              <a:defRPr/>
            </a:pPr>
            <a:endParaRPr lang="en-US" altLang="zh-CN" sz="2800" b="1" noProof="1">
              <a:solidFill>
                <a:schemeClr val="tx2">
                  <a:lumMod val="60000"/>
                  <a:lumOff val="40000"/>
                </a:schemeClr>
              </a:solidFill>
              <a:sym typeface="+mn-ea"/>
            </a:endParaRPr>
          </a:p>
          <a:p>
            <a:pPr fontAlgn="auto">
              <a:spcBef>
                <a:spcPts val="0"/>
              </a:spcBef>
              <a:spcAft>
                <a:spcPts val="0"/>
              </a:spcAft>
              <a:defRPr/>
            </a:pPr>
            <a:r>
              <a:rPr lang="zh-CN" altLang="en-US" sz="2200" dirty="0">
                <a:ln w="0"/>
                <a:solidFill>
                  <a:schemeClr val="tx2">
                    <a:lumMod val="60000"/>
                    <a:lumOff val="40000"/>
                  </a:schemeClr>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           </a:t>
            </a:r>
            <a:endParaRPr lang="zh-CN" altLang="en-US" sz="2200" dirty="0">
              <a:ln w="0"/>
              <a:solidFill>
                <a:schemeClr val="tx2">
                  <a:lumMod val="60000"/>
                  <a:lumOff val="40000"/>
                </a:schemeClr>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22" name="TextBox 14"/>
          <p:cNvSpPr txBox="1">
            <a:spLocks noChangeArrowheads="1"/>
          </p:cNvSpPr>
          <p:nvPr/>
        </p:nvSpPr>
        <p:spPr bwMode="auto">
          <a:xfrm>
            <a:off x="160452" y="2425452"/>
            <a:ext cx="553998" cy="1800200"/>
          </a:xfrm>
          <a:prstGeom prst="rect">
            <a:avLst/>
          </a:prstGeom>
          <a:noFill/>
          <a:ln w="9525">
            <a:noFill/>
            <a:miter lim="800000"/>
          </a:ln>
        </p:spPr>
        <p:txBody>
          <a:bodyPr vert="eaVert" wrap="square">
            <a:spAutoFit/>
          </a:bodyPr>
          <a:lstStyle/>
          <a:p>
            <a:r>
              <a:rPr lang="zh-CN" altLang="en-US" sz="2400" dirty="0" smtClean="0">
                <a:latin typeface="华文楷体" panose="02010600040101010101" pitchFamily="2" charset="-122"/>
                <a:ea typeface="华文楷体" panose="02010600040101010101" pitchFamily="2" charset="-122"/>
              </a:rPr>
              <a:t>实</a:t>
            </a:r>
            <a:r>
              <a:rPr lang="zh-CN" altLang="en-US" sz="2400" dirty="0">
                <a:latin typeface="华文楷体" panose="02010600040101010101" pitchFamily="2" charset="-122"/>
                <a:ea typeface="华文楷体" panose="02010600040101010101" pitchFamily="2" charset="-122"/>
              </a:rPr>
              <a:t>验室平台</a:t>
            </a:r>
            <a:endParaRPr lang="zh-CN" altLang="en-US" sz="2400" dirty="0">
              <a:latin typeface="华文楷体" panose="02010600040101010101" pitchFamily="2" charset="-122"/>
              <a:ea typeface="华文楷体" panose="02010600040101010101" pitchFamily="2" charset="-122"/>
            </a:endParaRPr>
          </a:p>
        </p:txBody>
      </p:sp>
      <p:sp>
        <p:nvSpPr>
          <p:cNvPr id="23" name="圆角矩形 22"/>
          <p:cNvSpPr/>
          <p:nvPr/>
        </p:nvSpPr>
        <p:spPr>
          <a:xfrm>
            <a:off x="971600" y="4585692"/>
            <a:ext cx="5287962" cy="485775"/>
          </a:xfrm>
          <a:prstGeom prst="roundRect">
            <a:avLst>
              <a:gd name="adj" fmla="val 0"/>
            </a:avLst>
          </a:prstGeom>
          <a:solidFill>
            <a:srgbClr val="E5F6FF"/>
          </a:solidFill>
        </p:spPr>
        <p:style>
          <a:lnRef idx="0">
            <a:schemeClr val="accent1"/>
          </a:lnRef>
          <a:fillRef idx="3">
            <a:schemeClr val="accent1"/>
          </a:fillRef>
          <a:effectRef idx="3">
            <a:schemeClr val="accent1"/>
          </a:effectRef>
          <a:fontRef idx="minor">
            <a:schemeClr val="lt1"/>
          </a:fontRef>
        </p:style>
        <p:txBody>
          <a:bodyPr anchor="ctr"/>
          <a:lstStyle/>
          <a:p>
            <a:pPr fontAlgn="auto">
              <a:spcBef>
                <a:spcPts val="0"/>
              </a:spcBef>
              <a:spcAft>
                <a:spcPts val="0"/>
              </a:spcAft>
              <a:defRPr/>
            </a:pPr>
            <a:r>
              <a:rPr lang="zh-CN" altLang="en-US" dirty="0" smtClean="0">
                <a:ln w="0"/>
                <a:solidFill>
                  <a:srgbClr val="9966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rPr>
              <a:t>江苏省“车辆与交通”虚拟仿真实验教学共享平台</a:t>
            </a:r>
            <a:endParaRPr lang="zh-CN" altLang="en-US" dirty="0">
              <a:ln w="0"/>
              <a:solidFill>
                <a:srgbClr val="9966FF"/>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mn-e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4"/>
          <p:cNvSpPr/>
          <p:nvPr/>
        </p:nvSpPr>
        <p:spPr>
          <a:xfrm>
            <a:off x="6156176" y="0"/>
            <a:ext cx="2987825" cy="2209428"/>
          </a:xfrm>
          <a:prstGeom prst="rect">
            <a:avLst/>
          </a:prstGeom>
          <a:solidFill>
            <a:schemeClr val="accent6">
              <a:lumMod val="60000"/>
              <a:lumOff val="40000"/>
              <a:alpha val="69804"/>
            </a:schemeClr>
          </a:solidFill>
          <a:ln w="12700" cap="flat" cmpd="sng" algn="ctr">
            <a:noFill/>
            <a:prstDash val="solid"/>
            <a:miter lim="800000"/>
          </a:ln>
          <a:effectLst/>
        </p:spPr>
        <p:txBody>
          <a:bodyPr vert="horz" rtlCol="0" anchor="t"/>
          <a:lstStyle/>
          <a:p>
            <a:pPr algn="ctr"/>
            <a:endParaRPr lang="zh-CN" altLang="en-US" sz="2800" dirty="0">
              <a:solidFill>
                <a:schemeClr val="bg1"/>
              </a:solidFill>
              <a:latin typeface="方正粗宋简体"/>
              <a:ea typeface="方正粗宋简体"/>
            </a:endParaRPr>
          </a:p>
        </p:txBody>
      </p:sp>
      <p:sp>
        <p:nvSpPr>
          <p:cNvPr id="2" name="矩形 4"/>
          <p:cNvSpPr/>
          <p:nvPr/>
        </p:nvSpPr>
        <p:spPr>
          <a:xfrm>
            <a:off x="2313365" y="2209428"/>
            <a:ext cx="6830636" cy="1440160"/>
          </a:xfrm>
          <a:prstGeom prst="rect">
            <a:avLst/>
          </a:prstGeom>
          <a:solidFill>
            <a:srgbClr val="0072C6"/>
          </a:solidFill>
          <a:ln w="12700" cap="flat" cmpd="sng" algn="ctr">
            <a:noFill/>
            <a:prstDash val="solid"/>
            <a:miter lim="800000"/>
          </a:ln>
          <a:effectLst/>
        </p:spPr>
        <p:txBody>
          <a:bodyPr rtlCol="0" anchor="ctr"/>
          <a:lstStyle/>
          <a:p>
            <a:pPr algn="ctr"/>
            <a:r>
              <a:rPr lang="zh-CN" altLang="en-US" sz="2800" dirty="0" smtClean="0">
                <a:solidFill>
                  <a:schemeClr val="bg1"/>
                </a:solidFill>
                <a:latin typeface="方正粗宋简体"/>
                <a:ea typeface="方正粗宋简体"/>
              </a:rPr>
              <a:t>专业建设成效</a:t>
            </a:r>
            <a:endParaRPr lang="zh-CN" altLang="en-US" sz="2800" dirty="0" smtClean="0">
              <a:solidFill>
                <a:schemeClr val="bg1"/>
              </a:solidFill>
              <a:latin typeface="方正粗宋简体"/>
              <a:ea typeface="方正粗宋简体"/>
            </a:endParaRPr>
          </a:p>
        </p:txBody>
      </p:sp>
      <p:sp>
        <p:nvSpPr>
          <p:cNvPr id="10" name="矩形 4"/>
          <p:cNvSpPr/>
          <p:nvPr/>
        </p:nvSpPr>
        <p:spPr>
          <a:xfrm>
            <a:off x="0" y="3649046"/>
            <a:ext cx="2339751" cy="2065954"/>
          </a:xfrm>
          <a:prstGeom prst="rect">
            <a:avLst/>
          </a:prstGeom>
          <a:solidFill>
            <a:schemeClr val="accent5">
              <a:lumMod val="40000"/>
              <a:lumOff val="60000"/>
              <a:alpha val="70000"/>
            </a:schemeClr>
          </a:solidFill>
          <a:ln w="12700" cap="flat" cmpd="sng" algn="ctr">
            <a:noFill/>
            <a:prstDash val="solid"/>
            <a:miter lim="800000"/>
          </a:ln>
          <a:effectLst/>
        </p:spPr>
        <p:txBody>
          <a:bodyPr vert="horz" rtlCol="0" anchor="t"/>
          <a:lstStyle/>
          <a:p>
            <a:pPr algn="ctr"/>
            <a:endParaRPr lang="zh-CN" altLang="en-US" sz="2800" dirty="0">
              <a:solidFill>
                <a:schemeClr val="bg1"/>
              </a:solidFill>
              <a:latin typeface="方正粗宋简体"/>
              <a:ea typeface="方正粗宋简体"/>
            </a:endParaRPr>
          </a:p>
        </p:txBody>
      </p:sp>
      <p:sp>
        <p:nvSpPr>
          <p:cNvPr id="7" name="文本框 4"/>
          <p:cNvSpPr txBox="1"/>
          <p:nvPr/>
        </p:nvSpPr>
        <p:spPr>
          <a:xfrm>
            <a:off x="6156176" y="1129308"/>
            <a:ext cx="3096344" cy="707886"/>
          </a:xfrm>
          <a:prstGeom prst="rect">
            <a:avLst/>
          </a:prstGeom>
          <a:noFill/>
        </p:spPr>
        <p:txBody>
          <a:bodyPr wrap="square" rtlCol="0">
            <a:spAutoFit/>
          </a:bodyPr>
          <a:lstStyle/>
          <a:p>
            <a:r>
              <a:rPr lang="en-US" altLang="zh-CN" sz="4000" b="1" i="1" dirty="0">
                <a:solidFill>
                  <a:schemeClr val="accent1"/>
                </a:solidFill>
                <a:latin typeface="Adobe Gothic Std B" panose="020B0800000000000000" pitchFamily="34" charset="-128"/>
                <a:ea typeface="Adobe Gothic Std B" panose="020B0800000000000000" pitchFamily="34" charset="-128"/>
              </a:rPr>
              <a:t>2</a:t>
            </a:r>
            <a:r>
              <a:rPr lang="en-US" altLang="zh-CN" sz="4000" b="1" i="1" dirty="0" smtClean="0">
                <a:solidFill>
                  <a:schemeClr val="accent1"/>
                </a:solidFill>
                <a:latin typeface="Adobe Gothic Std B" panose="020B0800000000000000" pitchFamily="34" charset="-128"/>
                <a:ea typeface="Adobe Gothic Std B" panose="020B0800000000000000" pitchFamily="34" charset="-128"/>
              </a:rPr>
              <a:t>   </a:t>
            </a:r>
            <a:r>
              <a:rPr lang="zh-CN" altLang="en-US" sz="4000" b="1" dirty="0" smtClean="0">
                <a:solidFill>
                  <a:schemeClr val="accent1"/>
                </a:solidFill>
                <a:latin typeface="微软雅黑" panose="020B0503020204020204" pitchFamily="34" charset="-122"/>
                <a:ea typeface="微软雅黑" panose="020B0503020204020204" pitchFamily="34" charset="-122"/>
              </a:rPr>
              <a:t>第二部分</a:t>
            </a:r>
            <a:endParaRPr lang="zh-CN" altLang="en-US" sz="4000" b="1" dirty="0">
              <a:solidFill>
                <a:schemeClr val="accent1"/>
              </a:solidFill>
              <a:latin typeface="Adobe Gothic Std B" panose="020B0800000000000000" pitchFamily="34" charset="-128"/>
            </a:endParaRPr>
          </a:p>
        </p:txBody>
      </p:sp>
      <p:pic>
        <p:nvPicPr>
          <p:cNvPr id="9" name="图片 8" descr="3b21012f6d74d1e734a6e7ed6cae7ea5.jpg"/>
          <p:cNvPicPr>
            <a:picLocks noChangeAspect="1"/>
          </p:cNvPicPr>
          <p:nvPr/>
        </p:nvPicPr>
        <p:blipFill>
          <a:blip r:embed="rId1" cstate="print"/>
          <a:stretch>
            <a:fillRect/>
          </a:stretch>
        </p:blipFill>
        <p:spPr>
          <a:xfrm>
            <a:off x="0" y="2209428"/>
            <a:ext cx="2339752" cy="144016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499" name="Rectangle 3"/>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2" name="Rectangle 6"/>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6503" name="Rectangle 7"/>
          <p:cNvSpPr>
            <a:spLocks noChangeArrowheads="1"/>
          </p:cNvSpPr>
          <p:nvPr/>
        </p:nvSpPr>
        <p:spPr bwMode="auto">
          <a:xfrm>
            <a:off x="0" y="234315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 name="矩形 9"/>
          <p:cNvSpPr/>
          <p:nvPr/>
        </p:nvSpPr>
        <p:spPr>
          <a:xfrm>
            <a:off x="0" y="1345332"/>
            <a:ext cx="6084168" cy="5170646"/>
          </a:xfrm>
          <a:prstGeom prst="rect">
            <a:avLst/>
          </a:prstGeom>
        </p:spPr>
        <p:txBody>
          <a:bodyPr wrap="square">
            <a:spAutoFit/>
          </a:bodyPr>
          <a:lstStyle/>
          <a:p>
            <a:pPr algn="just">
              <a:lnSpc>
                <a:spcPct val="150000"/>
              </a:lnSpc>
            </a:pPr>
            <a:r>
              <a:rPr lang="zh-CN" altLang="en-US"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a:t>
            </a: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办学思路</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“开放发展、协同发展、特色发展”</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 人才培养体系</a:t>
            </a:r>
            <a:endParaRPr lang="en-US" altLang="zh-CN" sz="2000" b="1"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rPr>
              <a:t>“集聚资源、分类多元、自主学习”</a:t>
            </a: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en-US" altLang="zh-CN" sz="2000" dirty="0" smtClean="0">
              <a:solidFill>
                <a:srgbClr val="00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构建了“政产学研”相结合的产业化、</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zh-CN" altLang="en-US"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订单式人才培养模式。</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r>
              <a:rPr lang="en-US" altLang="zh-CN" sz="2000" b="1" dirty="0" smtClean="0">
                <a:solidFill>
                  <a:srgbClr val="FF0000"/>
                </a:solidFill>
                <a:latin typeface="仿宋" panose="02010609060101010101" pitchFamily="49" charset="-122"/>
                <a:ea typeface="仿宋" panose="02010609060101010101" pitchFamily="49" charset="-122"/>
                <a:cs typeface="Calibri" panose="020F0502020204030204" pitchFamily="34" charset="0"/>
              </a:rPr>
              <a:t>     </a:t>
            </a: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a:p>
            <a:pPr algn="just">
              <a:lnSpc>
                <a:spcPct val="150000"/>
              </a:lnSpc>
            </a:pPr>
            <a:endParaRPr lang="zh-CN" altLang="en-US" sz="2000" dirty="0" smtClean="0">
              <a:solidFill>
                <a:srgbClr val="FF0000"/>
              </a:solidFill>
              <a:latin typeface="仿宋" panose="02010609060101010101" pitchFamily="49" charset="-122"/>
              <a:ea typeface="仿宋" panose="02010609060101010101" pitchFamily="49" charset="-122"/>
              <a:cs typeface="Calibri" panose="020F0502020204030204" pitchFamily="34" charset="0"/>
            </a:endParaRPr>
          </a:p>
        </p:txBody>
      </p:sp>
      <p:sp>
        <p:nvSpPr>
          <p:cNvPr id="12" name="标题 1"/>
          <p:cNvSpPr txBox="1"/>
          <p:nvPr/>
        </p:nvSpPr>
        <p:spPr>
          <a:xfrm>
            <a:off x="251520" y="0"/>
            <a:ext cx="5832475" cy="647700"/>
          </a:xfrm>
          <a:prstGeom prst="rect">
            <a:avLst/>
          </a:prstGeom>
        </p:spPr>
        <p:txBody>
          <a:bodyPr vert="horz" lIns="91440" tIns="45720" rIns="91440" bIns="45720" rtlCol="0" anchor="ctr">
            <a:normAutofit/>
          </a:bodyPr>
          <a:lstStyle/>
          <a:p>
            <a:pPr lvl="0">
              <a:spcBef>
                <a:spcPct val="0"/>
              </a:spcBef>
            </a:pPr>
            <a:r>
              <a:rPr kumimoji="0" lang="zh-CN" altLang="en-US" sz="2200" b="1" i="0" u="none" strike="noStrike" kern="1200" cap="none" spc="0" normalizeH="0" baseline="0" noProof="0" dirty="0" smtClean="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（一</a:t>
            </a:r>
            <a:r>
              <a:rPr lang="zh-CN" altLang="en-US" sz="2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）人才培养模式</a:t>
            </a:r>
            <a:endParaRPr kumimoji="0" lang="zh-CN" altLang="en-US" sz="22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665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326657" name="Picture 2"/>
          <p:cNvGraphicFramePr>
            <a:graphicFrameLocks noChangeAspect="1"/>
          </p:cNvGraphicFramePr>
          <p:nvPr/>
        </p:nvGraphicFramePr>
        <p:xfrm>
          <a:off x="5076056" y="769268"/>
          <a:ext cx="3769869" cy="4224250"/>
        </p:xfrm>
        <a:graphic>
          <a:graphicData uri="http://schemas.openxmlformats.org/presentationml/2006/ole">
            <mc:AlternateContent xmlns:mc="http://schemas.openxmlformats.org/markup-compatibility/2006">
              <mc:Choice xmlns:v="urn:schemas-microsoft-com:vml" Requires="v">
                <p:oleObj spid="_x0000_s1025" name="" r:id="rId1" imgW="5132705" imgH="5584190" progId="Visio.Drawing.11">
                  <p:embed/>
                </p:oleObj>
              </mc:Choice>
              <mc:Fallback>
                <p:oleObj name="" r:id="rId1" imgW="5132705" imgH="5584190" progId="Visio.Drawing.11">
                  <p:embed/>
                  <p:pic>
                    <p:nvPicPr>
                      <p:cNvPr id="0" name="Picture 2"/>
                      <p:cNvPicPr>
                        <a:picLocks noChangeAspect="1"/>
                      </p:cNvPicPr>
                      <p:nvPr/>
                    </p:nvPicPr>
                    <p:blipFill>
                      <a:blip r:embed="rId2"/>
                      <a:stretch>
                        <a:fillRect/>
                      </a:stretch>
                    </p:blipFill>
                    <p:spPr>
                      <a:xfrm>
                        <a:off x="5076056" y="769268"/>
                        <a:ext cx="3769869" cy="4224250"/>
                      </a:xfrm>
                      <a:prstGeom prst="rect">
                        <a:avLst/>
                      </a:prstGeom>
                      <a:noFill/>
                      <a:ln w="9525">
                        <a:noFill/>
                      </a:ln>
                    </p:spPr>
                  </p:pic>
                </p:oleObj>
              </mc:Fallback>
            </mc:AlternateContent>
          </a:graphicData>
        </a:graphic>
      </p:graphicFrame>
      <p:sp>
        <p:nvSpPr>
          <p:cNvPr id="16" name="矩形 15"/>
          <p:cNvSpPr/>
          <p:nvPr/>
        </p:nvSpPr>
        <p:spPr>
          <a:xfrm>
            <a:off x="251520" y="697260"/>
            <a:ext cx="3126177" cy="461665"/>
          </a:xfrm>
          <a:prstGeom prst="rect">
            <a:avLst/>
          </a:prstGeom>
        </p:spPr>
        <p:txBody>
          <a:bodyPr wrap="none">
            <a:spAutoFit/>
          </a:bodyPr>
          <a:lstStyle/>
          <a:p>
            <a:r>
              <a:rPr lang="en-US"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1.</a:t>
            </a:r>
            <a:r>
              <a:rPr lang="zh-CN"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 构建</a:t>
            </a:r>
            <a:r>
              <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人才</a:t>
            </a:r>
            <a:r>
              <a:rPr lang="zh-CN" altLang="zh-CN"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rPr>
              <a:t>培养模式</a:t>
            </a:r>
            <a:endParaRPr lang="zh-CN" altLang="en-US" sz="2400" b="1" dirty="0" smtClean="0">
              <a:solidFill>
                <a:schemeClr val="accent2">
                  <a:lumMod val="75000"/>
                  <a:lumOff val="25000"/>
                </a:schemeClr>
              </a:solidFill>
              <a:latin typeface="仿宋" panose="02010609060101010101" pitchFamily="49" charset="-122"/>
              <a:ea typeface="仿宋" panose="02010609060101010101" pitchFamily="49" charset="-122"/>
              <a:cs typeface="Calibri" panose="020F050202020403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014C83"/>
      </a:dk2>
      <a:lt2>
        <a:srgbClr val="EEECE1"/>
      </a:lt2>
      <a:accent1>
        <a:srgbClr val="014C8D"/>
      </a:accent1>
      <a:accent2>
        <a:srgbClr val="012E57"/>
      </a:accent2>
      <a:accent3>
        <a:srgbClr val="24673E"/>
      </a:accent3>
      <a:accent4>
        <a:srgbClr val="3371A4"/>
      </a:accent4>
      <a:accent5>
        <a:srgbClr val="4BACC6"/>
      </a:accent5>
      <a:accent6>
        <a:srgbClr val="7FA6C7"/>
      </a:accent6>
      <a:hlink>
        <a:srgbClr val="0000FF"/>
      </a:hlink>
      <a:folHlink>
        <a:srgbClr val="CDDBE8"/>
      </a:folHlink>
    </a:clrScheme>
    <a:fontScheme name="微软雅黑">
      <a:majorFont>
        <a:latin typeface="Franklin Gothic Medium"/>
        <a:ea typeface="微软雅黑"/>
        <a:cs typeface=""/>
      </a:majorFont>
      <a:minorFont>
        <a:latin typeface="Franklin Gothic Medium"/>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4686</Words>
  <Application>WPS 演示</Application>
  <PresentationFormat>全屏显示(16:10)</PresentationFormat>
  <Paragraphs>683</Paragraphs>
  <Slides>51</Slides>
  <Notes>1</Notes>
  <HiddenSlides>0</HiddenSlides>
  <MMClips>0</MMClips>
  <ScaleCrop>false</ScaleCrop>
  <HeadingPairs>
    <vt:vector size="8" baseType="variant">
      <vt:variant>
        <vt:lpstr>已用的字体</vt:lpstr>
      </vt:variant>
      <vt:variant>
        <vt:i4>27</vt:i4>
      </vt:variant>
      <vt:variant>
        <vt:lpstr>主题</vt:lpstr>
      </vt:variant>
      <vt:variant>
        <vt:i4>1</vt:i4>
      </vt:variant>
      <vt:variant>
        <vt:lpstr>嵌入 OLE 服务器</vt:lpstr>
      </vt:variant>
      <vt:variant>
        <vt:i4>4</vt:i4>
      </vt:variant>
      <vt:variant>
        <vt:lpstr>幻灯片标题</vt:lpstr>
      </vt:variant>
      <vt:variant>
        <vt:i4>51</vt:i4>
      </vt:variant>
    </vt:vector>
  </HeadingPairs>
  <TitlesOfParts>
    <vt:vector size="83" baseType="lpstr">
      <vt:lpstr>Arial</vt:lpstr>
      <vt:lpstr>宋体</vt:lpstr>
      <vt:lpstr>Wingdings</vt:lpstr>
      <vt:lpstr>微软雅黑</vt:lpstr>
      <vt:lpstr>Times New Roman</vt:lpstr>
      <vt:lpstr>华文行楷</vt:lpstr>
      <vt:lpstr>华文细黑</vt:lpstr>
      <vt:lpstr>方正粗宋简体</vt:lpstr>
      <vt:lpstr>Adobe Gothic Std B</vt:lpstr>
      <vt:lpstr>仿宋</vt:lpstr>
      <vt:lpstr>Calibri</vt:lpstr>
      <vt:lpstr>Calibri</vt:lpstr>
      <vt:lpstr>黑体</vt:lpstr>
      <vt:lpstr>华文楷体</vt:lpstr>
      <vt:lpstr>Franklin Gothic Medium</vt:lpstr>
      <vt:lpstr>Arial Unicode MS</vt:lpstr>
      <vt:lpstr>MS PGothic</vt:lpstr>
      <vt:lpstr>Times New Roman</vt:lpstr>
      <vt:lpstr>Verdana</vt:lpstr>
      <vt:lpstr>Gulim</vt:lpstr>
      <vt:lpstr>Arial Unicode MS</vt:lpstr>
      <vt:lpstr>Yu Gothic UI Semibold</vt:lpstr>
      <vt:lpstr>Malgun Gothic</vt:lpstr>
      <vt:lpstr>华文宋体</vt:lpstr>
      <vt:lpstr>华文新魏</vt:lpstr>
      <vt:lpstr>华文仿宋</vt:lpstr>
      <vt:lpstr>华文琥珀</vt:lpstr>
      <vt:lpstr>Office 主题​​</vt:lpstr>
      <vt:lpstr>Visio.Drawing.11</vt:lpstr>
      <vt:lpstr>Visio.Drawing.11</vt:lpstr>
      <vt:lpstr>Visio.Drawing.11</vt:lpstr>
      <vt:lpstr>Visio.Drawing.11</vt:lpstr>
      <vt:lpstr>PowerPoint 演示文稿</vt:lpstr>
      <vt:lpstr>目录</vt:lpstr>
      <vt:lpstr>PowerPoint 演示文稿</vt:lpstr>
      <vt:lpstr>（一）历史沿革</vt:lpstr>
      <vt:lpstr>（二）现有教学机构与专业、学科设置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wangjing</dc:creator>
  <cp:lastModifiedBy>zhouj</cp:lastModifiedBy>
  <cp:revision>426</cp:revision>
  <dcterms:created xsi:type="dcterms:W3CDTF">2011-06-03T14:53:00Z</dcterms:created>
  <dcterms:modified xsi:type="dcterms:W3CDTF">2017-07-22T13:55:29Z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