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42" r:id="rId2"/>
    <p:sldId id="341" r:id="rId3"/>
    <p:sldId id="340" r:id="rId4"/>
    <p:sldId id="320" r:id="rId5"/>
    <p:sldId id="344" r:id="rId6"/>
    <p:sldId id="359" r:id="rId7"/>
    <p:sldId id="346" r:id="rId8"/>
    <p:sldId id="347" r:id="rId9"/>
    <p:sldId id="349" r:id="rId10"/>
    <p:sldId id="348" r:id="rId11"/>
    <p:sldId id="350" r:id="rId12"/>
    <p:sldId id="351" r:id="rId13"/>
    <p:sldId id="353" r:id="rId14"/>
    <p:sldId id="354" r:id="rId15"/>
    <p:sldId id="355" r:id="rId16"/>
    <p:sldId id="356" r:id="rId17"/>
    <p:sldId id="357" r:id="rId18"/>
    <p:sldId id="358" r:id="rId19"/>
    <p:sldId id="361" r:id="rId20"/>
    <p:sldId id="306" r:id="rId21"/>
  </p:sldIdLst>
  <p:sldSz cx="12198350" cy="6859588"/>
  <p:notesSz cx="6858000" cy="9144000"/>
  <p:custDataLst>
    <p:tags r:id="rId23"/>
  </p:custDataLst>
  <p:defaultTextStyle>
    <a:defPPr>
      <a:defRPr lang="zh-CN"/>
    </a:defPPr>
    <a:lvl1pPr marL="0" algn="l" defTabSz="1219627" rtl="0" eaLnBrk="1" latinLnBrk="0" hangingPunct="1">
      <a:defRPr sz="2400" kern="1200">
        <a:solidFill>
          <a:schemeClr val="tx1"/>
        </a:solidFill>
        <a:latin typeface="+mn-lt"/>
        <a:ea typeface="+mn-ea"/>
        <a:cs typeface="+mn-cs"/>
      </a:defRPr>
    </a:lvl1pPr>
    <a:lvl2pPr marL="609813" algn="l" defTabSz="1219627" rtl="0" eaLnBrk="1" latinLnBrk="0" hangingPunct="1">
      <a:defRPr sz="2400" kern="1200">
        <a:solidFill>
          <a:schemeClr val="tx1"/>
        </a:solidFill>
        <a:latin typeface="+mn-lt"/>
        <a:ea typeface="+mn-ea"/>
        <a:cs typeface="+mn-cs"/>
      </a:defRPr>
    </a:lvl2pPr>
    <a:lvl3pPr marL="1219627" algn="l" defTabSz="1219627" rtl="0" eaLnBrk="1" latinLnBrk="0" hangingPunct="1">
      <a:defRPr sz="2400" kern="1200">
        <a:solidFill>
          <a:schemeClr val="tx1"/>
        </a:solidFill>
        <a:latin typeface="+mn-lt"/>
        <a:ea typeface="+mn-ea"/>
        <a:cs typeface="+mn-cs"/>
      </a:defRPr>
    </a:lvl3pPr>
    <a:lvl4pPr marL="1829440" algn="l" defTabSz="1219627" rtl="0" eaLnBrk="1" latinLnBrk="0" hangingPunct="1">
      <a:defRPr sz="2400" kern="1200">
        <a:solidFill>
          <a:schemeClr val="tx1"/>
        </a:solidFill>
        <a:latin typeface="+mn-lt"/>
        <a:ea typeface="+mn-ea"/>
        <a:cs typeface="+mn-cs"/>
      </a:defRPr>
    </a:lvl4pPr>
    <a:lvl5pPr marL="2439253" algn="l" defTabSz="1219627" rtl="0" eaLnBrk="1" latinLnBrk="0" hangingPunct="1">
      <a:defRPr sz="2400" kern="1200">
        <a:solidFill>
          <a:schemeClr val="tx1"/>
        </a:solidFill>
        <a:latin typeface="+mn-lt"/>
        <a:ea typeface="+mn-ea"/>
        <a:cs typeface="+mn-cs"/>
      </a:defRPr>
    </a:lvl5pPr>
    <a:lvl6pPr marL="3049067" algn="l" defTabSz="1219627" rtl="0" eaLnBrk="1" latinLnBrk="0" hangingPunct="1">
      <a:defRPr sz="2400" kern="1200">
        <a:solidFill>
          <a:schemeClr val="tx1"/>
        </a:solidFill>
        <a:latin typeface="+mn-lt"/>
        <a:ea typeface="+mn-ea"/>
        <a:cs typeface="+mn-cs"/>
      </a:defRPr>
    </a:lvl6pPr>
    <a:lvl7pPr marL="3658880" algn="l" defTabSz="1219627" rtl="0" eaLnBrk="1" latinLnBrk="0" hangingPunct="1">
      <a:defRPr sz="2400" kern="1200">
        <a:solidFill>
          <a:schemeClr val="tx1"/>
        </a:solidFill>
        <a:latin typeface="+mn-lt"/>
        <a:ea typeface="+mn-ea"/>
        <a:cs typeface="+mn-cs"/>
      </a:defRPr>
    </a:lvl7pPr>
    <a:lvl8pPr marL="4268694" algn="l" defTabSz="1219627" rtl="0" eaLnBrk="1" latinLnBrk="0" hangingPunct="1">
      <a:defRPr sz="2400" kern="1200">
        <a:solidFill>
          <a:schemeClr val="tx1"/>
        </a:solidFill>
        <a:latin typeface="+mn-lt"/>
        <a:ea typeface="+mn-ea"/>
        <a:cs typeface="+mn-cs"/>
      </a:defRPr>
    </a:lvl8pPr>
    <a:lvl9pPr marL="4878507" algn="l" defTabSz="121962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2">
          <p15:clr>
            <a:srgbClr val="A4A3A4"/>
          </p15:clr>
        </p15:guide>
        <p15:guide id="3" pos="304">
          <p15:clr>
            <a:srgbClr val="A4A3A4"/>
          </p15:clr>
        </p15:guide>
        <p15:guide id="4" pos="1892">
          <p15:clr>
            <a:srgbClr val="A4A3A4"/>
          </p15:clr>
        </p15:guide>
        <p15:guide id="5" pos="121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005DA2"/>
    <a:srgbClr val="FFC400"/>
    <a:srgbClr val="FFD347"/>
    <a:srgbClr val="FFC91D"/>
    <a:srgbClr val="0071C1"/>
    <a:srgbClr val="4144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6859" autoAdjust="0"/>
    <p:restoredTop sz="94660"/>
  </p:normalViewPr>
  <p:slideViewPr>
    <p:cSldViewPr>
      <p:cViewPr varScale="1">
        <p:scale>
          <a:sx n="48" d="100"/>
          <a:sy n="48" d="100"/>
        </p:scale>
        <p:origin x="-480" y="-90"/>
      </p:cViewPr>
      <p:guideLst>
        <p:guide orient="horz" pos="2160"/>
        <p:guide pos="3842"/>
        <p:guide pos="304"/>
        <p:guide pos="1892"/>
        <p:guide pos="1211"/>
      </p:guideLst>
    </p:cSldViewPr>
  </p:slideViewPr>
  <p:notesTextViewPr>
    <p:cViewPr>
      <p:scale>
        <a:sx n="1" d="1"/>
        <a:sy n="1" d="1"/>
      </p:scale>
      <p:origin x="0" y="0"/>
    </p:cViewPr>
  </p:notesTextViewPr>
  <p:sorterViewPr>
    <p:cViewPr>
      <p:scale>
        <a:sx n="130" d="100"/>
        <a:sy n="130" d="100"/>
      </p:scale>
      <p:origin x="0" y="44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2AE03-6EE8-41FD-8A37-86C6BC5E264F}" type="datetimeFigureOut">
              <a:rPr lang="zh-CN" altLang="en-US" smtClean="0"/>
              <a:t>2017-07-22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21FD59-C920-460C-B1C9-0346C59420B0}" type="slidenum">
              <a:rPr lang="zh-CN" altLang="en-US" smtClean="0"/>
              <a:t>‹#›</a:t>
            </a:fld>
            <a:endParaRPr lang="zh-CN" altLang="en-US"/>
          </a:p>
        </p:txBody>
      </p:sp>
    </p:spTree>
    <p:extLst>
      <p:ext uri="{BB962C8B-B14F-4D97-AF65-F5344CB8AC3E}">
        <p14:creationId xmlns:p14="http://schemas.microsoft.com/office/powerpoint/2010/main" val="3389924582"/>
      </p:ext>
    </p:extLst>
  </p:cSld>
  <p:clrMap bg1="lt1" tx1="dk1" bg2="lt2" tx2="dk2" accent1="accent1" accent2="accent2" accent3="accent3" accent4="accent4" accent5="accent5" accent6="accent6" hlink="hlink" folHlink="folHlink"/>
  <p:notesStyle>
    <a:lvl1pPr marL="0" algn="l" defTabSz="1219627" rtl="0" eaLnBrk="1" latinLnBrk="0" hangingPunct="1">
      <a:defRPr sz="1600" kern="1200">
        <a:solidFill>
          <a:schemeClr val="tx1"/>
        </a:solidFill>
        <a:latin typeface="+mn-lt"/>
        <a:ea typeface="+mn-ea"/>
        <a:cs typeface="+mn-cs"/>
      </a:defRPr>
    </a:lvl1pPr>
    <a:lvl2pPr marL="609813" algn="l" defTabSz="1219627" rtl="0" eaLnBrk="1" latinLnBrk="0" hangingPunct="1">
      <a:defRPr sz="1600" kern="1200">
        <a:solidFill>
          <a:schemeClr val="tx1"/>
        </a:solidFill>
        <a:latin typeface="+mn-lt"/>
        <a:ea typeface="+mn-ea"/>
        <a:cs typeface="+mn-cs"/>
      </a:defRPr>
    </a:lvl2pPr>
    <a:lvl3pPr marL="1219627" algn="l" defTabSz="1219627" rtl="0" eaLnBrk="1" latinLnBrk="0" hangingPunct="1">
      <a:defRPr sz="1600" kern="1200">
        <a:solidFill>
          <a:schemeClr val="tx1"/>
        </a:solidFill>
        <a:latin typeface="+mn-lt"/>
        <a:ea typeface="+mn-ea"/>
        <a:cs typeface="+mn-cs"/>
      </a:defRPr>
    </a:lvl3pPr>
    <a:lvl4pPr marL="1829440" algn="l" defTabSz="1219627" rtl="0" eaLnBrk="1" latinLnBrk="0" hangingPunct="1">
      <a:defRPr sz="1600" kern="1200">
        <a:solidFill>
          <a:schemeClr val="tx1"/>
        </a:solidFill>
        <a:latin typeface="+mn-lt"/>
        <a:ea typeface="+mn-ea"/>
        <a:cs typeface="+mn-cs"/>
      </a:defRPr>
    </a:lvl4pPr>
    <a:lvl5pPr marL="2439253" algn="l" defTabSz="1219627" rtl="0" eaLnBrk="1" latinLnBrk="0" hangingPunct="1">
      <a:defRPr sz="1600" kern="1200">
        <a:solidFill>
          <a:schemeClr val="tx1"/>
        </a:solidFill>
        <a:latin typeface="+mn-lt"/>
        <a:ea typeface="+mn-ea"/>
        <a:cs typeface="+mn-cs"/>
      </a:defRPr>
    </a:lvl5pPr>
    <a:lvl6pPr marL="3049067" algn="l" defTabSz="1219627" rtl="0" eaLnBrk="1" latinLnBrk="0" hangingPunct="1">
      <a:defRPr sz="1600" kern="1200">
        <a:solidFill>
          <a:schemeClr val="tx1"/>
        </a:solidFill>
        <a:latin typeface="+mn-lt"/>
        <a:ea typeface="+mn-ea"/>
        <a:cs typeface="+mn-cs"/>
      </a:defRPr>
    </a:lvl6pPr>
    <a:lvl7pPr marL="3658880" algn="l" defTabSz="1219627" rtl="0" eaLnBrk="1" latinLnBrk="0" hangingPunct="1">
      <a:defRPr sz="1600" kern="1200">
        <a:solidFill>
          <a:schemeClr val="tx1"/>
        </a:solidFill>
        <a:latin typeface="+mn-lt"/>
        <a:ea typeface="+mn-ea"/>
        <a:cs typeface="+mn-cs"/>
      </a:defRPr>
    </a:lvl7pPr>
    <a:lvl8pPr marL="4268694" algn="l" defTabSz="1219627" rtl="0" eaLnBrk="1" latinLnBrk="0" hangingPunct="1">
      <a:defRPr sz="1600" kern="1200">
        <a:solidFill>
          <a:schemeClr val="tx1"/>
        </a:solidFill>
        <a:latin typeface="+mn-lt"/>
        <a:ea typeface="+mn-ea"/>
        <a:cs typeface="+mn-cs"/>
      </a:defRPr>
    </a:lvl8pPr>
    <a:lvl9pPr marL="4878507" algn="l" defTabSz="121962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t>1</a:t>
            </a:fld>
            <a:endParaRPr lang="zh-CN" altLang="en-US"/>
          </a:p>
        </p:txBody>
      </p:sp>
    </p:spTree>
    <p:extLst>
      <p:ext uri="{BB962C8B-B14F-4D97-AF65-F5344CB8AC3E}">
        <p14:creationId xmlns:p14="http://schemas.microsoft.com/office/powerpoint/2010/main" val="1238075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11</a:t>
            </a:fld>
            <a:endParaRPr lang="zh-CN" altLang="en-US"/>
          </a:p>
        </p:txBody>
      </p:sp>
    </p:spTree>
    <p:extLst>
      <p:ext uri="{BB962C8B-B14F-4D97-AF65-F5344CB8AC3E}">
        <p14:creationId xmlns:p14="http://schemas.microsoft.com/office/powerpoint/2010/main" val="1396764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12</a:t>
            </a:fld>
            <a:endParaRPr lang="zh-CN" altLang="en-US"/>
          </a:p>
        </p:txBody>
      </p:sp>
    </p:spTree>
    <p:extLst>
      <p:ext uri="{BB962C8B-B14F-4D97-AF65-F5344CB8AC3E}">
        <p14:creationId xmlns:p14="http://schemas.microsoft.com/office/powerpoint/2010/main" val="2234177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13</a:t>
            </a:fld>
            <a:endParaRPr lang="zh-CN" altLang="en-US"/>
          </a:p>
        </p:txBody>
      </p:sp>
    </p:spTree>
    <p:extLst>
      <p:ext uri="{BB962C8B-B14F-4D97-AF65-F5344CB8AC3E}">
        <p14:creationId xmlns:p14="http://schemas.microsoft.com/office/powerpoint/2010/main" val="2453349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14</a:t>
            </a:fld>
            <a:endParaRPr lang="zh-CN" altLang="en-US"/>
          </a:p>
        </p:txBody>
      </p:sp>
    </p:spTree>
    <p:extLst>
      <p:ext uri="{BB962C8B-B14F-4D97-AF65-F5344CB8AC3E}">
        <p14:creationId xmlns:p14="http://schemas.microsoft.com/office/powerpoint/2010/main" val="3894207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15</a:t>
            </a:fld>
            <a:endParaRPr lang="zh-CN" altLang="en-US"/>
          </a:p>
        </p:txBody>
      </p:sp>
    </p:spTree>
    <p:extLst>
      <p:ext uri="{BB962C8B-B14F-4D97-AF65-F5344CB8AC3E}">
        <p14:creationId xmlns:p14="http://schemas.microsoft.com/office/powerpoint/2010/main" val="3695933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16</a:t>
            </a:fld>
            <a:endParaRPr lang="zh-CN" altLang="en-US"/>
          </a:p>
        </p:txBody>
      </p:sp>
    </p:spTree>
    <p:extLst>
      <p:ext uri="{BB962C8B-B14F-4D97-AF65-F5344CB8AC3E}">
        <p14:creationId xmlns:p14="http://schemas.microsoft.com/office/powerpoint/2010/main" val="1875558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17</a:t>
            </a:fld>
            <a:endParaRPr lang="zh-CN" altLang="en-US"/>
          </a:p>
        </p:txBody>
      </p:sp>
    </p:spTree>
    <p:extLst>
      <p:ext uri="{BB962C8B-B14F-4D97-AF65-F5344CB8AC3E}">
        <p14:creationId xmlns:p14="http://schemas.microsoft.com/office/powerpoint/2010/main" val="1083232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18</a:t>
            </a:fld>
            <a:endParaRPr lang="zh-CN" altLang="en-US"/>
          </a:p>
        </p:txBody>
      </p:sp>
    </p:spTree>
    <p:extLst>
      <p:ext uri="{BB962C8B-B14F-4D97-AF65-F5344CB8AC3E}">
        <p14:creationId xmlns:p14="http://schemas.microsoft.com/office/powerpoint/2010/main" val="2974130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20</a:t>
            </a:fld>
            <a:endParaRPr lang="zh-CN" altLang="en-US"/>
          </a:p>
        </p:txBody>
      </p:sp>
    </p:spTree>
    <p:extLst>
      <p:ext uri="{BB962C8B-B14F-4D97-AF65-F5344CB8AC3E}">
        <p14:creationId xmlns:p14="http://schemas.microsoft.com/office/powerpoint/2010/main" val="1238075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2</a:t>
            </a:fld>
            <a:endParaRPr lang="zh-CN" altLang="en-US"/>
          </a:p>
        </p:txBody>
      </p:sp>
    </p:spTree>
    <p:extLst>
      <p:ext uri="{BB962C8B-B14F-4D97-AF65-F5344CB8AC3E}">
        <p14:creationId xmlns:p14="http://schemas.microsoft.com/office/powerpoint/2010/main" val="1456852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3</a:t>
            </a:fld>
            <a:endParaRPr lang="zh-CN" altLang="en-US"/>
          </a:p>
        </p:txBody>
      </p:sp>
    </p:spTree>
    <p:extLst>
      <p:ext uri="{BB962C8B-B14F-4D97-AF65-F5344CB8AC3E}">
        <p14:creationId xmlns:p14="http://schemas.microsoft.com/office/powerpoint/2010/main" val="2345901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4</a:t>
            </a:fld>
            <a:endParaRPr lang="zh-CN" altLang="en-US"/>
          </a:p>
        </p:txBody>
      </p:sp>
    </p:spTree>
    <p:extLst>
      <p:ext uri="{BB962C8B-B14F-4D97-AF65-F5344CB8AC3E}">
        <p14:creationId xmlns:p14="http://schemas.microsoft.com/office/powerpoint/2010/main" val="324149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5</a:t>
            </a:fld>
            <a:endParaRPr lang="zh-CN" altLang="en-US"/>
          </a:p>
        </p:txBody>
      </p:sp>
    </p:spTree>
    <p:extLst>
      <p:ext uri="{BB962C8B-B14F-4D97-AF65-F5344CB8AC3E}">
        <p14:creationId xmlns:p14="http://schemas.microsoft.com/office/powerpoint/2010/main" val="367300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6</a:t>
            </a:fld>
            <a:endParaRPr lang="zh-CN" altLang="en-US"/>
          </a:p>
        </p:txBody>
      </p:sp>
    </p:spTree>
    <p:extLst>
      <p:ext uri="{BB962C8B-B14F-4D97-AF65-F5344CB8AC3E}">
        <p14:creationId xmlns:p14="http://schemas.microsoft.com/office/powerpoint/2010/main" val="750793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8</a:t>
            </a:fld>
            <a:endParaRPr lang="zh-CN" altLang="en-US"/>
          </a:p>
        </p:txBody>
      </p:sp>
    </p:spTree>
    <p:extLst>
      <p:ext uri="{BB962C8B-B14F-4D97-AF65-F5344CB8AC3E}">
        <p14:creationId xmlns:p14="http://schemas.microsoft.com/office/powerpoint/2010/main" val="31203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9</a:t>
            </a:fld>
            <a:endParaRPr lang="zh-CN" altLang="en-US"/>
          </a:p>
        </p:txBody>
      </p:sp>
    </p:spTree>
    <p:extLst>
      <p:ext uri="{BB962C8B-B14F-4D97-AF65-F5344CB8AC3E}">
        <p14:creationId xmlns:p14="http://schemas.microsoft.com/office/powerpoint/2010/main" val="2989542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t>10</a:t>
            </a:fld>
            <a:endParaRPr lang="zh-CN" altLang="en-US"/>
          </a:p>
        </p:txBody>
      </p:sp>
    </p:spTree>
    <p:extLst>
      <p:ext uri="{BB962C8B-B14F-4D97-AF65-F5344CB8AC3E}">
        <p14:creationId xmlns:p14="http://schemas.microsoft.com/office/powerpoint/2010/main" val="6137186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6430963"/>
            <a:ext cx="2457450" cy="428625"/>
          </a:xfrm>
          <a:prstGeom prst="rect">
            <a:avLst/>
          </a:prstGeom>
        </p:spPr>
      </p:pic>
    </p:spTree>
    <p:extLst>
      <p:ext uri="{BB962C8B-B14F-4D97-AF65-F5344CB8AC3E}">
        <p14:creationId xmlns:p14="http://schemas.microsoft.com/office/powerpoint/2010/main" val="2102489632"/>
      </p:ext>
    </p:extLst>
  </p:cSld>
  <p:clrMapOvr>
    <a:masterClrMapping/>
  </p:clrMapOvr>
  <p:transition spd="slow" advTm="0">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637" y="365210"/>
            <a:ext cx="10521077" cy="1325870"/>
          </a:xfrm>
          <a:prstGeom prst="rect">
            <a:avLst/>
          </a:prstGeom>
        </p:spPr>
        <p:txBody>
          <a:bodyPr lIns="91472" tIns="45736" rIns="91472" bIns="45736"/>
          <a:lstStyle/>
          <a:p>
            <a:r>
              <a:rPr lang="zh-CN" altLang="en-US" smtClean="0"/>
              <a:t>单击此处编辑母版标题样式</a:t>
            </a:r>
            <a:endParaRPr lang="zh-CN" altLang="en-US"/>
          </a:p>
        </p:txBody>
      </p:sp>
      <p:sp>
        <p:nvSpPr>
          <p:cNvPr id="3" name="内容占位符 2"/>
          <p:cNvSpPr>
            <a:spLocks noGrp="1"/>
          </p:cNvSpPr>
          <p:nvPr>
            <p:ph idx="1"/>
          </p:nvPr>
        </p:nvSpPr>
        <p:spPr>
          <a:xfrm>
            <a:off x="838637" y="1826048"/>
            <a:ext cx="10521077" cy="4352346"/>
          </a:xfrm>
          <a:prstGeom prst="rect">
            <a:avLst/>
          </a:prstGeom>
        </p:spPr>
        <p:txBody>
          <a:bodyPr lIns="91472" tIns="45736" rIns="91472" bIns="45736"/>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636" y="6357822"/>
            <a:ext cx="2744629" cy="365210"/>
          </a:xfrm>
          <a:prstGeom prst="rect">
            <a:avLst/>
          </a:prstGeom>
        </p:spPr>
        <p:txBody>
          <a:bodyPr lIns="91472" tIns="45736" rIns="91472" bIns="45736"/>
          <a:lstStyle/>
          <a:p>
            <a:fld id="{530820CF-B880-4189-942D-D702A7CBA730}" type="datetimeFigureOut">
              <a:rPr lang="zh-CN" altLang="en-US" smtClean="0"/>
              <a:t>2017-07-22</a:t>
            </a:fld>
            <a:endParaRPr lang="zh-CN" altLang="en-US"/>
          </a:p>
        </p:txBody>
      </p:sp>
      <p:sp>
        <p:nvSpPr>
          <p:cNvPr id="5" name="页脚占位符 4"/>
          <p:cNvSpPr>
            <a:spLocks noGrp="1"/>
          </p:cNvSpPr>
          <p:nvPr>
            <p:ph type="ftr" sz="quarter" idx="11"/>
          </p:nvPr>
        </p:nvSpPr>
        <p:spPr>
          <a:xfrm>
            <a:off x="4040704" y="6357822"/>
            <a:ext cx="4116943" cy="365210"/>
          </a:xfrm>
          <a:prstGeom prst="rect">
            <a:avLst/>
          </a:prstGeom>
        </p:spPr>
        <p:txBody>
          <a:bodyPr lIns="91472" tIns="45736" rIns="91472" bIns="45736"/>
          <a:lstStyle/>
          <a:p>
            <a:endParaRPr lang="zh-CN" altLang="en-US"/>
          </a:p>
        </p:txBody>
      </p:sp>
      <p:sp>
        <p:nvSpPr>
          <p:cNvPr id="6" name="灯片编号占位符 5"/>
          <p:cNvSpPr>
            <a:spLocks noGrp="1"/>
          </p:cNvSpPr>
          <p:nvPr>
            <p:ph type="sldNum" sz="quarter" idx="12"/>
          </p:nvPr>
        </p:nvSpPr>
        <p:spPr>
          <a:xfrm>
            <a:off x="8615085" y="6357822"/>
            <a:ext cx="2744629" cy="365210"/>
          </a:xfrm>
          <a:prstGeom prst="rect">
            <a:avLst/>
          </a:prstGeom>
        </p:spPr>
        <p:txBody>
          <a:bodyPr lIns="91472" tIns="45736" rIns="91472" bIns="45736"/>
          <a:lstStyle/>
          <a:p>
            <a:fld id="{0C913308-F349-4B6D-A68A-DD1791B4A57B}" type="slidenum">
              <a:rPr lang="zh-CN" altLang="en-US" smtClean="0"/>
              <a:t>‹#›</a:t>
            </a:fld>
            <a:endParaRPr lang="zh-CN" altLang="en-US"/>
          </a:p>
        </p:txBody>
      </p:sp>
      <p:pic>
        <p:nvPicPr>
          <p:cNvPr id="7" name="图片 6"/>
          <p:cNvPicPr>
            <a:picLocks noChangeAspect="1"/>
          </p:cNvPicPr>
          <p:nvPr userDrawn="1"/>
        </p:nvPicPr>
        <p:blipFill>
          <a:blip r:embed="rId2"/>
          <a:stretch>
            <a:fillRect/>
          </a:stretch>
        </p:blipFill>
        <p:spPr>
          <a:xfrm>
            <a:off x="0" y="6430963"/>
            <a:ext cx="2457450" cy="428625"/>
          </a:xfrm>
          <a:prstGeom prst="rect">
            <a:avLst/>
          </a:prstGeom>
        </p:spPr>
      </p:pic>
    </p:spTree>
    <p:extLst>
      <p:ext uri="{BB962C8B-B14F-4D97-AF65-F5344CB8AC3E}">
        <p14:creationId xmlns:p14="http://schemas.microsoft.com/office/powerpoint/2010/main" val="3400625998"/>
      </p:ext>
    </p:extLst>
  </p:cSld>
  <p:clrMapOvr>
    <a:masterClrMapping/>
  </p:clrMapOvr>
  <p:transition spd="slow" advTm="0">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cxnSp>
        <p:nvCxnSpPr>
          <p:cNvPr id="5" name="直接连接符 4"/>
          <p:cNvCxnSpPr/>
          <p:nvPr userDrawn="1"/>
        </p:nvCxnSpPr>
        <p:spPr>
          <a:xfrm>
            <a:off x="1562671" y="693490"/>
            <a:ext cx="10635679"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2"/>
          <a:stretch>
            <a:fillRect/>
          </a:stretch>
        </p:blipFill>
        <p:spPr>
          <a:xfrm>
            <a:off x="0" y="6418933"/>
            <a:ext cx="2457450" cy="428625"/>
          </a:xfrm>
          <a:prstGeom prst="rect">
            <a:avLst/>
          </a:prstGeom>
        </p:spPr>
      </p:pic>
    </p:spTree>
    <p:extLst>
      <p:ext uri="{BB962C8B-B14F-4D97-AF65-F5344CB8AC3E}">
        <p14:creationId xmlns:p14="http://schemas.microsoft.com/office/powerpoint/2010/main" val="1648634275"/>
      </p:ext>
    </p:extLst>
  </p:cSld>
  <p:clrMapOvr>
    <a:masterClrMapping/>
  </p:clrMapOvr>
  <p:transition spd="slow" advTm="0">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702"/>
            <a:ext cx="10978515" cy="1143265"/>
          </a:xfrm>
          <a:prstGeom prst="rect">
            <a:avLst/>
          </a:prstGeom>
        </p:spPr>
        <p:txBody>
          <a:bodyPr lIns="121963" tIns="60981" rIns="121963" bIns="60981"/>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t>2017-07-22</a:t>
            </a:fld>
            <a:endParaRPr lang="zh-CN" altLang="en-US"/>
          </a:p>
        </p:txBody>
      </p:sp>
      <p:sp>
        <p:nvSpPr>
          <p:cNvPr id="4" name="页脚占位符 3"/>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5" name="灯片编号占位符 4"/>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pic>
        <p:nvPicPr>
          <p:cNvPr id="6" name="图片 5"/>
          <p:cNvPicPr>
            <a:picLocks noChangeAspect="1"/>
          </p:cNvPicPr>
          <p:nvPr userDrawn="1"/>
        </p:nvPicPr>
        <p:blipFill>
          <a:blip r:embed="rId2"/>
          <a:stretch>
            <a:fillRect/>
          </a:stretch>
        </p:blipFill>
        <p:spPr>
          <a:xfrm>
            <a:off x="0" y="6421249"/>
            <a:ext cx="2457450" cy="428625"/>
          </a:xfrm>
          <a:prstGeom prst="rect">
            <a:avLst/>
          </a:prstGeom>
        </p:spPr>
      </p:pic>
    </p:spTree>
    <p:extLst>
      <p:ext uri="{BB962C8B-B14F-4D97-AF65-F5344CB8AC3E}">
        <p14:creationId xmlns:p14="http://schemas.microsoft.com/office/powerpoint/2010/main" val="3222144123"/>
      </p:ext>
    </p:extLst>
  </p:cSld>
  <p:clrMapOvr>
    <a:masterClrMapping/>
  </p:clrMapOvr>
  <p:transition spd="slow" advTm="0">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t>2017-07-22</a:t>
            </a:fld>
            <a:endParaRPr lang="zh-CN" altLang="en-US"/>
          </a:p>
        </p:txBody>
      </p:sp>
      <p:sp>
        <p:nvSpPr>
          <p:cNvPr id="3" name="页脚占位符 2"/>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4" name="灯片编号占位符 3"/>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pic>
        <p:nvPicPr>
          <p:cNvPr id="5" name="图片 4"/>
          <p:cNvPicPr>
            <a:picLocks noChangeAspect="1"/>
          </p:cNvPicPr>
          <p:nvPr userDrawn="1"/>
        </p:nvPicPr>
        <p:blipFill>
          <a:blip r:embed="rId2"/>
          <a:stretch>
            <a:fillRect/>
          </a:stretch>
        </p:blipFill>
        <p:spPr>
          <a:xfrm>
            <a:off x="0" y="6430963"/>
            <a:ext cx="2457450" cy="428625"/>
          </a:xfrm>
          <a:prstGeom prst="rect">
            <a:avLst/>
          </a:prstGeom>
        </p:spPr>
      </p:pic>
    </p:spTree>
    <p:extLst>
      <p:ext uri="{BB962C8B-B14F-4D97-AF65-F5344CB8AC3E}">
        <p14:creationId xmlns:p14="http://schemas.microsoft.com/office/powerpoint/2010/main" val="3832706313"/>
      </p:ext>
    </p:extLst>
  </p:cSld>
  <p:clrMapOvr>
    <a:masterClrMapping/>
  </p:clrMapOvr>
  <p:transition spd="slow" advTm="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920" y="273112"/>
            <a:ext cx="4013173" cy="1162320"/>
          </a:xfrm>
          <a:prstGeom prst="rect">
            <a:avLst/>
          </a:prstGeom>
        </p:spPr>
        <p:txBody>
          <a:bodyPr lIns="121963" tIns="60981" rIns="121963" bIns="60981" anchor="b"/>
          <a:lstStyle>
            <a:lvl1pPr algn="l">
              <a:defRPr sz="27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9216" y="273114"/>
            <a:ext cx="6819216" cy="5854469"/>
          </a:xfrm>
          <a:prstGeom prst="rect">
            <a:avLst/>
          </a:prstGeom>
        </p:spPr>
        <p:txBody>
          <a:bodyPr lIns="121963" tIns="60981" rIns="121963" bIns="60981"/>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920" y="1435434"/>
            <a:ext cx="4013173" cy="4692149"/>
          </a:xfrm>
          <a:prstGeom prst="rect">
            <a:avLst/>
          </a:prstGeom>
        </p:spPr>
        <p:txBody>
          <a:bodyPr lIns="121963" tIns="60981" rIns="121963" bIns="60981"/>
          <a:lstStyle>
            <a:lvl1pPr marL="0" indent="0">
              <a:buNone/>
              <a:defRPr sz="1900"/>
            </a:lvl1pPr>
            <a:lvl2pPr marL="609813" indent="0">
              <a:buNone/>
              <a:defRPr sz="1600"/>
            </a:lvl2pPr>
            <a:lvl3pPr marL="1219627" indent="0">
              <a:buNone/>
              <a:defRPr sz="1300"/>
            </a:lvl3pPr>
            <a:lvl4pPr marL="1829440" indent="0">
              <a:buNone/>
              <a:defRPr sz="1200"/>
            </a:lvl4pPr>
            <a:lvl5pPr marL="2439253" indent="0">
              <a:buNone/>
              <a:defRPr sz="1200"/>
            </a:lvl5pPr>
            <a:lvl6pPr marL="3049067" indent="0">
              <a:buNone/>
              <a:defRPr sz="1200"/>
            </a:lvl6pPr>
            <a:lvl7pPr marL="3658880" indent="0">
              <a:buNone/>
              <a:defRPr sz="1200"/>
            </a:lvl7pPr>
            <a:lvl8pPr marL="4268694" indent="0">
              <a:buNone/>
              <a:defRPr sz="1200"/>
            </a:lvl8pPr>
            <a:lvl9pPr marL="4878507"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t>2017-07-22</a:t>
            </a:fld>
            <a:endParaRPr lang="zh-CN" altLang="en-US"/>
          </a:p>
        </p:txBody>
      </p:sp>
      <p:sp>
        <p:nvSpPr>
          <p:cNvPr id="6" name="页脚占位符 5"/>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7" name="灯片编号占位符 6"/>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pic>
        <p:nvPicPr>
          <p:cNvPr id="8" name="图片 7"/>
          <p:cNvPicPr>
            <a:picLocks noChangeAspect="1"/>
          </p:cNvPicPr>
          <p:nvPr userDrawn="1"/>
        </p:nvPicPr>
        <p:blipFill>
          <a:blip r:embed="rId2"/>
          <a:stretch>
            <a:fillRect/>
          </a:stretch>
        </p:blipFill>
        <p:spPr>
          <a:xfrm>
            <a:off x="0" y="6430963"/>
            <a:ext cx="2457450" cy="428625"/>
          </a:xfrm>
          <a:prstGeom prst="rect">
            <a:avLst/>
          </a:prstGeom>
        </p:spPr>
      </p:pic>
    </p:spTree>
    <p:extLst>
      <p:ext uri="{BB962C8B-B14F-4D97-AF65-F5344CB8AC3E}">
        <p14:creationId xmlns:p14="http://schemas.microsoft.com/office/powerpoint/2010/main" val="2855131934"/>
      </p:ext>
    </p:extLst>
  </p:cSld>
  <p:clrMapOvr>
    <a:masterClrMapping/>
  </p:clrMapOvr>
  <p:transition spd="slow" advTm="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962" y="4801712"/>
            <a:ext cx="7319010" cy="566870"/>
          </a:xfrm>
          <a:prstGeom prst="rect">
            <a:avLst/>
          </a:prstGeom>
        </p:spPr>
        <p:txBody>
          <a:bodyPr lIns="121963" tIns="60981" rIns="121963" bIns="60981" anchor="b"/>
          <a:lstStyle>
            <a:lvl1pPr algn="l">
              <a:defRPr sz="27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962" y="612916"/>
            <a:ext cx="7319010" cy="4115753"/>
          </a:xfrm>
          <a:prstGeom prst="rect">
            <a:avLst/>
          </a:prstGeom>
        </p:spPr>
        <p:txBody>
          <a:bodyPr lIns="121963" tIns="60981" rIns="121963" bIns="60981"/>
          <a:lstStyle>
            <a:lvl1pPr marL="0" indent="0">
              <a:buNone/>
              <a:defRPr sz="4300"/>
            </a:lvl1pPr>
            <a:lvl2pPr marL="609813" indent="0">
              <a:buNone/>
              <a:defRPr sz="3700"/>
            </a:lvl2pPr>
            <a:lvl3pPr marL="1219627" indent="0">
              <a:buNone/>
              <a:defRPr sz="3200"/>
            </a:lvl3pPr>
            <a:lvl4pPr marL="1829440" indent="0">
              <a:buNone/>
              <a:defRPr sz="2700"/>
            </a:lvl4pPr>
            <a:lvl5pPr marL="2439253" indent="0">
              <a:buNone/>
              <a:defRPr sz="2700"/>
            </a:lvl5pPr>
            <a:lvl6pPr marL="3049067" indent="0">
              <a:buNone/>
              <a:defRPr sz="2700"/>
            </a:lvl6pPr>
            <a:lvl7pPr marL="3658880" indent="0">
              <a:buNone/>
              <a:defRPr sz="2700"/>
            </a:lvl7pPr>
            <a:lvl8pPr marL="4268694" indent="0">
              <a:buNone/>
              <a:defRPr sz="2700"/>
            </a:lvl8pPr>
            <a:lvl9pPr marL="4878507" indent="0">
              <a:buNone/>
              <a:defRPr sz="2700"/>
            </a:lvl9pPr>
          </a:lstStyle>
          <a:p>
            <a:endParaRPr lang="zh-CN" altLang="en-US"/>
          </a:p>
        </p:txBody>
      </p:sp>
      <p:sp>
        <p:nvSpPr>
          <p:cNvPr id="4" name="文本占位符 3"/>
          <p:cNvSpPr>
            <a:spLocks noGrp="1"/>
          </p:cNvSpPr>
          <p:nvPr>
            <p:ph type="body" sz="half" idx="2"/>
          </p:nvPr>
        </p:nvSpPr>
        <p:spPr>
          <a:xfrm>
            <a:off x="2390962" y="5368581"/>
            <a:ext cx="7319010" cy="805049"/>
          </a:xfrm>
          <a:prstGeom prst="rect">
            <a:avLst/>
          </a:prstGeom>
        </p:spPr>
        <p:txBody>
          <a:bodyPr lIns="121963" tIns="60981" rIns="121963" bIns="60981"/>
          <a:lstStyle>
            <a:lvl1pPr marL="0" indent="0">
              <a:buNone/>
              <a:defRPr sz="1900"/>
            </a:lvl1pPr>
            <a:lvl2pPr marL="609813" indent="0">
              <a:buNone/>
              <a:defRPr sz="1600"/>
            </a:lvl2pPr>
            <a:lvl3pPr marL="1219627" indent="0">
              <a:buNone/>
              <a:defRPr sz="1300"/>
            </a:lvl3pPr>
            <a:lvl4pPr marL="1829440" indent="0">
              <a:buNone/>
              <a:defRPr sz="1200"/>
            </a:lvl4pPr>
            <a:lvl5pPr marL="2439253" indent="0">
              <a:buNone/>
              <a:defRPr sz="1200"/>
            </a:lvl5pPr>
            <a:lvl6pPr marL="3049067" indent="0">
              <a:buNone/>
              <a:defRPr sz="1200"/>
            </a:lvl6pPr>
            <a:lvl7pPr marL="3658880" indent="0">
              <a:buNone/>
              <a:defRPr sz="1200"/>
            </a:lvl7pPr>
            <a:lvl8pPr marL="4268694" indent="0">
              <a:buNone/>
              <a:defRPr sz="1200"/>
            </a:lvl8pPr>
            <a:lvl9pPr marL="4878507"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t>2017-07-22</a:t>
            </a:fld>
            <a:endParaRPr lang="zh-CN" altLang="en-US"/>
          </a:p>
        </p:txBody>
      </p:sp>
      <p:sp>
        <p:nvSpPr>
          <p:cNvPr id="6" name="页脚占位符 5"/>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7" name="灯片编号占位符 6"/>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pic>
        <p:nvPicPr>
          <p:cNvPr id="8" name="图片 7"/>
          <p:cNvPicPr>
            <a:picLocks noChangeAspect="1"/>
          </p:cNvPicPr>
          <p:nvPr userDrawn="1"/>
        </p:nvPicPr>
        <p:blipFill>
          <a:blip r:embed="rId2"/>
          <a:stretch>
            <a:fillRect/>
          </a:stretch>
        </p:blipFill>
        <p:spPr>
          <a:xfrm>
            <a:off x="0" y="6418190"/>
            <a:ext cx="2457450" cy="428625"/>
          </a:xfrm>
          <a:prstGeom prst="rect">
            <a:avLst/>
          </a:prstGeom>
        </p:spPr>
      </p:pic>
    </p:spTree>
    <p:extLst>
      <p:ext uri="{BB962C8B-B14F-4D97-AF65-F5344CB8AC3E}">
        <p14:creationId xmlns:p14="http://schemas.microsoft.com/office/powerpoint/2010/main" val="4187172080"/>
      </p:ext>
    </p:extLst>
  </p:cSld>
  <p:clrMapOvr>
    <a:masterClrMapping/>
  </p:clrMapOvr>
  <p:transition spd="slow" advTm="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702"/>
            <a:ext cx="10978515" cy="1143265"/>
          </a:xfrm>
          <a:prstGeom prst="rect">
            <a:avLst/>
          </a:prstGeom>
        </p:spPr>
        <p:txBody>
          <a:bodyPr lIns="121963" tIns="60981" rIns="121963" bIns="60981"/>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918" y="1600572"/>
            <a:ext cx="10978515" cy="4527011"/>
          </a:xfrm>
          <a:prstGeom prst="rect">
            <a:avLst/>
          </a:prstGeom>
        </p:spPr>
        <p:txBody>
          <a:bodyPr vert="eaVert" lIns="121963" tIns="60981" rIns="121963" bIns="609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t>2017-07-22</a:t>
            </a:fld>
            <a:endParaRPr lang="zh-CN" altLang="en-US"/>
          </a:p>
        </p:txBody>
      </p:sp>
      <p:sp>
        <p:nvSpPr>
          <p:cNvPr id="5" name="页脚占位符 4"/>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6" name="灯片编号占位符 5"/>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pic>
        <p:nvPicPr>
          <p:cNvPr id="7" name="图片 6"/>
          <p:cNvPicPr>
            <a:picLocks noChangeAspect="1"/>
          </p:cNvPicPr>
          <p:nvPr userDrawn="1"/>
        </p:nvPicPr>
        <p:blipFill>
          <a:blip r:embed="rId2"/>
          <a:stretch>
            <a:fillRect/>
          </a:stretch>
        </p:blipFill>
        <p:spPr>
          <a:xfrm>
            <a:off x="0" y="6430963"/>
            <a:ext cx="2457450" cy="428625"/>
          </a:xfrm>
          <a:prstGeom prst="rect">
            <a:avLst/>
          </a:prstGeom>
        </p:spPr>
      </p:pic>
    </p:spTree>
    <p:extLst>
      <p:ext uri="{BB962C8B-B14F-4D97-AF65-F5344CB8AC3E}">
        <p14:creationId xmlns:p14="http://schemas.microsoft.com/office/powerpoint/2010/main" val="951010872"/>
      </p:ext>
    </p:extLst>
  </p:cSld>
  <p:clrMapOvr>
    <a:masterClrMapping/>
  </p:clrMapOvr>
  <p:transition spd="slow" advTm="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804" y="206422"/>
            <a:ext cx="2744629" cy="4388867"/>
          </a:xfrm>
          <a:prstGeom prst="rect">
            <a:avLst/>
          </a:prstGeom>
        </p:spPr>
        <p:txBody>
          <a:bodyPr vert="eaVert" lIns="121963" tIns="60981" rIns="121963" bIns="60981"/>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918" y="206422"/>
            <a:ext cx="8030580" cy="4388867"/>
          </a:xfrm>
          <a:prstGeom prst="rect">
            <a:avLst/>
          </a:prstGeom>
        </p:spPr>
        <p:txBody>
          <a:bodyPr vert="eaVert" lIns="121963" tIns="60981" rIns="121963" bIns="609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t>2017-07-22</a:t>
            </a:fld>
            <a:endParaRPr lang="zh-CN" altLang="en-US"/>
          </a:p>
        </p:txBody>
      </p:sp>
      <p:sp>
        <p:nvSpPr>
          <p:cNvPr id="5" name="页脚占位符 4"/>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6" name="灯片编号占位符 5"/>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t>‹#›</a:t>
            </a:fld>
            <a:endParaRPr lang="zh-CN" altLang="en-US"/>
          </a:p>
        </p:txBody>
      </p:sp>
      <p:pic>
        <p:nvPicPr>
          <p:cNvPr id="7" name="图片 6"/>
          <p:cNvPicPr>
            <a:picLocks noChangeAspect="1"/>
          </p:cNvPicPr>
          <p:nvPr userDrawn="1"/>
        </p:nvPicPr>
        <p:blipFill>
          <a:blip r:embed="rId2"/>
          <a:stretch>
            <a:fillRect/>
          </a:stretch>
        </p:blipFill>
        <p:spPr>
          <a:xfrm>
            <a:off x="0" y="6430963"/>
            <a:ext cx="2457450" cy="428625"/>
          </a:xfrm>
          <a:prstGeom prst="rect">
            <a:avLst/>
          </a:prstGeom>
        </p:spPr>
      </p:pic>
    </p:spTree>
    <p:extLst>
      <p:ext uri="{BB962C8B-B14F-4D97-AF65-F5344CB8AC3E}">
        <p14:creationId xmlns:p14="http://schemas.microsoft.com/office/powerpoint/2010/main" val="29725103"/>
      </p:ext>
    </p:extLst>
  </p:cSld>
  <p:clrMapOvr>
    <a:masterClrMapping/>
  </p:clrMapOvr>
  <p:transition spd="slow" advTm="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6430963"/>
            <a:ext cx="2457450" cy="428625"/>
          </a:xfrm>
          <a:prstGeom prst="rect">
            <a:avLst/>
          </a:prstGeom>
        </p:spPr>
      </p:pic>
    </p:spTree>
    <p:extLst>
      <p:ext uri="{BB962C8B-B14F-4D97-AF65-F5344CB8AC3E}">
        <p14:creationId xmlns:p14="http://schemas.microsoft.com/office/powerpoint/2010/main" val="1303602758"/>
      </p:ext>
    </p:extLst>
  </p:cSld>
  <p:clrMapOvr>
    <a:masterClrMapping/>
  </p:clrMapOvr>
  <p:transition spd="slow" advTm="0">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676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Lst>
  <p:transition spd="slow" advTm="0">
    <p:wipe/>
  </p:transition>
  <p:timing>
    <p:tnLst>
      <p:par>
        <p:cTn id="1" dur="indefinite" restart="never" nodeType="tmRoot"/>
      </p:par>
    </p:tnLst>
  </p:timing>
  <p:txStyles>
    <p:titleStyle>
      <a:lvl1pPr algn="ctr" defTabSz="1219627" rtl="0" eaLnBrk="1" latinLnBrk="0" hangingPunct="1">
        <a:spcBef>
          <a:spcPct val="0"/>
        </a:spcBef>
        <a:buNone/>
        <a:defRPr sz="5900" kern="1200">
          <a:solidFill>
            <a:schemeClr val="tx1"/>
          </a:solidFill>
          <a:latin typeface="+mj-lt"/>
          <a:ea typeface="+mj-ea"/>
          <a:cs typeface="+mj-cs"/>
        </a:defRPr>
      </a:lvl1pPr>
    </p:titleStyle>
    <p:bodyStyle>
      <a:lvl1pPr marL="457360" indent="-457360" algn="l" defTabSz="121962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947" indent="-381133" algn="l" defTabSz="121962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4533" indent="-304907" algn="l" defTabSz="121962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4347"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4160"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3973"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787"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3600"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3414"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627" rtl="0" eaLnBrk="1" latinLnBrk="0" hangingPunct="1">
        <a:defRPr sz="2400" kern="1200">
          <a:solidFill>
            <a:schemeClr val="tx1"/>
          </a:solidFill>
          <a:latin typeface="+mn-lt"/>
          <a:ea typeface="+mn-ea"/>
          <a:cs typeface="+mn-cs"/>
        </a:defRPr>
      </a:lvl1pPr>
      <a:lvl2pPr marL="609813" algn="l" defTabSz="1219627" rtl="0" eaLnBrk="1" latinLnBrk="0" hangingPunct="1">
        <a:defRPr sz="2400" kern="1200">
          <a:solidFill>
            <a:schemeClr val="tx1"/>
          </a:solidFill>
          <a:latin typeface="+mn-lt"/>
          <a:ea typeface="+mn-ea"/>
          <a:cs typeface="+mn-cs"/>
        </a:defRPr>
      </a:lvl2pPr>
      <a:lvl3pPr marL="1219627" algn="l" defTabSz="1219627" rtl="0" eaLnBrk="1" latinLnBrk="0" hangingPunct="1">
        <a:defRPr sz="2400" kern="1200">
          <a:solidFill>
            <a:schemeClr val="tx1"/>
          </a:solidFill>
          <a:latin typeface="+mn-lt"/>
          <a:ea typeface="+mn-ea"/>
          <a:cs typeface="+mn-cs"/>
        </a:defRPr>
      </a:lvl3pPr>
      <a:lvl4pPr marL="1829440" algn="l" defTabSz="1219627" rtl="0" eaLnBrk="1" latinLnBrk="0" hangingPunct="1">
        <a:defRPr sz="2400" kern="1200">
          <a:solidFill>
            <a:schemeClr val="tx1"/>
          </a:solidFill>
          <a:latin typeface="+mn-lt"/>
          <a:ea typeface="+mn-ea"/>
          <a:cs typeface="+mn-cs"/>
        </a:defRPr>
      </a:lvl4pPr>
      <a:lvl5pPr marL="2439253" algn="l" defTabSz="1219627" rtl="0" eaLnBrk="1" latinLnBrk="0" hangingPunct="1">
        <a:defRPr sz="2400" kern="1200">
          <a:solidFill>
            <a:schemeClr val="tx1"/>
          </a:solidFill>
          <a:latin typeface="+mn-lt"/>
          <a:ea typeface="+mn-ea"/>
          <a:cs typeface="+mn-cs"/>
        </a:defRPr>
      </a:lvl5pPr>
      <a:lvl6pPr marL="3049067" algn="l" defTabSz="1219627" rtl="0" eaLnBrk="1" latinLnBrk="0" hangingPunct="1">
        <a:defRPr sz="2400" kern="1200">
          <a:solidFill>
            <a:schemeClr val="tx1"/>
          </a:solidFill>
          <a:latin typeface="+mn-lt"/>
          <a:ea typeface="+mn-ea"/>
          <a:cs typeface="+mn-cs"/>
        </a:defRPr>
      </a:lvl6pPr>
      <a:lvl7pPr marL="3658880" algn="l" defTabSz="1219627" rtl="0" eaLnBrk="1" latinLnBrk="0" hangingPunct="1">
        <a:defRPr sz="2400" kern="1200">
          <a:solidFill>
            <a:schemeClr val="tx1"/>
          </a:solidFill>
          <a:latin typeface="+mn-lt"/>
          <a:ea typeface="+mn-ea"/>
          <a:cs typeface="+mn-cs"/>
        </a:defRPr>
      </a:lvl7pPr>
      <a:lvl8pPr marL="4268694" algn="l" defTabSz="1219627" rtl="0" eaLnBrk="1" latinLnBrk="0" hangingPunct="1">
        <a:defRPr sz="2400" kern="1200">
          <a:solidFill>
            <a:schemeClr val="tx1"/>
          </a:solidFill>
          <a:latin typeface="+mn-lt"/>
          <a:ea typeface="+mn-ea"/>
          <a:cs typeface="+mn-cs"/>
        </a:defRPr>
      </a:lvl8pPr>
      <a:lvl9pPr marL="4878507" algn="l" defTabSz="121962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 y="793"/>
            <a:ext cx="12193647" cy="6860642"/>
          </a:xfrm>
          <a:prstGeom prst="rect">
            <a:avLst/>
          </a:prstGeom>
        </p:spPr>
      </p:pic>
      <p:sp>
        <p:nvSpPr>
          <p:cNvPr id="22" name="TextBox 21"/>
          <p:cNvSpPr txBox="1"/>
          <p:nvPr/>
        </p:nvSpPr>
        <p:spPr>
          <a:xfrm>
            <a:off x="4428076" y="1441316"/>
            <a:ext cx="7543085" cy="1477323"/>
          </a:xfrm>
          <a:prstGeom prst="rect">
            <a:avLst/>
          </a:prstGeom>
          <a:noFill/>
        </p:spPr>
        <p:txBody>
          <a:bodyPr wrap="none" lIns="121917" tIns="60958" rIns="121917" bIns="60958" rtlCol="0">
            <a:spAutoFit/>
          </a:bodyPr>
          <a:lstStyle/>
          <a:p>
            <a:pPr algn="r"/>
            <a:r>
              <a:rPr lang="en-US" altLang="zh-CN" sz="8800" b="1" dirty="0" smtClean="0">
                <a:solidFill>
                  <a:schemeClr val="accent1"/>
                </a:solidFill>
                <a:latin typeface="微软雅黑" panose="020B0503020204020204" pitchFamily="34" charset="-122"/>
                <a:ea typeface="微软雅黑" panose="020B0503020204020204" pitchFamily="34" charset="-122"/>
              </a:rPr>
              <a:t>2017</a:t>
            </a:r>
            <a:r>
              <a:rPr lang="zh-CN" altLang="en-US" sz="8800" b="1" dirty="0">
                <a:solidFill>
                  <a:schemeClr val="accent1"/>
                </a:solidFill>
                <a:latin typeface="微软雅黑" panose="020B0503020204020204" pitchFamily="34" charset="-122"/>
                <a:ea typeface="微软雅黑" panose="020B0503020204020204" pitchFamily="34" charset="-122"/>
              </a:rPr>
              <a:t>学术年会</a:t>
            </a:r>
          </a:p>
        </p:txBody>
      </p:sp>
      <p:sp>
        <p:nvSpPr>
          <p:cNvPr id="24" name="TextBox 23"/>
          <p:cNvSpPr txBox="1"/>
          <p:nvPr/>
        </p:nvSpPr>
        <p:spPr>
          <a:xfrm>
            <a:off x="4688627" y="3392234"/>
            <a:ext cx="7171188" cy="954103"/>
          </a:xfrm>
          <a:prstGeom prst="rect">
            <a:avLst/>
          </a:prstGeom>
          <a:noFill/>
        </p:spPr>
        <p:txBody>
          <a:bodyPr wrap="none" lIns="121917" tIns="60958" rIns="121917" bIns="60958" rtlCol="0">
            <a:spAutoFit/>
          </a:bodyPr>
          <a:lstStyle/>
          <a:p>
            <a:pPr algn="r"/>
            <a:r>
              <a:rPr lang="zh-CN" altLang="en-US" sz="5400" b="1" dirty="0" smtClean="0">
                <a:solidFill>
                  <a:schemeClr val="accent1"/>
                </a:solidFill>
                <a:latin typeface="微软雅黑" panose="020B0503020204020204" pitchFamily="34" charset="-122"/>
                <a:ea typeface="微软雅黑" panose="020B0503020204020204" pitchFamily="34" charset="-122"/>
              </a:rPr>
              <a:t>福建船政交通职业学院</a:t>
            </a:r>
            <a:endParaRPr lang="zh-CN" altLang="en-US" sz="5400" b="1" dirty="0">
              <a:solidFill>
                <a:schemeClr val="accent1"/>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5327222" y="4390123"/>
            <a:ext cx="6028912"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9398291" y="4614375"/>
            <a:ext cx="2015930" cy="615549"/>
          </a:xfrm>
          <a:prstGeom prst="rect">
            <a:avLst/>
          </a:prstGeom>
          <a:noFill/>
        </p:spPr>
        <p:txBody>
          <a:bodyPr wrap="none" lIns="121917" tIns="60958" rIns="121917" bIns="60958" rtlCol="0">
            <a:spAutoFit/>
          </a:bodyPr>
          <a:lstStyle/>
          <a:p>
            <a:pPr algn="r"/>
            <a:r>
              <a:rPr lang="en-US" altLang="zh-CN" sz="32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rPr>
              <a:t>陈明蔚</a:t>
            </a:r>
          </a:p>
        </p:txBody>
      </p:sp>
      <p:sp>
        <p:nvSpPr>
          <p:cNvPr id="32" name="TextBox 31"/>
          <p:cNvSpPr txBox="1"/>
          <p:nvPr/>
        </p:nvSpPr>
        <p:spPr>
          <a:xfrm>
            <a:off x="9555559" y="5830617"/>
            <a:ext cx="1486939" cy="415494"/>
          </a:xfrm>
          <a:prstGeom prst="rect">
            <a:avLst/>
          </a:prstGeom>
          <a:noFill/>
        </p:spPr>
        <p:txBody>
          <a:bodyPr wrap="none" lIns="121917" tIns="60958" rIns="121917" bIns="60958" rtlCol="0">
            <a:spAutoFit/>
          </a:bodyPr>
          <a:lstStyle/>
          <a:p>
            <a:r>
              <a:rPr lang="en-US" altLang="zh-CN" sz="1900" b="1" dirty="0" smtClean="0">
                <a:solidFill>
                  <a:schemeClr val="tx1">
                    <a:lumMod val="75000"/>
                    <a:lumOff val="25000"/>
                  </a:schemeClr>
                </a:solidFill>
                <a:latin typeface="微软雅黑" panose="020B0503020204020204" pitchFamily="34" charset="-122"/>
                <a:ea typeface="微软雅黑" panose="020B0503020204020204" pitchFamily="34" charset="-122"/>
              </a:rPr>
              <a:t>2017</a:t>
            </a:r>
            <a:r>
              <a:rPr lang="zh-CN" altLang="en-US" sz="1900" b="1" dirty="0" smtClean="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sz="1900" b="1" dirty="0" smtClean="0">
                <a:solidFill>
                  <a:schemeClr val="tx1">
                    <a:lumMod val="75000"/>
                    <a:lumOff val="25000"/>
                  </a:schemeClr>
                </a:solidFill>
                <a:latin typeface="微软雅黑" panose="020B0503020204020204" pitchFamily="34" charset="-122"/>
                <a:ea typeface="微软雅黑" panose="020B0503020204020204" pitchFamily="34" charset="-122"/>
              </a:rPr>
              <a:t>7</a:t>
            </a:r>
            <a:r>
              <a:rPr lang="zh-CN" altLang="en-US" sz="1900" b="1" dirty="0" smtClean="0">
                <a:solidFill>
                  <a:schemeClr val="tx1">
                    <a:lumMod val="75000"/>
                    <a:lumOff val="25000"/>
                  </a:schemeClr>
                </a:solidFill>
                <a:latin typeface="微软雅黑" panose="020B0503020204020204" pitchFamily="34" charset="-122"/>
                <a:ea typeface="微软雅黑" panose="020B0503020204020204" pitchFamily="34" charset="-122"/>
              </a:rPr>
              <a:t>月</a:t>
            </a:r>
            <a:endParaRPr lang="zh-CN" altLang="en-US" sz="19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9" name="AutoShap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685800"/>
            <a:ext cx="18859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toShap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2255838"/>
            <a:ext cx="188595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3" descr="1"/>
          <p:cNvSpPr>
            <a:spLocks noChangeArrowheads="1"/>
          </p:cNvSpPr>
          <p:nvPr/>
        </p:nvSpPr>
        <p:spPr bwMode="auto">
          <a:xfrm>
            <a:off x="0" y="1447800"/>
            <a:ext cx="1752600" cy="1516063"/>
          </a:xfrm>
          <a:prstGeom prst="hexagon">
            <a:avLst>
              <a:gd name="adj" fmla="val 28901"/>
              <a:gd name="vf" fmla="val 115470"/>
            </a:avLst>
          </a:prstGeom>
          <a:blipFill dpi="0" rotWithShape="1">
            <a:blip r:embed="rId6"/>
            <a:srcRect/>
            <a:stretch>
              <a:fillRect/>
            </a:stretch>
          </a:blipFill>
          <a:ln w="9525" cmpd="sng">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smtClean="0">
              <a:ln>
                <a:noFill/>
              </a:ln>
              <a:solidFill>
                <a:srgbClr val="FFFFFF"/>
              </a:solidFill>
              <a:effectLst/>
              <a:uLnTx/>
              <a:uFillTx/>
              <a:latin typeface="Arial" panose="020B0604020202020204" pitchFamily="34" charset="0"/>
              <a:ea typeface="黑体" panose="02010609060101010101" pitchFamily="49" charset="-122"/>
            </a:endParaRPr>
          </a:p>
        </p:txBody>
      </p:sp>
      <p:pic>
        <p:nvPicPr>
          <p:cNvPr id="2" name="图片 1"/>
          <p:cNvPicPr>
            <a:picLocks noChangeAspect="1"/>
          </p:cNvPicPr>
          <p:nvPr/>
        </p:nvPicPr>
        <p:blipFill>
          <a:blip r:embed="rId7"/>
          <a:stretch>
            <a:fillRect/>
          </a:stretch>
        </p:blipFill>
        <p:spPr>
          <a:xfrm>
            <a:off x="4701418" y="5391667"/>
            <a:ext cx="2901948" cy="877900"/>
          </a:xfrm>
          <a:prstGeom prst="rect">
            <a:avLst/>
          </a:prstGeom>
        </p:spPr>
      </p:pic>
    </p:spTree>
    <p:extLst>
      <p:ext uri="{BB962C8B-B14F-4D97-AF65-F5344CB8AC3E}">
        <p14:creationId xmlns:p14="http://schemas.microsoft.com/office/powerpoint/2010/main" val="3404705686"/>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24"/>
                                        </p:tgtEl>
                                        <p:attrNameLst>
                                          <p:attrName>ppt_y</p:attrName>
                                        </p:attrNameLst>
                                      </p:cBhvr>
                                      <p:tavLst>
                                        <p:tav tm="0">
                                          <p:val>
                                            <p:strVal val="#ppt_y"/>
                                          </p:val>
                                        </p:tav>
                                        <p:tav tm="100000">
                                          <p:val>
                                            <p:strVal val="#ppt_y"/>
                                          </p:val>
                                        </p:tav>
                                      </p:tavLst>
                                    </p:anim>
                                    <p:anim calcmode="lin" valueType="num">
                                      <p:cBhvr>
                                        <p:cTn id="20"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24"/>
                                        </p:tgtEl>
                                      </p:cBhvr>
                                    </p:animEffect>
                                  </p:childTnLst>
                                </p:cTn>
                              </p:par>
                            </p:childTnLst>
                          </p:cTn>
                        </p:par>
                        <p:par>
                          <p:cTn id="23" fill="hold">
                            <p:stCondLst>
                              <p:cond delay="2450"/>
                            </p:stCondLst>
                            <p:childTnLst>
                              <p:par>
                                <p:cTn id="24" presetID="22" presetClass="entr" presetSubtype="8"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2950"/>
                            </p:stCondLst>
                            <p:childTnLst>
                              <p:par>
                                <p:cTn id="28" presetID="22" presetClass="entr" presetSubtype="8"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par>
                          <p:cTn id="31" fill="hold">
                            <p:stCondLst>
                              <p:cond delay="3450"/>
                            </p:stCondLst>
                            <p:childTnLst>
                              <p:par>
                                <p:cTn id="32" presetID="2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0"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21"/>
          <p:cNvSpPr/>
          <p:nvPr/>
        </p:nvSpPr>
        <p:spPr bwMode="auto">
          <a:xfrm rot="16200000" flipH="1">
            <a:off x="6111861" y="1563518"/>
            <a:ext cx="2838592" cy="2892223"/>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 fmla="*/ 0 w 3017066"/>
              <a:gd name="connsiteY0" fmla="*/ 3083644 h 3096344"/>
              <a:gd name="connsiteX1" fmla="*/ 1356139 w 3017066"/>
              <a:gd name="connsiteY1" fmla="*/ 0 h 3096344"/>
              <a:gd name="connsiteX2" fmla="*/ 3017066 w 3017066"/>
              <a:gd name="connsiteY2" fmla="*/ 3096344 h 3096344"/>
              <a:gd name="connsiteX3" fmla="*/ 0 w 3017066"/>
              <a:gd name="connsiteY3" fmla="*/ 3083644 h 3096344"/>
              <a:gd name="connsiteX0" fmla="*/ 0 w 3017066"/>
              <a:gd name="connsiteY0" fmla="*/ 3083644 h 3096344"/>
              <a:gd name="connsiteX1" fmla="*/ 181393 w 3017066"/>
              <a:gd name="connsiteY1" fmla="*/ 22734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81393 w 3017066"/>
              <a:gd name="connsiteY1" fmla="*/ 22226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05193 w 3017066"/>
              <a:gd name="connsiteY1" fmla="*/ 24258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2601044 h 2613744"/>
              <a:gd name="connsiteX1" fmla="*/ 105193 w 3017066"/>
              <a:gd name="connsiteY1" fmla="*/ 1943223 h 2613744"/>
              <a:gd name="connsiteX2" fmla="*/ 1368839 w 3017066"/>
              <a:gd name="connsiteY2" fmla="*/ 0 h 2613744"/>
              <a:gd name="connsiteX3" fmla="*/ 3017066 w 3017066"/>
              <a:gd name="connsiteY3" fmla="*/ 2613744 h 2613744"/>
              <a:gd name="connsiteX4" fmla="*/ 0 w 3017066"/>
              <a:gd name="connsiteY4" fmla="*/ 2601044 h 2613744"/>
              <a:gd name="connsiteX0" fmla="*/ 537730 w 2919796"/>
              <a:gd name="connsiteY0" fmla="*/ 2702644 h 2702644"/>
              <a:gd name="connsiteX1" fmla="*/ 7923 w 2919796"/>
              <a:gd name="connsiteY1" fmla="*/ 1943223 h 2702644"/>
              <a:gd name="connsiteX2" fmla="*/ 1271569 w 2919796"/>
              <a:gd name="connsiteY2" fmla="*/ 0 h 2702644"/>
              <a:gd name="connsiteX3" fmla="*/ 2919796 w 2919796"/>
              <a:gd name="connsiteY3" fmla="*/ 2613744 h 2702644"/>
              <a:gd name="connsiteX4" fmla="*/ 537730 w 2919796"/>
              <a:gd name="connsiteY4" fmla="*/ 2702644 h 2702644"/>
              <a:gd name="connsiteX0" fmla="*/ 552634 w 2934700"/>
              <a:gd name="connsiteY0" fmla="*/ 2702644 h 2702644"/>
              <a:gd name="connsiteX1" fmla="*/ 22827 w 2934700"/>
              <a:gd name="connsiteY1" fmla="*/ 1943223 h 2702644"/>
              <a:gd name="connsiteX2" fmla="*/ 1286473 w 2934700"/>
              <a:gd name="connsiteY2" fmla="*/ 0 h 2702644"/>
              <a:gd name="connsiteX3" fmla="*/ 2934700 w 2934700"/>
              <a:gd name="connsiteY3" fmla="*/ 2613744 h 2702644"/>
              <a:gd name="connsiteX4" fmla="*/ 552634 w 2934700"/>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844923"/>
              <a:gd name="connsiteX1" fmla="*/ 0 w 2911873"/>
              <a:gd name="connsiteY1" fmla="*/ 1943223 h 2844923"/>
              <a:gd name="connsiteX2" fmla="*/ 1263646 w 2911873"/>
              <a:gd name="connsiteY2" fmla="*/ 0 h 2844923"/>
              <a:gd name="connsiteX3" fmla="*/ 2911873 w 2911873"/>
              <a:gd name="connsiteY3" fmla="*/ 2613744 h 2844923"/>
              <a:gd name="connsiteX4" fmla="*/ 1241478 w 2911873"/>
              <a:gd name="connsiteY4" fmla="*/ 2844923 h 2844923"/>
              <a:gd name="connsiteX5" fmla="*/ 529807 w 2911873"/>
              <a:gd name="connsiteY5" fmla="*/ 2702644 h 2844923"/>
              <a:gd name="connsiteX0" fmla="*/ 529807 w 2619773"/>
              <a:gd name="connsiteY0" fmla="*/ 2702644 h 2844923"/>
              <a:gd name="connsiteX1" fmla="*/ 0 w 2619773"/>
              <a:gd name="connsiteY1" fmla="*/ 1943223 h 2844923"/>
              <a:gd name="connsiteX2" fmla="*/ 1263646 w 2619773"/>
              <a:gd name="connsiteY2" fmla="*/ 0 h 2844923"/>
              <a:gd name="connsiteX3" fmla="*/ 2619773 w 2619773"/>
              <a:gd name="connsiteY3" fmla="*/ 2143844 h 2844923"/>
              <a:gd name="connsiteX4" fmla="*/ 1241478 w 2619773"/>
              <a:gd name="connsiteY4" fmla="*/ 2844923 h 2844923"/>
              <a:gd name="connsiteX5" fmla="*/ 529807 w 2619773"/>
              <a:gd name="connsiteY5" fmla="*/ 2702644 h 28449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708673"/>
              <a:gd name="connsiteY0" fmla="*/ 2702644 h 2959223"/>
              <a:gd name="connsiteX1" fmla="*/ 0 w 2708673"/>
              <a:gd name="connsiteY1" fmla="*/ 1943223 h 2959223"/>
              <a:gd name="connsiteX2" fmla="*/ 1263646 w 2708673"/>
              <a:gd name="connsiteY2" fmla="*/ 0 h 2959223"/>
              <a:gd name="connsiteX3" fmla="*/ 2708673 w 2708673"/>
              <a:gd name="connsiteY3" fmla="*/ 2258144 h 2959223"/>
              <a:gd name="connsiteX4" fmla="*/ 1216078 w 2708673"/>
              <a:gd name="connsiteY4" fmla="*/ 2959223 h 2959223"/>
              <a:gd name="connsiteX5" fmla="*/ 529807 w 2708673"/>
              <a:gd name="connsiteY5" fmla="*/ 2702644 h 2959223"/>
              <a:gd name="connsiteX0" fmla="*/ 529807 w 2708673"/>
              <a:gd name="connsiteY0" fmla="*/ 2702644 h 3035423"/>
              <a:gd name="connsiteX1" fmla="*/ 0 w 2708673"/>
              <a:gd name="connsiteY1" fmla="*/ 1943223 h 3035423"/>
              <a:gd name="connsiteX2" fmla="*/ 1263646 w 2708673"/>
              <a:gd name="connsiteY2" fmla="*/ 0 h 3035423"/>
              <a:gd name="connsiteX3" fmla="*/ 2708673 w 2708673"/>
              <a:gd name="connsiteY3" fmla="*/ 2258144 h 3035423"/>
              <a:gd name="connsiteX4" fmla="*/ 1216078 w 2708673"/>
              <a:gd name="connsiteY4" fmla="*/ 3035423 h 3035423"/>
              <a:gd name="connsiteX5" fmla="*/ 529807 w 2708673"/>
              <a:gd name="connsiteY5" fmla="*/ 2702644 h 3035423"/>
              <a:gd name="connsiteX0" fmla="*/ 631407 w 2810273"/>
              <a:gd name="connsiteY0" fmla="*/ 2702644 h 3035423"/>
              <a:gd name="connsiteX1" fmla="*/ 0 w 2810273"/>
              <a:gd name="connsiteY1" fmla="*/ 1994023 h 3035423"/>
              <a:gd name="connsiteX2" fmla="*/ 1365246 w 2810273"/>
              <a:gd name="connsiteY2" fmla="*/ 0 h 3035423"/>
              <a:gd name="connsiteX3" fmla="*/ 2810273 w 2810273"/>
              <a:gd name="connsiteY3" fmla="*/ 2258144 h 3035423"/>
              <a:gd name="connsiteX4" fmla="*/ 1317678 w 2810273"/>
              <a:gd name="connsiteY4" fmla="*/ 3035423 h 3035423"/>
              <a:gd name="connsiteX5" fmla="*/ 631407 w 28102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86223"/>
              <a:gd name="connsiteX1" fmla="*/ 0 w 2899173"/>
              <a:gd name="connsiteY1" fmla="*/ 1994023 h 3086223"/>
              <a:gd name="connsiteX2" fmla="*/ 1365246 w 2899173"/>
              <a:gd name="connsiteY2" fmla="*/ 0 h 3086223"/>
              <a:gd name="connsiteX3" fmla="*/ 2899173 w 2899173"/>
              <a:gd name="connsiteY3" fmla="*/ 2461344 h 3086223"/>
              <a:gd name="connsiteX4" fmla="*/ 1330378 w 2899173"/>
              <a:gd name="connsiteY4" fmla="*/ 3086223 h 3086223"/>
              <a:gd name="connsiteX5" fmla="*/ 631407 w 2899173"/>
              <a:gd name="connsiteY5" fmla="*/ 2702644 h 30862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2908539"/>
              <a:gd name="connsiteX1" fmla="*/ 0 w 2930925"/>
              <a:gd name="connsiteY1" fmla="*/ 2032204 h 2908539"/>
              <a:gd name="connsiteX2" fmla="*/ 1396998 w 2930925"/>
              <a:gd name="connsiteY2" fmla="*/ 0 h 2908539"/>
              <a:gd name="connsiteX3" fmla="*/ 2930925 w 2930925"/>
              <a:gd name="connsiteY3" fmla="*/ 2461344 h 2908539"/>
              <a:gd name="connsiteX4" fmla="*/ 1559196 w 2930925"/>
              <a:gd name="connsiteY4" fmla="*/ 2908539 h 2908539"/>
              <a:gd name="connsiteX5" fmla="*/ 663159 w 2930925"/>
              <a:gd name="connsiteY5" fmla="*/ 2702644 h 2908539"/>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headEnd/>
            <a:tailEnd/>
          </a:ln>
        </p:spPr>
        <p:txBody>
          <a:bodyPr vert="eaVert" lIns="89477" tIns="44738" rIns="89477" bIns="44738" anchor="ctr"/>
          <a:lstStyle/>
          <a:p>
            <a:pPr>
              <a:defRPr/>
            </a:pPr>
            <a:endParaRPr lang="zh-CN" altLang="en-US" sz="1500" kern="0">
              <a:solidFill>
                <a:sysClr val="window" lastClr="FFFFFF"/>
              </a:solidFill>
              <a:latin typeface="微软雅黑" pitchFamily="34" charset="-122"/>
              <a:ea typeface="微软雅黑" pitchFamily="34" charset="-122"/>
            </a:endParaRPr>
          </a:p>
        </p:txBody>
      </p:sp>
      <p:sp>
        <p:nvSpPr>
          <p:cNvPr id="5" name="等腰三角形 21"/>
          <p:cNvSpPr/>
          <p:nvPr/>
        </p:nvSpPr>
        <p:spPr bwMode="auto">
          <a:xfrm rot="5400000">
            <a:off x="3311291" y="1563518"/>
            <a:ext cx="2838592" cy="2892223"/>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 fmla="*/ 0 w 3017066"/>
              <a:gd name="connsiteY0" fmla="*/ 3083644 h 3096344"/>
              <a:gd name="connsiteX1" fmla="*/ 1356139 w 3017066"/>
              <a:gd name="connsiteY1" fmla="*/ 0 h 3096344"/>
              <a:gd name="connsiteX2" fmla="*/ 3017066 w 3017066"/>
              <a:gd name="connsiteY2" fmla="*/ 3096344 h 3096344"/>
              <a:gd name="connsiteX3" fmla="*/ 0 w 3017066"/>
              <a:gd name="connsiteY3" fmla="*/ 3083644 h 3096344"/>
              <a:gd name="connsiteX0" fmla="*/ 0 w 3017066"/>
              <a:gd name="connsiteY0" fmla="*/ 3083644 h 3096344"/>
              <a:gd name="connsiteX1" fmla="*/ 181393 w 3017066"/>
              <a:gd name="connsiteY1" fmla="*/ 22734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81393 w 3017066"/>
              <a:gd name="connsiteY1" fmla="*/ 22226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3083644 h 3096344"/>
              <a:gd name="connsiteX1" fmla="*/ 105193 w 3017066"/>
              <a:gd name="connsiteY1" fmla="*/ 2425823 h 3096344"/>
              <a:gd name="connsiteX2" fmla="*/ 1356139 w 3017066"/>
              <a:gd name="connsiteY2" fmla="*/ 0 h 3096344"/>
              <a:gd name="connsiteX3" fmla="*/ 3017066 w 3017066"/>
              <a:gd name="connsiteY3" fmla="*/ 3096344 h 3096344"/>
              <a:gd name="connsiteX4" fmla="*/ 0 w 3017066"/>
              <a:gd name="connsiteY4" fmla="*/ 3083644 h 3096344"/>
              <a:gd name="connsiteX0" fmla="*/ 0 w 3017066"/>
              <a:gd name="connsiteY0" fmla="*/ 2601044 h 2613744"/>
              <a:gd name="connsiteX1" fmla="*/ 105193 w 3017066"/>
              <a:gd name="connsiteY1" fmla="*/ 1943223 h 2613744"/>
              <a:gd name="connsiteX2" fmla="*/ 1368839 w 3017066"/>
              <a:gd name="connsiteY2" fmla="*/ 0 h 2613744"/>
              <a:gd name="connsiteX3" fmla="*/ 3017066 w 3017066"/>
              <a:gd name="connsiteY3" fmla="*/ 2613744 h 2613744"/>
              <a:gd name="connsiteX4" fmla="*/ 0 w 3017066"/>
              <a:gd name="connsiteY4" fmla="*/ 2601044 h 2613744"/>
              <a:gd name="connsiteX0" fmla="*/ 537730 w 2919796"/>
              <a:gd name="connsiteY0" fmla="*/ 2702644 h 2702644"/>
              <a:gd name="connsiteX1" fmla="*/ 7923 w 2919796"/>
              <a:gd name="connsiteY1" fmla="*/ 1943223 h 2702644"/>
              <a:gd name="connsiteX2" fmla="*/ 1271569 w 2919796"/>
              <a:gd name="connsiteY2" fmla="*/ 0 h 2702644"/>
              <a:gd name="connsiteX3" fmla="*/ 2919796 w 2919796"/>
              <a:gd name="connsiteY3" fmla="*/ 2613744 h 2702644"/>
              <a:gd name="connsiteX4" fmla="*/ 537730 w 2919796"/>
              <a:gd name="connsiteY4" fmla="*/ 2702644 h 2702644"/>
              <a:gd name="connsiteX0" fmla="*/ 552634 w 2934700"/>
              <a:gd name="connsiteY0" fmla="*/ 2702644 h 2702644"/>
              <a:gd name="connsiteX1" fmla="*/ 22827 w 2934700"/>
              <a:gd name="connsiteY1" fmla="*/ 1943223 h 2702644"/>
              <a:gd name="connsiteX2" fmla="*/ 1286473 w 2934700"/>
              <a:gd name="connsiteY2" fmla="*/ 0 h 2702644"/>
              <a:gd name="connsiteX3" fmla="*/ 2934700 w 2934700"/>
              <a:gd name="connsiteY3" fmla="*/ 2613744 h 2702644"/>
              <a:gd name="connsiteX4" fmla="*/ 552634 w 2934700"/>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702644"/>
              <a:gd name="connsiteX1" fmla="*/ 0 w 2911873"/>
              <a:gd name="connsiteY1" fmla="*/ 1943223 h 2702644"/>
              <a:gd name="connsiteX2" fmla="*/ 1263646 w 2911873"/>
              <a:gd name="connsiteY2" fmla="*/ 0 h 2702644"/>
              <a:gd name="connsiteX3" fmla="*/ 2911873 w 2911873"/>
              <a:gd name="connsiteY3" fmla="*/ 2613744 h 2702644"/>
              <a:gd name="connsiteX4" fmla="*/ 529807 w 2911873"/>
              <a:gd name="connsiteY4" fmla="*/ 2702644 h 2702644"/>
              <a:gd name="connsiteX0" fmla="*/ 529807 w 2911873"/>
              <a:gd name="connsiteY0" fmla="*/ 2702644 h 2844923"/>
              <a:gd name="connsiteX1" fmla="*/ 0 w 2911873"/>
              <a:gd name="connsiteY1" fmla="*/ 1943223 h 2844923"/>
              <a:gd name="connsiteX2" fmla="*/ 1263646 w 2911873"/>
              <a:gd name="connsiteY2" fmla="*/ 0 h 2844923"/>
              <a:gd name="connsiteX3" fmla="*/ 2911873 w 2911873"/>
              <a:gd name="connsiteY3" fmla="*/ 2613744 h 2844923"/>
              <a:gd name="connsiteX4" fmla="*/ 1241478 w 2911873"/>
              <a:gd name="connsiteY4" fmla="*/ 2844923 h 2844923"/>
              <a:gd name="connsiteX5" fmla="*/ 529807 w 2911873"/>
              <a:gd name="connsiteY5" fmla="*/ 2702644 h 2844923"/>
              <a:gd name="connsiteX0" fmla="*/ 529807 w 2619773"/>
              <a:gd name="connsiteY0" fmla="*/ 2702644 h 2844923"/>
              <a:gd name="connsiteX1" fmla="*/ 0 w 2619773"/>
              <a:gd name="connsiteY1" fmla="*/ 1943223 h 2844923"/>
              <a:gd name="connsiteX2" fmla="*/ 1263646 w 2619773"/>
              <a:gd name="connsiteY2" fmla="*/ 0 h 2844923"/>
              <a:gd name="connsiteX3" fmla="*/ 2619773 w 2619773"/>
              <a:gd name="connsiteY3" fmla="*/ 2143844 h 2844923"/>
              <a:gd name="connsiteX4" fmla="*/ 1241478 w 2619773"/>
              <a:gd name="connsiteY4" fmla="*/ 2844923 h 2844923"/>
              <a:gd name="connsiteX5" fmla="*/ 529807 w 2619773"/>
              <a:gd name="connsiteY5" fmla="*/ 2702644 h 28449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619773"/>
              <a:gd name="connsiteY0" fmla="*/ 2702644 h 2959223"/>
              <a:gd name="connsiteX1" fmla="*/ 0 w 2619773"/>
              <a:gd name="connsiteY1" fmla="*/ 1943223 h 2959223"/>
              <a:gd name="connsiteX2" fmla="*/ 1263646 w 2619773"/>
              <a:gd name="connsiteY2" fmla="*/ 0 h 2959223"/>
              <a:gd name="connsiteX3" fmla="*/ 2619773 w 2619773"/>
              <a:gd name="connsiteY3" fmla="*/ 2143844 h 2959223"/>
              <a:gd name="connsiteX4" fmla="*/ 1216078 w 2619773"/>
              <a:gd name="connsiteY4" fmla="*/ 2959223 h 2959223"/>
              <a:gd name="connsiteX5" fmla="*/ 529807 w 2619773"/>
              <a:gd name="connsiteY5" fmla="*/ 2702644 h 2959223"/>
              <a:gd name="connsiteX0" fmla="*/ 529807 w 2708673"/>
              <a:gd name="connsiteY0" fmla="*/ 2702644 h 2959223"/>
              <a:gd name="connsiteX1" fmla="*/ 0 w 2708673"/>
              <a:gd name="connsiteY1" fmla="*/ 1943223 h 2959223"/>
              <a:gd name="connsiteX2" fmla="*/ 1263646 w 2708673"/>
              <a:gd name="connsiteY2" fmla="*/ 0 h 2959223"/>
              <a:gd name="connsiteX3" fmla="*/ 2708673 w 2708673"/>
              <a:gd name="connsiteY3" fmla="*/ 2258144 h 2959223"/>
              <a:gd name="connsiteX4" fmla="*/ 1216078 w 2708673"/>
              <a:gd name="connsiteY4" fmla="*/ 2959223 h 2959223"/>
              <a:gd name="connsiteX5" fmla="*/ 529807 w 2708673"/>
              <a:gd name="connsiteY5" fmla="*/ 2702644 h 2959223"/>
              <a:gd name="connsiteX0" fmla="*/ 529807 w 2708673"/>
              <a:gd name="connsiteY0" fmla="*/ 2702644 h 3035423"/>
              <a:gd name="connsiteX1" fmla="*/ 0 w 2708673"/>
              <a:gd name="connsiteY1" fmla="*/ 1943223 h 3035423"/>
              <a:gd name="connsiteX2" fmla="*/ 1263646 w 2708673"/>
              <a:gd name="connsiteY2" fmla="*/ 0 h 3035423"/>
              <a:gd name="connsiteX3" fmla="*/ 2708673 w 2708673"/>
              <a:gd name="connsiteY3" fmla="*/ 2258144 h 3035423"/>
              <a:gd name="connsiteX4" fmla="*/ 1216078 w 2708673"/>
              <a:gd name="connsiteY4" fmla="*/ 3035423 h 3035423"/>
              <a:gd name="connsiteX5" fmla="*/ 529807 w 2708673"/>
              <a:gd name="connsiteY5" fmla="*/ 2702644 h 3035423"/>
              <a:gd name="connsiteX0" fmla="*/ 631407 w 2810273"/>
              <a:gd name="connsiteY0" fmla="*/ 2702644 h 3035423"/>
              <a:gd name="connsiteX1" fmla="*/ 0 w 2810273"/>
              <a:gd name="connsiteY1" fmla="*/ 1994023 h 3035423"/>
              <a:gd name="connsiteX2" fmla="*/ 1365246 w 2810273"/>
              <a:gd name="connsiteY2" fmla="*/ 0 h 3035423"/>
              <a:gd name="connsiteX3" fmla="*/ 2810273 w 2810273"/>
              <a:gd name="connsiteY3" fmla="*/ 2258144 h 3035423"/>
              <a:gd name="connsiteX4" fmla="*/ 1317678 w 2810273"/>
              <a:gd name="connsiteY4" fmla="*/ 3035423 h 3035423"/>
              <a:gd name="connsiteX5" fmla="*/ 631407 w 28102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35423"/>
              <a:gd name="connsiteX1" fmla="*/ 0 w 2899173"/>
              <a:gd name="connsiteY1" fmla="*/ 1994023 h 3035423"/>
              <a:gd name="connsiteX2" fmla="*/ 1365246 w 2899173"/>
              <a:gd name="connsiteY2" fmla="*/ 0 h 3035423"/>
              <a:gd name="connsiteX3" fmla="*/ 2899173 w 2899173"/>
              <a:gd name="connsiteY3" fmla="*/ 2461344 h 3035423"/>
              <a:gd name="connsiteX4" fmla="*/ 1317678 w 2899173"/>
              <a:gd name="connsiteY4" fmla="*/ 3035423 h 3035423"/>
              <a:gd name="connsiteX5" fmla="*/ 631407 w 2899173"/>
              <a:gd name="connsiteY5" fmla="*/ 2702644 h 3035423"/>
              <a:gd name="connsiteX0" fmla="*/ 631407 w 2899173"/>
              <a:gd name="connsiteY0" fmla="*/ 2702644 h 3086223"/>
              <a:gd name="connsiteX1" fmla="*/ 0 w 2899173"/>
              <a:gd name="connsiteY1" fmla="*/ 1994023 h 3086223"/>
              <a:gd name="connsiteX2" fmla="*/ 1365246 w 2899173"/>
              <a:gd name="connsiteY2" fmla="*/ 0 h 3086223"/>
              <a:gd name="connsiteX3" fmla="*/ 2899173 w 2899173"/>
              <a:gd name="connsiteY3" fmla="*/ 2461344 h 3086223"/>
              <a:gd name="connsiteX4" fmla="*/ 1330378 w 2899173"/>
              <a:gd name="connsiteY4" fmla="*/ 3086223 h 3086223"/>
              <a:gd name="connsiteX5" fmla="*/ 631407 w 2899173"/>
              <a:gd name="connsiteY5" fmla="*/ 2702644 h 30862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31407 w 2899173"/>
              <a:gd name="connsiteY0" fmla="*/ 2702644 h 3060823"/>
              <a:gd name="connsiteX1" fmla="*/ 0 w 2899173"/>
              <a:gd name="connsiteY1" fmla="*/ 1994023 h 3060823"/>
              <a:gd name="connsiteX2" fmla="*/ 1365246 w 2899173"/>
              <a:gd name="connsiteY2" fmla="*/ 0 h 3060823"/>
              <a:gd name="connsiteX3" fmla="*/ 2899173 w 2899173"/>
              <a:gd name="connsiteY3" fmla="*/ 2461344 h 3060823"/>
              <a:gd name="connsiteX4" fmla="*/ 1508178 w 2899173"/>
              <a:gd name="connsiteY4" fmla="*/ 3060823 h 3060823"/>
              <a:gd name="connsiteX5" fmla="*/ 631407 w 2899173"/>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3060823"/>
              <a:gd name="connsiteX1" fmla="*/ 0 w 2930925"/>
              <a:gd name="connsiteY1" fmla="*/ 2032204 h 3060823"/>
              <a:gd name="connsiteX2" fmla="*/ 1396998 w 2930925"/>
              <a:gd name="connsiteY2" fmla="*/ 0 h 3060823"/>
              <a:gd name="connsiteX3" fmla="*/ 2930925 w 2930925"/>
              <a:gd name="connsiteY3" fmla="*/ 2461344 h 3060823"/>
              <a:gd name="connsiteX4" fmla="*/ 1539930 w 2930925"/>
              <a:gd name="connsiteY4" fmla="*/ 3060823 h 3060823"/>
              <a:gd name="connsiteX5" fmla="*/ 663159 w 2930925"/>
              <a:gd name="connsiteY5" fmla="*/ 2702644 h 3060823"/>
              <a:gd name="connsiteX0" fmla="*/ 663159 w 2930925"/>
              <a:gd name="connsiteY0" fmla="*/ 2702644 h 2908539"/>
              <a:gd name="connsiteX1" fmla="*/ 0 w 2930925"/>
              <a:gd name="connsiteY1" fmla="*/ 2032204 h 2908539"/>
              <a:gd name="connsiteX2" fmla="*/ 1396998 w 2930925"/>
              <a:gd name="connsiteY2" fmla="*/ 0 h 2908539"/>
              <a:gd name="connsiteX3" fmla="*/ 2930925 w 2930925"/>
              <a:gd name="connsiteY3" fmla="*/ 2461344 h 2908539"/>
              <a:gd name="connsiteX4" fmla="*/ 1559196 w 2930925"/>
              <a:gd name="connsiteY4" fmla="*/ 2908539 h 2908539"/>
              <a:gd name="connsiteX5" fmla="*/ 663159 w 2930925"/>
              <a:gd name="connsiteY5" fmla="*/ 2702644 h 2908539"/>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930925"/>
              <a:gd name="connsiteY0" fmla="*/ 2702644 h 2959458"/>
              <a:gd name="connsiteX1" fmla="*/ 0 w 2930925"/>
              <a:gd name="connsiteY1" fmla="*/ 2032204 h 2959458"/>
              <a:gd name="connsiteX2" fmla="*/ 1396998 w 2930925"/>
              <a:gd name="connsiteY2" fmla="*/ 0 h 2959458"/>
              <a:gd name="connsiteX3" fmla="*/ 2930925 w 2930925"/>
              <a:gd name="connsiteY3" fmla="*/ 2461344 h 2959458"/>
              <a:gd name="connsiteX4" fmla="*/ 1559412 w 2930925"/>
              <a:gd name="connsiteY4" fmla="*/ 2959458 h 2959458"/>
              <a:gd name="connsiteX5" fmla="*/ 663159 w 2930925"/>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 name="connsiteX0" fmla="*/ 663159 w 2893222"/>
              <a:gd name="connsiteY0" fmla="*/ 2702644 h 2959458"/>
              <a:gd name="connsiteX1" fmla="*/ 0 w 2893222"/>
              <a:gd name="connsiteY1" fmla="*/ 2032204 h 2959458"/>
              <a:gd name="connsiteX2" fmla="*/ 1396998 w 2893222"/>
              <a:gd name="connsiteY2" fmla="*/ 0 h 2959458"/>
              <a:gd name="connsiteX3" fmla="*/ 2893222 w 2893222"/>
              <a:gd name="connsiteY3" fmla="*/ 2404291 h 2959458"/>
              <a:gd name="connsiteX4" fmla="*/ 1559412 w 2893222"/>
              <a:gd name="connsiteY4" fmla="*/ 2959458 h 2959458"/>
              <a:gd name="connsiteX5" fmla="*/ 663159 w 2893222"/>
              <a:gd name="connsiteY5" fmla="*/ 2702644 h 29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headEnd/>
            <a:tailEnd/>
          </a:ln>
        </p:spPr>
        <p:txBody>
          <a:bodyPr vert="eaVert" lIns="89477" tIns="44738" rIns="89477" bIns="44738" anchor="ctr"/>
          <a:lstStyle/>
          <a:p>
            <a:pPr>
              <a:defRPr/>
            </a:pPr>
            <a:endParaRPr lang="zh-CN" altLang="en-US" sz="1500" kern="0">
              <a:solidFill>
                <a:sysClr val="window" lastClr="FFFFFF"/>
              </a:solidFill>
              <a:latin typeface="微软雅黑" pitchFamily="34" charset="-122"/>
              <a:ea typeface="微软雅黑" pitchFamily="34" charset="-122"/>
            </a:endParaRPr>
          </a:p>
        </p:txBody>
      </p:sp>
      <p:sp>
        <p:nvSpPr>
          <p:cNvPr id="6" name="椭圆 5"/>
          <p:cNvSpPr/>
          <p:nvPr/>
        </p:nvSpPr>
        <p:spPr bwMode="auto">
          <a:xfrm>
            <a:off x="3286263" y="1353557"/>
            <a:ext cx="3565339" cy="3579683"/>
          </a:xfrm>
          <a:prstGeom prst="ellipse">
            <a:avLst/>
          </a:prstGeom>
          <a:noFill/>
          <a:ln w="25400" cap="flat" cmpd="sng" algn="ctr">
            <a:solidFill>
              <a:schemeClr val="bg1">
                <a:lumMod val="50000"/>
              </a:schemeClr>
            </a:solidFill>
            <a:prstDash val="solid"/>
          </a:ln>
          <a:effectLst/>
        </p:spPr>
        <p:txBody>
          <a:bodyPr lIns="89477" tIns="44738" rIns="89477" bIns="44738" anchor="ctr"/>
          <a:lstStyle/>
          <a:p>
            <a:pPr algn="ctr">
              <a:defRPr/>
            </a:pPr>
            <a:endParaRPr lang="zh-CN" altLang="en-US" kern="0" dirty="0">
              <a:solidFill>
                <a:sysClr val="window" lastClr="FFFFFF"/>
              </a:solidFill>
              <a:latin typeface="Calibri"/>
              <a:ea typeface="微软雅黑" pitchFamily="34" charset="-122"/>
            </a:endParaRPr>
          </a:p>
        </p:txBody>
      </p:sp>
      <p:sp>
        <p:nvSpPr>
          <p:cNvPr id="7" name="椭圆 6"/>
          <p:cNvSpPr/>
          <p:nvPr/>
        </p:nvSpPr>
        <p:spPr bwMode="auto">
          <a:xfrm>
            <a:off x="5419571" y="1353557"/>
            <a:ext cx="3566890" cy="3579683"/>
          </a:xfrm>
          <a:prstGeom prst="ellipse">
            <a:avLst/>
          </a:prstGeom>
          <a:noFill/>
          <a:ln w="25400" cap="flat" cmpd="sng" algn="ctr">
            <a:solidFill>
              <a:schemeClr val="bg1">
                <a:lumMod val="50000"/>
              </a:schemeClr>
            </a:solidFill>
            <a:prstDash val="solid"/>
          </a:ln>
          <a:effectLst/>
        </p:spPr>
        <p:txBody>
          <a:bodyPr lIns="89477" tIns="44738" rIns="89477" bIns="44738" anchor="ctr"/>
          <a:lstStyle/>
          <a:p>
            <a:pPr algn="ctr">
              <a:defRPr/>
            </a:pPr>
            <a:endParaRPr lang="zh-CN" altLang="en-US" kern="0" dirty="0">
              <a:solidFill>
                <a:sysClr val="window" lastClr="FFFFFF"/>
              </a:solidFill>
              <a:latin typeface="Calibri"/>
              <a:ea typeface="微软雅黑" pitchFamily="34" charset="-122"/>
            </a:endParaRPr>
          </a:p>
        </p:txBody>
      </p:sp>
      <p:cxnSp>
        <p:nvCxnSpPr>
          <p:cNvPr id="8" name="直接连接符 7"/>
          <p:cNvCxnSpPr>
            <a:cxnSpLocks noChangeShapeType="1"/>
          </p:cNvCxnSpPr>
          <p:nvPr/>
        </p:nvCxnSpPr>
        <p:spPr bwMode="auto">
          <a:xfrm>
            <a:off x="4265257" y="2227448"/>
            <a:ext cx="558539" cy="263257"/>
          </a:xfrm>
          <a:prstGeom prst="line">
            <a:avLst/>
          </a:prstGeom>
          <a:noFill/>
          <a:ln w="28575" algn="ctr">
            <a:solidFill>
              <a:schemeClr val="bg1">
                <a:lumMod val="50000"/>
              </a:schemeClr>
            </a:solidFill>
            <a:round/>
            <a:headEnd type="none" w="med" len="med"/>
            <a:tailEnd type="arrow" w="med" len="med"/>
          </a:ln>
        </p:spPr>
      </p:cxnSp>
      <p:cxnSp>
        <p:nvCxnSpPr>
          <p:cNvPr id="9" name="直接连接符 8"/>
          <p:cNvCxnSpPr>
            <a:cxnSpLocks noChangeShapeType="1"/>
          </p:cNvCxnSpPr>
          <p:nvPr/>
        </p:nvCxnSpPr>
        <p:spPr bwMode="auto">
          <a:xfrm>
            <a:off x="3967369" y="3035913"/>
            <a:ext cx="577156" cy="0"/>
          </a:xfrm>
          <a:prstGeom prst="line">
            <a:avLst/>
          </a:prstGeom>
          <a:noFill/>
          <a:ln w="28575" algn="ctr">
            <a:solidFill>
              <a:schemeClr val="bg1">
                <a:lumMod val="50000"/>
              </a:schemeClr>
            </a:solidFill>
            <a:round/>
            <a:headEnd type="none" w="med" len="med"/>
            <a:tailEnd type="arrow" w="med" len="med"/>
          </a:ln>
        </p:spPr>
      </p:cxnSp>
      <p:cxnSp>
        <p:nvCxnSpPr>
          <p:cNvPr id="10" name="直接连接符 9"/>
          <p:cNvCxnSpPr>
            <a:cxnSpLocks noChangeShapeType="1"/>
          </p:cNvCxnSpPr>
          <p:nvPr/>
        </p:nvCxnSpPr>
        <p:spPr bwMode="auto">
          <a:xfrm flipV="1">
            <a:off x="4265256" y="3559314"/>
            <a:ext cx="577156" cy="306875"/>
          </a:xfrm>
          <a:prstGeom prst="line">
            <a:avLst/>
          </a:prstGeom>
          <a:noFill/>
          <a:ln w="28575" algn="ctr">
            <a:solidFill>
              <a:schemeClr val="bg1">
                <a:lumMod val="50000"/>
              </a:schemeClr>
            </a:solidFill>
            <a:round/>
            <a:headEnd type="none" w="med" len="med"/>
            <a:tailEnd type="arrow" w="med" len="med"/>
          </a:ln>
        </p:spPr>
      </p:cxnSp>
      <p:cxnSp>
        <p:nvCxnSpPr>
          <p:cNvPr id="11" name="直接连接符 10"/>
          <p:cNvCxnSpPr>
            <a:cxnSpLocks noChangeShapeType="1"/>
          </p:cNvCxnSpPr>
          <p:nvPr/>
        </p:nvCxnSpPr>
        <p:spPr bwMode="auto">
          <a:xfrm flipH="1" flipV="1">
            <a:off x="7521847" y="3546852"/>
            <a:ext cx="577156" cy="306875"/>
          </a:xfrm>
          <a:prstGeom prst="line">
            <a:avLst/>
          </a:prstGeom>
          <a:noFill/>
          <a:ln w="28575" algn="ctr">
            <a:solidFill>
              <a:schemeClr val="bg1">
                <a:lumMod val="50000"/>
              </a:schemeClr>
            </a:solidFill>
            <a:round/>
            <a:headEnd type="none" w="med" len="med"/>
            <a:tailEnd type="arrow" w="med" len="med"/>
          </a:ln>
        </p:spPr>
      </p:cxnSp>
      <p:cxnSp>
        <p:nvCxnSpPr>
          <p:cNvPr id="12" name="直接连接符 11"/>
          <p:cNvCxnSpPr>
            <a:cxnSpLocks noChangeShapeType="1"/>
          </p:cNvCxnSpPr>
          <p:nvPr/>
        </p:nvCxnSpPr>
        <p:spPr bwMode="auto">
          <a:xfrm flipH="1">
            <a:off x="7810425" y="3032798"/>
            <a:ext cx="577156" cy="0"/>
          </a:xfrm>
          <a:prstGeom prst="line">
            <a:avLst/>
          </a:prstGeom>
          <a:noFill/>
          <a:ln w="28575" algn="ctr">
            <a:solidFill>
              <a:schemeClr val="bg1">
                <a:lumMod val="50000"/>
              </a:schemeClr>
            </a:solidFill>
            <a:round/>
            <a:headEnd type="none" w="med" len="med"/>
            <a:tailEnd type="arrow" w="med" len="med"/>
          </a:ln>
        </p:spPr>
      </p:cxnSp>
      <p:cxnSp>
        <p:nvCxnSpPr>
          <p:cNvPr id="13" name="直接连接符 12"/>
          <p:cNvCxnSpPr>
            <a:cxnSpLocks noChangeShapeType="1"/>
          </p:cNvCxnSpPr>
          <p:nvPr/>
        </p:nvCxnSpPr>
        <p:spPr bwMode="auto">
          <a:xfrm flipH="1">
            <a:off x="7540465" y="2227448"/>
            <a:ext cx="558539" cy="263257"/>
          </a:xfrm>
          <a:prstGeom prst="line">
            <a:avLst/>
          </a:prstGeom>
          <a:noFill/>
          <a:ln w="28575" algn="ctr">
            <a:solidFill>
              <a:schemeClr val="bg1">
                <a:lumMod val="50000"/>
              </a:schemeClr>
            </a:solidFill>
            <a:round/>
            <a:headEnd type="none" w="med" len="med"/>
            <a:tailEnd type="arrow" w="med" len="med"/>
          </a:ln>
        </p:spPr>
      </p:cxnSp>
      <p:grpSp>
        <p:nvGrpSpPr>
          <p:cNvPr id="14" name="组合 13"/>
          <p:cNvGrpSpPr/>
          <p:nvPr/>
        </p:nvGrpSpPr>
        <p:grpSpPr>
          <a:xfrm>
            <a:off x="5109272" y="2009364"/>
            <a:ext cx="2057283" cy="2065561"/>
            <a:chOff x="5014912" y="2584450"/>
            <a:chExt cx="2105025" cy="2105025"/>
          </a:xfrm>
        </p:grpSpPr>
        <p:sp>
          <p:nvSpPr>
            <p:cNvPr id="15" name="Oval 19"/>
            <p:cNvSpPr>
              <a:spLocks noChangeArrowheads="1"/>
            </p:cNvSpPr>
            <p:nvPr/>
          </p:nvSpPr>
          <p:spPr bwMode="auto">
            <a:xfrm>
              <a:off x="5014912" y="2584450"/>
              <a:ext cx="2105025" cy="2105025"/>
            </a:xfrm>
            <a:prstGeom prst="ellipse">
              <a:avLst/>
            </a:prstGeom>
            <a:solidFill>
              <a:schemeClr val="accent1"/>
            </a:solidFill>
            <a:ln w="3175" cap="flat" cmpd="sng" algn="ctr">
              <a:noFill/>
              <a:prstDash val="solid"/>
            </a:ln>
            <a:effectLst/>
          </p:spPr>
          <p:txBody>
            <a:bodyPr anchor="ctr"/>
            <a:lstStyle/>
            <a:p>
              <a:pPr algn="ctr">
                <a:lnSpc>
                  <a:spcPct val="120000"/>
                </a:lnSpc>
                <a:defRPr/>
              </a:pPr>
              <a:endParaRPr lang="zh-CN" altLang="en-US" sz="900" kern="0" dirty="0">
                <a:solidFill>
                  <a:srgbClr val="4D4D4D"/>
                </a:solidFill>
                <a:latin typeface="微软雅黑" pitchFamily="34" charset="-122"/>
                <a:ea typeface="微软雅黑" pitchFamily="34" charset="-122"/>
              </a:endParaRPr>
            </a:p>
          </p:txBody>
        </p:sp>
        <p:sp>
          <p:nvSpPr>
            <p:cNvPr id="16" name="Oval 19"/>
            <p:cNvSpPr>
              <a:spLocks noChangeArrowheads="1"/>
            </p:cNvSpPr>
            <p:nvPr/>
          </p:nvSpPr>
          <p:spPr bwMode="auto">
            <a:xfrm>
              <a:off x="5497512" y="3066331"/>
              <a:ext cx="1139825" cy="1139825"/>
            </a:xfrm>
            <a:prstGeom prst="ellipse">
              <a:avLst/>
            </a:prstGeom>
            <a:solidFill>
              <a:schemeClr val="bg1">
                <a:lumMod val="95000"/>
              </a:schemeClr>
            </a:solidFill>
            <a:ln w="3175" cap="flat" cmpd="sng" algn="ctr">
              <a:solidFill>
                <a:srgbClr val="D7D7D7"/>
              </a:solidFill>
              <a:prstDash val="solid"/>
            </a:ln>
            <a:effectLst/>
          </p:spPr>
          <p:txBody>
            <a:bodyPr anchor="ctr"/>
            <a:lstStyle/>
            <a:p>
              <a:pPr algn="ctr">
                <a:defRPr/>
              </a:pPr>
              <a:r>
                <a:rPr lang="zh-CN" altLang="en-US" sz="2100" b="1" kern="0" dirty="0" smtClean="0">
                  <a:solidFill>
                    <a:srgbClr val="4D4D4D"/>
                  </a:solidFill>
                  <a:latin typeface="Impact" pitchFamily="34" charset="0"/>
                  <a:ea typeface="微软雅黑" pitchFamily="34" charset="-122"/>
                </a:rPr>
                <a:t>学生学习成效</a:t>
              </a:r>
              <a:endParaRPr lang="zh-CN" altLang="en-US" sz="2100" b="1" kern="0" dirty="0">
                <a:solidFill>
                  <a:srgbClr val="4D4D4D"/>
                </a:solidFill>
                <a:latin typeface="Impact" pitchFamily="34" charset="0"/>
                <a:ea typeface="微软雅黑" pitchFamily="34" charset="-122"/>
              </a:endParaRPr>
            </a:p>
          </p:txBody>
        </p:sp>
      </p:grpSp>
      <p:sp>
        <p:nvSpPr>
          <p:cNvPr id="17" name="Oval 19"/>
          <p:cNvSpPr>
            <a:spLocks noChangeArrowheads="1"/>
          </p:cNvSpPr>
          <p:nvPr/>
        </p:nvSpPr>
        <p:spPr bwMode="auto">
          <a:xfrm>
            <a:off x="3303328" y="1437675"/>
            <a:ext cx="969686" cy="973585"/>
          </a:xfrm>
          <a:prstGeom prst="ellipse">
            <a:avLst/>
          </a:prstGeom>
          <a:solidFill>
            <a:schemeClr val="accent1"/>
          </a:solidFill>
          <a:ln w="9525">
            <a:noFill/>
            <a:round/>
            <a:headEnd/>
            <a:tailEnd/>
          </a:ln>
          <a:effectLst/>
        </p:spPr>
        <p:txBody>
          <a:bodyPr lIns="89477" tIns="44738" rIns="89477" bIns="44738" anchor="ctr"/>
          <a:lstStyle/>
          <a:p>
            <a:pPr algn="ctr">
              <a:lnSpc>
                <a:spcPct val="120000"/>
              </a:lnSpc>
              <a:defRPr/>
            </a:pPr>
            <a:r>
              <a:rPr lang="en-US" altLang="zh-CN" sz="1900" kern="0" dirty="0">
                <a:solidFill>
                  <a:sysClr val="window" lastClr="FFFFFF"/>
                </a:solidFill>
                <a:latin typeface="Arial" pitchFamily="34" charset="0"/>
                <a:ea typeface="微软雅黑" pitchFamily="34" charset="-122"/>
              </a:rPr>
              <a:t>1</a:t>
            </a:r>
            <a:endParaRPr lang="zh-CN" altLang="en-US" sz="1900" kern="0" dirty="0">
              <a:solidFill>
                <a:sysClr val="window" lastClr="FFFFFF"/>
              </a:solidFill>
              <a:latin typeface="Arial" pitchFamily="34" charset="0"/>
              <a:ea typeface="微软雅黑" pitchFamily="34" charset="-122"/>
            </a:endParaRPr>
          </a:p>
        </p:txBody>
      </p:sp>
      <p:sp>
        <p:nvSpPr>
          <p:cNvPr id="18" name="Oval 19"/>
          <p:cNvSpPr>
            <a:spLocks noChangeArrowheads="1"/>
          </p:cNvSpPr>
          <p:nvPr/>
        </p:nvSpPr>
        <p:spPr bwMode="auto">
          <a:xfrm>
            <a:off x="8049357" y="1453252"/>
            <a:ext cx="969685" cy="975144"/>
          </a:xfrm>
          <a:prstGeom prst="ellipse">
            <a:avLst/>
          </a:prstGeom>
          <a:solidFill>
            <a:schemeClr val="accent1"/>
          </a:solidFill>
          <a:ln w="9525">
            <a:noFill/>
            <a:round/>
            <a:headEnd/>
            <a:tailEnd/>
          </a:ln>
          <a:effectLst/>
        </p:spPr>
        <p:txBody>
          <a:bodyPr lIns="89477" tIns="44738" rIns="89477" bIns="44738" anchor="ctr"/>
          <a:lstStyle/>
          <a:p>
            <a:pPr algn="ctr">
              <a:lnSpc>
                <a:spcPct val="120000"/>
              </a:lnSpc>
              <a:defRPr/>
            </a:pPr>
            <a:r>
              <a:rPr lang="en-US" altLang="zh-CN" sz="1900" kern="0" dirty="0" smtClean="0">
                <a:solidFill>
                  <a:schemeClr val="bg1"/>
                </a:solidFill>
                <a:latin typeface="Arial" pitchFamily="34" charset="0"/>
                <a:ea typeface="微软雅黑" pitchFamily="34" charset="-122"/>
              </a:rPr>
              <a:t>4</a:t>
            </a:r>
            <a:endParaRPr lang="zh-CN" altLang="en-US" sz="1900" kern="0" dirty="0">
              <a:solidFill>
                <a:schemeClr val="bg1"/>
              </a:solidFill>
              <a:latin typeface="Arial" pitchFamily="34" charset="0"/>
              <a:ea typeface="微软雅黑" pitchFamily="34" charset="-122"/>
            </a:endParaRPr>
          </a:p>
        </p:txBody>
      </p:sp>
      <p:sp>
        <p:nvSpPr>
          <p:cNvPr id="19" name="Oval 19"/>
          <p:cNvSpPr>
            <a:spLocks noChangeArrowheads="1"/>
          </p:cNvSpPr>
          <p:nvPr/>
        </p:nvSpPr>
        <p:spPr bwMode="auto">
          <a:xfrm>
            <a:off x="8489982" y="2584171"/>
            <a:ext cx="971236" cy="975144"/>
          </a:xfrm>
          <a:prstGeom prst="ellipse">
            <a:avLst/>
          </a:prstGeom>
          <a:solidFill>
            <a:schemeClr val="accent1"/>
          </a:solidFill>
          <a:ln w="9525">
            <a:noFill/>
            <a:round/>
            <a:headEnd/>
            <a:tailEnd/>
          </a:ln>
          <a:effectLst/>
        </p:spPr>
        <p:txBody>
          <a:bodyPr lIns="89477" tIns="44738" rIns="89477" bIns="44738" anchor="ctr"/>
          <a:lstStyle/>
          <a:p>
            <a:pPr algn="ctr">
              <a:lnSpc>
                <a:spcPct val="120000"/>
              </a:lnSpc>
              <a:defRPr/>
            </a:pPr>
            <a:r>
              <a:rPr lang="en-US" altLang="zh-CN" sz="1900" kern="0" dirty="0" smtClean="0">
                <a:solidFill>
                  <a:schemeClr val="bg1"/>
                </a:solidFill>
                <a:latin typeface="Arial" pitchFamily="34" charset="0"/>
                <a:ea typeface="微软雅黑" pitchFamily="34" charset="-122"/>
              </a:rPr>
              <a:t>5</a:t>
            </a:r>
            <a:endParaRPr lang="zh-CN" altLang="en-US" sz="1900" kern="0" dirty="0">
              <a:solidFill>
                <a:schemeClr val="bg1"/>
              </a:solidFill>
              <a:latin typeface="Arial" pitchFamily="34" charset="0"/>
              <a:ea typeface="微软雅黑" pitchFamily="34" charset="-122"/>
            </a:endParaRPr>
          </a:p>
        </p:txBody>
      </p:sp>
      <p:sp>
        <p:nvSpPr>
          <p:cNvPr id="20" name="Oval 19"/>
          <p:cNvSpPr>
            <a:spLocks noChangeArrowheads="1"/>
          </p:cNvSpPr>
          <p:nvPr/>
        </p:nvSpPr>
        <p:spPr bwMode="auto">
          <a:xfrm>
            <a:off x="8097452" y="3702627"/>
            <a:ext cx="971236" cy="975144"/>
          </a:xfrm>
          <a:prstGeom prst="ellipse">
            <a:avLst/>
          </a:prstGeom>
          <a:solidFill>
            <a:schemeClr val="accent1"/>
          </a:solidFill>
          <a:ln w="9525">
            <a:noFill/>
            <a:round/>
            <a:headEnd/>
            <a:tailEnd/>
          </a:ln>
          <a:effectLst/>
        </p:spPr>
        <p:txBody>
          <a:bodyPr lIns="89477" tIns="44738" rIns="89477" bIns="44738" anchor="ctr"/>
          <a:lstStyle/>
          <a:p>
            <a:pPr algn="ctr">
              <a:lnSpc>
                <a:spcPct val="120000"/>
              </a:lnSpc>
              <a:defRPr/>
            </a:pPr>
            <a:r>
              <a:rPr lang="en-US" altLang="zh-CN" sz="1900" kern="0" dirty="0" smtClean="0">
                <a:solidFill>
                  <a:schemeClr val="bg1"/>
                </a:solidFill>
                <a:latin typeface="Arial" pitchFamily="34" charset="0"/>
                <a:ea typeface="微软雅黑" pitchFamily="34" charset="-122"/>
              </a:rPr>
              <a:t>6</a:t>
            </a:r>
            <a:endParaRPr lang="zh-CN" altLang="en-US" sz="1900" kern="0" dirty="0">
              <a:solidFill>
                <a:schemeClr val="bg1"/>
              </a:solidFill>
              <a:latin typeface="Arial" pitchFamily="34" charset="0"/>
              <a:ea typeface="微软雅黑" pitchFamily="34" charset="-122"/>
            </a:endParaRPr>
          </a:p>
        </p:txBody>
      </p:sp>
      <p:sp>
        <p:nvSpPr>
          <p:cNvPr id="21" name="Oval 19"/>
          <p:cNvSpPr>
            <a:spLocks noChangeArrowheads="1"/>
          </p:cNvSpPr>
          <p:nvPr/>
        </p:nvSpPr>
        <p:spPr bwMode="auto">
          <a:xfrm>
            <a:off x="2868910" y="2546785"/>
            <a:ext cx="971236" cy="975144"/>
          </a:xfrm>
          <a:prstGeom prst="ellipse">
            <a:avLst/>
          </a:prstGeom>
          <a:solidFill>
            <a:schemeClr val="accent1"/>
          </a:solidFill>
          <a:ln w="9525">
            <a:noFill/>
            <a:round/>
            <a:headEnd/>
            <a:tailEnd/>
          </a:ln>
          <a:effectLst/>
        </p:spPr>
        <p:txBody>
          <a:bodyPr lIns="89477" tIns="44738" rIns="89477" bIns="44738" anchor="ctr"/>
          <a:lstStyle/>
          <a:p>
            <a:pPr algn="ctr">
              <a:lnSpc>
                <a:spcPct val="120000"/>
              </a:lnSpc>
              <a:defRPr/>
            </a:pPr>
            <a:r>
              <a:rPr lang="en-US" altLang="zh-CN" sz="1900" kern="0" dirty="0" smtClean="0">
                <a:solidFill>
                  <a:sysClr val="window" lastClr="FFFFFF"/>
                </a:solidFill>
                <a:latin typeface="Arial" pitchFamily="34" charset="0"/>
                <a:ea typeface="微软雅黑" pitchFamily="34" charset="-122"/>
              </a:rPr>
              <a:t>2</a:t>
            </a:r>
            <a:endParaRPr lang="zh-CN" altLang="en-US" sz="1900" kern="0" dirty="0">
              <a:solidFill>
                <a:sysClr val="window" lastClr="FFFFFF"/>
              </a:solidFill>
              <a:latin typeface="Arial" pitchFamily="34" charset="0"/>
              <a:ea typeface="微软雅黑" pitchFamily="34" charset="-122"/>
            </a:endParaRPr>
          </a:p>
        </p:txBody>
      </p:sp>
      <p:sp>
        <p:nvSpPr>
          <p:cNvPr id="22" name="Oval 19"/>
          <p:cNvSpPr>
            <a:spLocks noChangeArrowheads="1"/>
          </p:cNvSpPr>
          <p:nvPr/>
        </p:nvSpPr>
        <p:spPr bwMode="auto">
          <a:xfrm>
            <a:off x="3266094" y="3696395"/>
            <a:ext cx="971236" cy="975144"/>
          </a:xfrm>
          <a:prstGeom prst="ellipse">
            <a:avLst/>
          </a:prstGeom>
          <a:solidFill>
            <a:schemeClr val="accent1"/>
          </a:solidFill>
          <a:ln w="9525">
            <a:noFill/>
            <a:round/>
            <a:headEnd/>
            <a:tailEnd/>
          </a:ln>
          <a:effectLst/>
        </p:spPr>
        <p:txBody>
          <a:bodyPr lIns="89477" tIns="44738" rIns="89477" bIns="44738" anchor="ctr"/>
          <a:lstStyle/>
          <a:p>
            <a:pPr algn="ctr">
              <a:lnSpc>
                <a:spcPct val="120000"/>
              </a:lnSpc>
              <a:defRPr/>
            </a:pPr>
            <a:r>
              <a:rPr lang="en-US" altLang="zh-CN" sz="1900" kern="0" dirty="0" smtClean="0">
                <a:solidFill>
                  <a:sysClr val="window" lastClr="FFFFFF"/>
                </a:solidFill>
                <a:latin typeface="Arial" pitchFamily="34" charset="0"/>
                <a:ea typeface="微软雅黑" pitchFamily="34" charset="-122"/>
              </a:rPr>
              <a:t>3</a:t>
            </a:r>
            <a:endParaRPr lang="zh-CN" altLang="en-US" sz="1900" kern="0" dirty="0">
              <a:solidFill>
                <a:sysClr val="window" lastClr="FFFFFF"/>
              </a:solidFill>
              <a:latin typeface="Arial" pitchFamily="34" charset="0"/>
              <a:ea typeface="微软雅黑" pitchFamily="34" charset="-122"/>
            </a:endParaRPr>
          </a:p>
        </p:txBody>
      </p:sp>
      <p:sp>
        <p:nvSpPr>
          <p:cNvPr id="23" name="TextBox 22"/>
          <p:cNvSpPr txBox="1"/>
          <p:nvPr/>
        </p:nvSpPr>
        <p:spPr>
          <a:xfrm>
            <a:off x="928555" y="1467210"/>
            <a:ext cx="2125516" cy="810547"/>
          </a:xfrm>
          <a:prstGeom prst="rect">
            <a:avLst/>
          </a:prstGeom>
          <a:noFill/>
        </p:spPr>
        <p:txBody>
          <a:bodyPr wrap="square" lIns="89477" tIns="44738" rIns="89477" bIns="44738" rtlCol="0">
            <a:spAutoFit/>
          </a:bodyPr>
          <a:lstStyle/>
          <a:p>
            <a:pPr>
              <a:lnSpc>
                <a:spcPct val="130000"/>
              </a:lnSpc>
            </a:pPr>
            <a:r>
              <a:rPr lang="zh-CN" altLang="en-US" sz="1800" dirty="0">
                <a:solidFill>
                  <a:sysClr val="windowText" lastClr="000000"/>
                </a:solidFill>
                <a:latin typeface="微软雅黑" pitchFamily="34" charset="-122"/>
                <a:ea typeface="微软雅黑" pitchFamily="34" charset="-122"/>
              </a:rPr>
              <a:t>学程应有足够的专任教师人数。</a:t>
            </a:r>
          </a:p>
        </p:txBody>
      </p:sp>
      <p:sp>
        <p:nvSpPr>
          <p:cNvPr id="24" name="TextBox 23"/>
          <p:cNvSpPr txBox="1"/>
          <p:nvPr/>
        </p:nvSpPr>
        <p:spPr>
          <a:xfrm>
            <a:off x="9234251" y="1467210"/>
            <a:ext cx="2096749" cy="1170646"/>
          </a:xfrm>
          <a:prstGeom prst="rect">
            <a:avLst/>
          </a:prstGeom>
          <a:noFill/>
        </p:spPr>
        <p:txBody>
          <a:bodyPr wrap="square" lIns="89477" tIns="44738" rIns="89477" bIns="44738" rtlCol="0">
            <a:spAutoFit/>
          </a:bodyPr>
          <a:lstStyle/>
          <a:p>
            <a:pPr>
              <a:lnSpc>
                <a:spcPct val="130000"/>
              </a:lnSpc>
            </a:pPr>
            <a:r>
              <a:rPr lang="zh-CN" altLang="en-US" sz="1800" dirty="0">
                <a:solidFill>
                  <a:sysClr val="windowText" lastClr="000000"/>
                </a:solidFill>
                <a:latin typeface="微软雅黑" pitchFamily="34" charset="-122"/>
                <a:ea typeface="微软雅黑" pitchFamily="34" charset="-122"/>
              </a:rPr>
              <a:t>教师与学生间的互动与辅导学生的成效。</a:t>
            </a:r>
          </a:p>
        </p:txBody>
      </p:sp>
      <p:sp>
        <p:nvSpPr>
          <p:cNvPr id="25" name="TextBox 24"/>
          <p:cNvSpPr txBox="1"/>
          <p:nvPr/>
        </p:nvSpPr>
        <p:spPr>
          <a:xfrm>
            <a:off x="535073" y="2751614"/>
            <a:ext cx="2096749" cy="810547"/>
          </a:xfrm>
          <a:prstGeom prst="rect">
            <a:avLst/>
          </a:prstGeom>
          <a:noFill/>
        </p:spPr>
        <p:txBody>
          <a:bodyPr wrap="square" lIns="89477" tIns="44738" rIns="89477" bIns="44738" rtlCol="0">
            <a:spAutoFit/>
          </a:bodyPr>
          <a:lstStyle/>
          <a:p>
            <a:pPr>
              <a:lnSpc>
                <a:spcPct val="130000"/>
              </a:lnSpc>
            </a:pPr>
            <a:r>
              <a:rPr lang="zh-CN" altLang="en-US" sz="1800" dirty="0">
                <a:solidFill>
                  <a:sysClr val="windowText" lastClr="000000"/>
                </a:solidFill>
                <a:latin typeface="微软雅黑" pitchFamily="34" charset="-122"/>
                <a:ea typeface="微软雅黑" pitchFamily="34" charset="-122"/>
              </a:rPr>
              <a:t>教师须参与学程目标的制定与执行。</a:t>
            </a:r>
          </a:p>
        </p:txBody>
      </p:sp>
      <p:sp>
        <p:nvSpPr>
          <p:cNvPr id="26" name="TextBox 25"/>
          <p:cNvSpPr txBox="1"/>
          <p:nvPr/>
        </p:nvSpPr>
        <p:spPr>
          <a:xfrm>
            <a:off x="9691058" y="2751614"/>
            <a:ext cx="2096749" cy="810547"/>
          </a:xfrm>
          <a:prstGeom prst="rect">
            <a:avLst/>
          </a:prstGeom>
          <a:noFill/>
        </p:spPr>
        <p:txBody>
          <a:bodyPr wrap="square" lIns="89477" tIns="44738" rIns="89477" bIns="44738" rtlCol="0">
            <a:spAutoFit/>
          </a:bodyPr>
          <a:lstStyle/>
          <a:p>
            <a:pPr>
              <a:lnSpc>
                <a:spcPct val="130000"/>
              </a:lnSpc>
            </a:pPr>
            <a:r>
              <a:rPr lang="zh-CN" altLang="en-US" sz="1800" dirty="0">
                <a:solidFill>
                  <a:sysClr val="windowText" lastClr="000000"/>
                </a:solidFill>
                <a:latin typeface="微软雅黑" pitchFamily="34" charset="-122"/>
                <a:ea typeface="微软雅黑" pitchFamily="34" charset="-122"/>
              </a:rPr>
              <a:t>教师与业界交流的执行成效。</a:t>
            </a:r>
          </a:p>
        </p:txBody>
      </p:sp>
      <p:sp>
        <p:nvSpPr>
          <p:cNvPr id="27" name="TextBox 26"/>
          <p:cNvSpPr txBox="1"/>
          <p:nvPr/>
        </p:nvSpPr>
        <p:spPr>
          <a:xfrm>
            <a:off x="9259471" y="3870071"/>
            <a:ext cx="2096749" cy="810547"/>
          </a:xfrm>
          <a:prstGeom prst="rect">
            <a:avLst/>
          </a:prstGeom>
          <a:noFill/>
        </p:spPr>
        <p:txBody>
          <a:bodyPr wrap="square" lIns="89477" tIns="44738" rIns="89477" bIns="44738" rtlCol="0">
            <a:spAutoFit/>
          </a:bodyPr>
          <a:lstStyle/>
          <a:p>
            <a:pPr>
              <a:lnSpc>
                <a:spcPct val="130000"/>
              </a:lnSpc>
            </a:pPr>
            <a:r>
              <a:rPr lang="zh-CN" altLang="en-US" sz="1800" dirty="0">
                <a:solidFill>
                  <a:sysClr val="windowText" lastClr="000000"/>
                </a:solidFill>
                <a:latin typeface="微软雅黑" pitchFamily="34" charset="-122"/>
                <a:ea typeface="微软雅黑" pitchFamily="34" charset="-122"/>
              </a:rPr>
              <a:t>教师专业持续成长的管道与鼓励措施。</a:t>
            </a:r>
          </a:p>
        </p:txBody>
      </p:sp>
      <p:sp>
        <p:nvSpPr>
          <p:cNvPr id="28" name="TextBox 27"/>
          <p:cNvSpPr txBox="1"/>
          <p:nvPr/>
        </p:nvSpPr>
        <p:spPr>
          <a:xfrm>
            <a:off x="928555" y="3870071"/>
            <a:ext cx="2096749" cy="1170646"/>
          </a:xfrm>
          <a:prstGeom prst="rect">
            <a:avLst/>
          </a:prstGeom>
          <a:noFill/>
        </p:spPr>
        <p:txBody>
          <a:bodyPr wrap="square" lIns="89477" tIns="44738" rIns="89477" bIns="44738" rtlCol="0">
            <a:spAutoFit/>
          </a:bodyPr>
          <a:lstStyle/>
          <a:p>
            <a:pPr>
              <a:lnSpc>
                <a:spcPct val="130000"/>
              </a:lnSpc>
            </a:pPr>
            <a:r>
              <a:rPr lang="zh-CN" altLang="en-US" sz="1800" dirty="0">
                <a:solidFill>
                  <a:sysClr val="windowText" lastClr="000000"/>
                </a:solidFill>
                <a:latin typeface="微软雅黑" pitchFamily="34" charset="-122"/>
                <a:ea typeface="微软雅黑" pitchFamily="34" charset="-122"/>
              </a:rPr>
              <a:t>教师的专长应能涵盖其相关领域所需的专业知识。</a:t>
            </a:r>
          </a:p>
        </p:txBody>
      </p:sp>
      <p:sp>
        <p:nvSpPr>
          <p:cNvPr id="30" name="文本框 2"/>
          <p:cNvSpPr txBox="1"/>
          <p:nvPr/>
        </p:nvSpPr>
        <p:spPr>
          <a:xfrm>
            <a:off x="1710051" y="170270"/>
            <a:ext cx="4984849" cy="523220"/>
          </a:xfrm>
          <a:prstGeom prst="rect">
            <a:avLst/>
          </a:prstGeom>
          <a:noFill/>
        </p:spPr>
        <p:txBody>
          <a:bodyPr wrap="square" rtlCol="0">
            <a:spAutoFit/>
          </a:bodyPr>
          <a:lstStyle/>
          <a:p>
            <a:pPr algn="ctr"/>
            <a:r>
              <a:rPr lang="en-US" altLang="zh-CN" sz="2800" b="1" dirty="0" smtClean="0">
                <a:solidFill>
                  <a:schemeClr val="accent1"/>
                </a:solidFill>
                <a:latin typeface="微软雅黑" pitchFamily="34" charset="-122"/>
                <a:ea typeface="微软雅黑" pitchFamily="34" charset="-122"/>
              </a:rPr>
              <a:t>1.</a:t>
            </a:r>
            <a:r>
              <a:rPr lang="zh-CN" altLang="en-US" sz="2800" b="1" dirty="0">
                <a:solidFill>
                  <a:schemeClr val="accent1"/>
                </a:solidFill>
                <a:latin typeface="微软雅黑" pitchFamily="34" charset="-122"/>
                <a:ea typeface="微软雅黑" pitchFamily="34" charset="-122"/>
              </a:rPr>
              <a:t>台湾</a:t>
            </a:r>
            <a:r>
              <a:rPr lang="en-US" altLang="zh-CN" sz="2800" b="1" dirty="0">
                <a:solidFill>
                  <a:schemeClr val="accent1"/>
                </a:solidFill>
                <a:latin typeface="微软雅黑" pitchFamily="34" charset="-122"/>
                <a:ea typeface="微软雅黑" pitchFamily="34" charset="-122"/>
              </a:rPr>
              <a:t>IEET</a:t>
            </a:r>
            <a:r>
              <a:rPr lang="zh-CN" altLang="en-US" sz="2800" b="1" dirty="0">
                <a:solidFill>
                  <a:schemeClr val="accent1"/>
                </a:solidFill>
                <a:latin typeface="微软雅黑" pitchFamily="34" charset="-122"/>
                <a:ea typeface="微软雅黑" pitchFamily="34" charset="-122"/>
              </a:rPr>
              <a:t>的特点及师资要求</a:t>
            </a:r>
          </a:p>
        </p:txBody>
      </p:sp>
      <p:sp>
        <p:nvSpPr>
          <p:cNvPr id="29" name="Oval 19"/>
          <p:cNvSpPr>
            <a:spLocks noChangeArrowheads="1"/>
          </p:cNvSpPr>
          <p:nvPr/>
        </p:nvSpPr>
        <p:spPr bwMode="auto">
          <a:xfrm>
            <a:off x="5632127" y="4697825"/>
            <a:ext cx="971236" cy="975144"/>
          </a:xfrm>
          <a:prstGeom prst="ellipse">
            <a:avLst/>
          </a:prstGeom>
          <a:solidFill>
            <a:schemeClr val="accent1"/>
          </a:solidFill>
          <a:ln w="9525">
            <a:noFill/>
            <a:round/>
            <a:headEnd/>
            <a:tailEnd/>
          </a:ln>
          <a:effectLst/>
        </p:spPr>
        <p:txBody>
          <a:bodyPr lIns="89477" tIns="44738" rIns="89477" bIns="44738" anchor="ctr"/>
          <a:lstStyle/>
          <a:p>
            <a:pPr algn="ctr">
              <a:lnSpc>
                <a:spcPct val="120000"/>
              </a:lnSpc>
              <a:defRPr/>
            </a:pPr>
            <a:r>
              <a:rPr lang="en-US" altLang="zh-CN" sz="1900" kern="0" dirty="0" smtClean="0">
                <a:solidFill>
                  <a:schemeClr val="bg1"/>
                </a:solidFill>
                <a:latin typeface="Arial" pitchFamily="34" charset="0"/>
                <a:ea typeface="微软雅黑" pitchFamily="34" charset="-122"/>
              </a:rPr>
              <a:t>7</a:t>
            </a:r>
            <a:endParaRPr lang="zh-CN" altLang="en-US" sz="1900" kern="0" dirty="0">
              <a:solidFill>
                <a:schemeClr val="bg1"/>
              </a:solidFill>
              <a:latin typeface="Arial" pitchFamily="34" charset="0"/>
              <a:ea typeface="微软雅黑" pitchFamily="34" charset="-122"/>
            </a:endParaRPr>
          </a:p>
        </p:txBody>
      </p:sp>
      <p:cxnSp>
        <p:nvCxnSpPr>
          <p:cNvPr id="31" name="直接连接符 30"/>
          <p:cNvCxnSpPr>
            <a:cxnSpLocks noChangeShapeType="1"/>
            <a:endCxn id="15" idx="4"/>
          </p:cNvCxnSpPr>
          <p:nvPr/>
        </p:nvCxnSpPr>
        <p:spPr bwMode="auto">
          <a:xfrm flipH="1" flipV="1">
            <a:off x="6137914" y="4074925"/>
            <a:ext cx="16947" cy="590777"/>
          </a:xfrm>
          <a:prstGeom prst="line">
            <a:avLst/>
          </a:prstGeom>
          <a:noFill/>
          <a:ln w="28575" algn="ctr">
            <a:solidFill>
              <a:schemeClr val="bg1">
                <a:lumMod val="50000"/>
              </a:schemeClr>
            </a:solidFill>
            <a:round/>
            <a:headEnd type="none" w="med" len="med"/>
            <a:tailEnd type="arrow" w="med" len="med"/>
          </a:ln>
        </p:spPr>
      </p:cxnSp>
      <p:sp>
        <p:nvSpPr>
          <p:cNvPr id="34" name="TextBox 26"/>
          <p:cNvSpPr txBox="1"/>
          <p:nvPr/>
        </p:nvSpPr>
        <p:spPr>
          <a:xfrm>
            <a:off x="5036670" y="5648839"/>
            <a:ext cx="2503795" cy="810547"/>
          </a:xfrm>
          <a:prstGeom prst="rect">
            <a:avLst/>
          </a:prstGeom>
          <a:noFill/>
        </p:spPr>
        <p:txBody>
          <a:bodyPr wrap="square" lIns="89477" tIns="44738" rIns="89477" bIns="44738" rtlCol="0">
            <a:spAutoFit/>
          </a:bodyPr>
          <a:lstStyle/>
          <a:p>
            <a:pPr>
              <a:lnSpc>
                <a:spcPct val="130000"/>
              </a:lnSpc>
            </a:pPr>
            <a:r>
              <a:rPr lang="zh-CN" altLang="en-US" sz="1800" dirty="0">
                <a:solidFill>
                  <a:sysClr val="windowText" lastClr="000000"/>
                </a:solidFill>
                <a:latin typeface="微软雅黑" pitchFamily="34" charset="-122"/>
                <a:ea typeface="微软雅黑" pitchFamily="34" charset="-122"/>
              </a:rPr>
              <a:t>教师参与相关学术及专业组织以及其活动。</a:t>
            </a:r>
          </a:p>
        </p:txBody>
      </p:sp>
    </p:spTree>
    <p:extLst>
      <p:ext uri="{BB962C8B-B14F-4D97-AF65-F5344CB8AC3E}">
        <p14:creationId xmlns:p14="http://schemas.microsoft.com/office/powerpoint/2010/main" val="3645060946"/>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0"/>
                                        </p:tgtEl>
                                        <p:attrNameLst>
                                          <p:attrName>ppt_y</p:attrName>
                                        </p:attrNameLst>
                                      </p:cBhvr>
                                      <p:tavLst>
                                        <p:tav tm="0">
                                          <p:val>
                                            <p:strVal val="#ppt_y"/>
                                          </p:val>
                                        </p:tav>
                                        <p:tav tm="100000">
                                          <p:val>
                                            <p:strVal val="#ppt_y"/>
                                          </p:val>
                                        </p:tav>
                                      </p:tavLst>
                                    </p:anim>
                                    <p:anim calcmode="lin" valueType="num">
                                      <p:cBhvr>
                                        <p:cTn id="9"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0"/>
                                        </p:tgtEl>
                                      </p:cBhvr>
                                    </p:animEffect>
                                  </p:childTnLst>
                                </p:cTn>
                              </p:par>
                            </p:childTnLst>
                          </p:cTn>
                        </p:par>
                        <p:par>
                          <p:cTn id="12" fill="hold">
                            <p:stCondLst>
                              <p:cond delay="1250"/>
                            </p:stCondLst>
                            <p:childTnLst>
                              <p:par>
                                <p:cTn id="13" presetID="49" presetClass="entr" presetSubtype="0" decel="10000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360"/>
                                          </p:val>
                                        </p:tav>
                                        <p:tav tm="100000">
                                          <p:val>
                                            <p:fltVal val="0"/>
                                          </p:val>
                                        </p:tav>
                                      </p:tavLst>
                                    </p:anim>
                                    <p:animEffect transition="in" filter="fade">
                                      <p:cBhvr>
                                        <p:cTn id="18" dur="500"/>
                                        <p:tgtEl>
                                          <p:spTgt spid="14"/>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right)">
                                      <p:cBhvr>
                                        <p:cTn id="28" dur="500"/>
                                        <p:tgtEl>
                                          <p:spTgt spid="4"/>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right)">
                                      <p:cBhvr>
                                        <p:cTn id="31" dur="500"/>
                                        <p:tgtEl>
                                          <p:spTgt spid="5"/>
                                        </p:tgtEl>
                                      </p:cBhvr>
                                    </p:animEffect>
                                  </p:childTnLst>
                                </p:cTn>
                              </p:par>
                            </p:childTnLst>
                          </p:cTn>
                        </p:par>
                        <p:par>
                          <p:cTn id="32" fill="hold">
                            <p:stCondLst>
                              <p:cond delay="2250"/>
                            </p:stCondLst>
                            <p:childTnLst>
                              <p:par>
                                <p:cTn id="33" presetID="52"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Scale>
                                      <p:cBhvr>
                                        <p:cTn id="3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7"/>
                                        </p:tgtEl>
                                        <p:attrNameLst>
                                          <p:attrName>ppt_x</p:attrName>
                                          <p:attrName>ppt_y</p:attrName>
                                        </p:attrNameLst>
                                      </p:cBhvr>
                                    </p:animMotion>
                                    <p:animEffect transition="in" filter="fade">
                                      <p:cBhvr>
                                        <p:cTn id="37" dur="1000"/>
                                        <p:tgtEl>
                                          <p:spTgt spid="17"/>
                                        </p:tgtEl>
                                      </p:cBhvr>
                                    </p:animEffect>
                                  </p:childTnLst>
                                </p:cTn>
                              </p:par>
                              <p:par>
                                <p:cTn id="38" presetID="52" presetClass="entr" presetSubtype="0" fill="hold" grpId="0" nodeType="withEffect">
                                  <p:stCondLst>
                                    <p:cond delay="200"/>
                                  </p:stCondLst>
                                  <p:childTnLst>
                                    <p:set>
                                      <p:cBhvr>
                                        <p:cTn id="39" dur="1" fill="hold">
                                          <p:stCondLst>
                                            <p:cond delay="0"/>
                                          </p:stCondLst>
                                        </p:cTn>
                                        <p:tgtEl>
                                          <p:spTgt spid="18"/>
                                        </p:tgtEl>
                                        <p:attrNameLst>
                                          <p:attrName>style.visibility</p:attrName>
                                        </p:attrNameLst>
                                      </p:cBhvr>
                                      <p:to>
                                        <p:strVal val="visible"/>
                                      </p:to>
                                    </p:set>
                                    <p:animScale>
                                      <p:cBhvr>
                                        <p:cTn id="40"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8"/>
                                        </p:tgtEl>
                                        <p:attrNameLst>
                                          <p:attrName>ppt_x</p:attrName>
                                          <p:attrName>ppt_y</p:attrName>
                                        </p:attrNameLst>
                                      </p:cBhvr>
                                    </p:animMotion>
                                    <p:animEffect transition="in" filter="fade">
                                      <p:cBhvr>
                                        <p:cTn id="42" dur="1000"/>
                                        <p:tgtEl>
                                          <p:spTgt spid="18"/>
                                        </p:tgtEl>
                                      </p:cBhvr>
                                    </p:animEffect>
                                  </p:childTnLst>
                                </p:cTn>
                              </p:par>
                              <p:par>
                                <p:cTn id="43" presetID="52" presetClass="entr" presetSubtype="0" fill="hold" grpId="0" nodeType="withEffect">
                                  <p:stCondLst>
                                    <p:cond delay="400"/>
                                  </p:stCondLst>
                                  <p:childTnLst>
                                    <p:set>
                                      <p:cBhvr>
                                        <p:cTn id="44" dur="1" fill="hold">
                                          <p:stCondLst>
                                            <p:cond delay="0"/>
                                          </p:stCondLst>
                                        </p:cTn>
                                        <p:tgtEl>
                                          <p:spTgt spid="21"/>
                                        </p:tgtEl>
                                        <p:attrNameLst>
                                          <p:attrName>style.visibility</p:attrName>
                                        </p:attrNameLst>
                                      </p:cBhvr>
                                      <p:to>
                                        <p:strVal val="visible"/>
                                      </p:to>
                                    </p:set>
                                    <p:animScale>
                                      <p:cBhvr>
                                        <p:cTn id="45"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21"/>
                                        </p:tgtEl>
                                        <p:attrNameLst>
                                          <p:attrName>ppt_x</p:attrName>
                                          <p:attrName>ppt_y</p:attrName>
                                        </p:attrNameLst>
                                      </p:cBhvr>
                                    </p:animMotion>
                                    <p:animEffect transition="in" filter="fade">
                                      <p:cBhvr>
                                        <p:cTn id="47" dur="1000"/>
                                        <p:tgtEl>
                                          <p:spTgt spid="21"/>
                                        </p:tgtEl>
                                      </p:cBhvr>
                                    </p:animEffect>
                                  </p:childTnLst>
                                </p:cTn>
                              </p:par>
                              <p:par>
                                <p:cTn id="48" presetID="52" presetClass="entr" presetSubtype="0" fill="hold" grpId="0" nodeType="withEffect">
                                  <p:stCondLst>
                                    <p:cond delay="600"/>
                                  </p:stCondLst>
                                  <p:childTnLst>
                                    <p:set>
                                      <p:cBhvr>
                                        <p:cTn id="49" dur="1" fill="hold">
                                          <p:stCondLst>
                                            <p:cond delay="0"/>
                                          </p:stCondLst>
                                        </p:cTn>
                                        <p:tgtEl>
                                          <p:spTgt spid="19"/>
                                        </p:tgtEl>
                                        <p:attrNameLst>
                                          <p:attrName>style.visibility</p:attrName>
                                        </p:attrNameLst>
                                      </p:cBhvr>
                                      <p:to>
                                        <p:strVal val="visible"/>
                                      </p:to>
                                    </p:set>
                                    <p:animScale>
                                      <p:cBhvr>
                                        <p:cTn id="50"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19"/>
                                        </p:tgtEl>
                                        <p:attrNameLst>
                                          <p:attrName>ppt_x</p:attrName>
                                          <p:attrName>ppt_y</p:attrName>
                                        </p:attrNameLst>
                                      </p:cBhvr>
                                    </p:animMotion>
                                    <p:animEffect transition="in" filter="fade">
                                      <p:cBhvr>
                                        <p:cTn id="52" dur="1000"/>
                                        <p:tgtEl>
                                          <p:spTgt spid="19"/>
                                        </p:tgtEl>
                                      </p:cBhvr>
                                    </p:animEffect>
                                  </p:childTnLst>
                                </p:cTn>
                              </p:par>
                              <p:par>
                                <p:cTn id="53" presetID="52" presetClass="entr" presetSubtype="0" fill="hold" grpId="0" nodeType="withEffect">
                                  <p:stCondLst>
                                    <p:cond delay="800"/>
                                  </p:stCondLst>
                                  <p:childTnLst>
                                    <p:set>
                                      <p:cBhvr>
                                        <p:cTn id="54" dur="1" fill="hold">
                                          <p:stCondLst>
                                            <p:cond delay="0"/>
                                          </p:stCondLst>
                                        </p:cTn>
                                        <p:tgtEl>
                                          <p:spTgt spid="22"/>
                                        </p:tgtEl>
                                        <p:attrNameLst>
                                          <p:attrName>style.visibility</p:attrName>
                                        </p:attrNameLst>
                                      </p:cBhvr>
                                      <p:to>
                                        <p:strVal val="visible"/>
                                      </p:to>
                                    </p:set>
                                    <p:animScale>
                                      <p:cBhvr>
                                        <p:cTn id="55"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22"/>
                                        </p:tgtEl>
                                        <p:attrNameLst>
                                          <p:attrName>ppt_x</p:attrName>
                                          <p:attrName>ppt_y</p:attrName>
                                        </p:attrNameLst>
                                      </p:cBhvr>
                                    </p:animMotion>
                                    <p:animEffect transition="in" filter="fade">
                                      <p:cBhvr>
                                        <p:cTn id="57" dur="1000"/>
                                        <p:tgtEl>
                                          <p:spTgt spid="22"/>
                                        </p:tgtEl>
                                      </p:cBhvr>
                                    </p:animEffect>
                                  </p:childTnLst>
                                </p:cTn>
                              </p:par>
                              <p:par>
                                <p:cTn id="58" presetID="52" presetClass="entr" presetSubtype="0" fill="hold" grpId="0" nodeType="withEffect">
                                  <p:stCondLst>
                                    <p:cond delay="1000"/>
                                  </p:stCondLst>
                                  <p:childTnLst>
                                    <p:set>
                                      <p:cBhvr>
                                        <p:cTn id="59" dur="1" fill="hold">
                                          <p:stCondLst>
                                            <p:cond delay="0"/>
                                          </p:stCondLst>
                                        </p:cTn>
                                        <p:tgtEl>
                                          <p:spTgt spid="20"/>
                                        </p:tgtEl>
                                        <p:attrNameLst>
                                          <p:attrName>style.visibility</p:attrName>
                                        </p:attrNameLst>
                                      </p:cBhvr>
                                      <p:to>
                                        <p:strVal val="visible"/>
                                      </p:to>
                                    </p:set>
                                    <p:animScale>
                                      <p:cBhvr>
                                        <p:cTn id="60"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1" dur="1000" decel="50000" fill="hold">
                                          <p:stCondLst>
                                            <p:cond delay="0"/>
                                          </p:stCondLst>
                                        </p:cTn>
                                        <p:tgtEl>
                                          <p:spTgt spid="20"/>
                                        </p:tgtEl>
                                        <p:attrNameLst>
                                          <p:attrName>ppt_x</p:attrName>
                                          <p:attrName>ppt_y</p:attrName>
                                        </p:attrNameLst>
                                      </p:cBhvr>
                                    </p:animMotion>
                                    <p:animEffect transition="in" filter="fade">
                                      <p:cBhvr>
                                        <p:cTn id="62" dur="1000"/>
                                        <p:tgtEl>
                                          <p:spTgt spid="20"/>
                                        </p:tgtEl>
                                      </p:cBhvr>
                                    </p:animEffect>
                                  </p:childTnLst>
                                </p:cTn>
                              </p:par>
                            </p:childTnLst>
                          </p:cTn>
                        </p:par>
                        <p:par>
                          <p:cTn id="63" fill="hold">
                            <p:stCondLst>
                              <p:cond delay="4250"/>
                            </p:stCondLst>
                            <p:childTnLst>
                              <p:par>
                                <p:cTn id="64" presetID="12" presetClass="entr" presetSubtype="8"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500"/>
                                        <p:tgtEl>
                                          <p:spTgt spid="8"/>
                                        </p:tgtEl>
                                        <p:attrNameLst>
                                          <p:attrName>ppt_x</p:attrName>
                                        </p:attrNameLst>
                                      </p:cBhvr>
                                      <p:tavLst>
                                        <p:tav tm="0">
                                          <p:val>
                                            <p:strVal val="#ppt_x-#ppt_w*1.125000"/>
                                          </p:val>
                                        </p:tav>
                                        <p:tav tm="100000">
                                          <p:val>
                                            <p:strVal val="#ppt_x"/>
                                          </p:val>
                                        </p:tav>
                                      </p:tavLst>
                                    </p:anim>
                                    <p:animEffect transition="in" filter="wipe(right)">
                                      <p:cBhvr>
                                        <p:cTn id="67" dur="500"/>
                                        <p:tgtEl>
                                          <p:spTgt spid="8"/>
                                        </p:tgtEl>
                                      </p:cBhvr>
                                    </p:animEffect>
                                  </p:childTnLst>
                                </p:cTn>
                              </p:par>
                              <p:par>
                                <p:cTn id="68" presetID="12" presetClass="entr" presetSubtype="8"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p:tgtEl>
                                          <p:spTgt spid="9"/>
                                        </p:tgtEl>
                                        <p:attrNameLst>
                                          <p:attrName>ppt_x</p:attrName>
                                        </p:attrNameLst>
                                      </p:cBhvr>
                                      <p:tavLst>
                                        <p:tav tm="0">
                                          <p:val>
                                            <p:strVal val="#ppt_x-#ppt_w*1.125000"/>
                                          </p:val>
                                        </p:tav>
                                        <p:tav tm="100000">
                                          <p:val>
                                            <p:strVal val="#ppt_x"/>
                                          </p:val>
                                        </p:tav>
                                      </p:tavLst>
                                    </p:anim>
                                    <p:animEffect transition="in" filter="wipe(right)">
                                      <p:cBhvr>
                                        <p:cTn id="71" dur="500"/>
                                        <p:tgtEl>
                                          <p:spTgt spid="9"/>
                                        </p:tgtEl>
                                      </p:cBhvr>
                                    </p:animEffect>
                                  </p:childTnLst>
                                </p:cTn>
                              </p:par>
                              <p:par>
                                <p:cTn id="72" presetID="12" presetClass="entr" presetSubtype="8"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additive="base">
                                        <p:cTn id="74" dur="500"/>
                                        <p:tgtEl>
                                          <p:spTgt spid="10"/>
                                        </p:tgtEl>
                                        <p:attrNameLst>
                                          <p:attrName>ppt_x</p:attrName>
                                        </p:attrNameLst>
                                      </p:cBhvr>
                                      <p:tavLst>
                                        <p:tav tm="0">
                                          <p:val>
                                            <p:strVal val="#ppt_x-#ppt_w*1.125000"/>
                                          </p:val>
                                        </p:tav>
                                        <p:tav tm="100000">
                                          <p:val>
                                            <p:strVal val="#ppt_x"/>
                                          </p:val>
                                        </p:tav>
                                      </p:tavLst>
                                    </p:anim>
                                    <p:animEffect transition="in" filter="wipe(right)">
                                      <p:cBhvr>
                                        <p:cTn id="75" dur="500"/>
                                        <p:tgtEl>
                                          <p:spTgt spid="10"/>
                                        </p:tgtEl>
                                      </p:cBhvr>
                                    </p:animEffect>
                                  </p:childTnLst>
                                </p:cTn>
                              </p:par>
                              <p:par>
                                <p:cTn id="76" presetID="12" presetClass="entr" presetSubtype="2" fill="hold" nodeType="with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additive="base">
                                        <p:cTn id="78" dur="500"/>
                                        <p:tgtEl>
                                          <p:spTgt spid="13"/>
                                        </p:tgtEl>
                                        <p:attrNameLst>
                                          <p:attrName>ppt_x</p:attrName>
                                        </p:attrNameLst>
                                      </p:cBhvr>
                                      <p:tavLst>
                                        <p:tav tm="0">
                                          <p:val>
                                            <p:strVal val="#ppt_x+#ppt_w*1.125000"/>
                                          </p:val>
                                        </p:tav>
                                        <p:tav tm="100000">
                                          <p:val>
                                            <p:strVal val="#ppt_x"/>
                                          </p:val>
                                        </p:tav>
                                      </p:tavLst>
                                    </p:anim>
                                    <p:animEffect transition="in" filter="wipe(left)">
                                      <p:cBhvr>
                                        <p:cTn id="79" dur="500"/>
                                        <p:tgtEl>
                                          <p:spTgt spid="13"/>
                                        </p:tgtEl>
                                      </p:cBhvr>
                                    </p:animEffect>
                                  </p:childTnLst>
                                </p:cTn>
                              </p:par>
                              <p:par>
                                <p:cTn id="80" presetID="12" presetClass="entr" presetSubtype="2"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additive="base">
                                        <p:cTn id="82" dur="500"/>
                                        <p:tgtEl>
                                          <p:spTgt spid="12"/>
                                        </p:tgtEl>
                                        <p:attrNameLst>
                                          <p:attrName>ppt_x</p:attrName>
                                        </p:attrNameLst>
                                      </p:cBhvr>
                                      <p:tavLst>
                                        <p:tav tm="0">
                                          <p:val>
                                            <p:strVal val="#ppt_x+#ppt_w*1.125000"/>
                                          </p:val>
                                        </p:tav>
                                        <p:tav tm="100000">
                                          <p:val>
                                            <p:strVal val="#ppt_x"/>
                                          </p:val>
                                        </p:tav>
                                      </p:tavLst>
                                    </p:anim>
                                    <p:animEffect transition="in" filter="wipe(left)">
                                      <p:cBhvr>
                                        <p:cTn id="83" dur="500"/>
                                        <p:tgtEl>
                                          <p:spTgt spid="12"/>
                                        </p:tgtEl>
                                      </p:cBhvr>
                                    </p:animEffect>
                                  </p:childTnLst>
                                </p:cTn>
                              </p:par>
                              <p:par>
                                <p:cTn id="84" presetID="12" presetClass="entr" presetSubtype="2"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additive="base">
                                        <p:cTn id="86" dur="500"/>
                                        <p:tgtEl>
                                          <p:spTgt spid="11"/>
                                        </p:tgtEl>
                                        <p:attrNameLst>
                                          <p:attrName>ppt_x</p:attrName>
                                        </p:attrNameLst>
                                      </p:cBhvr>
                                      <p:tavLst>
                                        <p:tav tm="0">
                                          <p:val>
                                            <p:strVal val="#ppt_x+#ppt_w*1.125000"/>
                                          </p:val>
                                        </p:tav>
                                        <p:tav tm="100000">
                                          <p:val>
                                            <p:strVal val="#ppt_x"/>
                                          </p:val>
                                        </p:tav>
                                      </p:tavLst>
                                    </p:anim>
                                    <p:animEffect transition="in" filter="wipe(left)">
                                      <p:cBhvr>
                                        <p:cTn id="87" dur="500"/>
                                        <p:tgtEl>
                                          <p:spTgt spid="11"/>
                                        </p:tgtEl>
                                      </p:cBhvr>
                                    </p:animEffect>
                                  </p:childTnLst>
                                </p:cTn>
                              </p:par>
                            </p:childTnLst>
                          </p:cTn>
                        </p:par>
                        <p:par>
                          <p:cTn id="88" fill="hold">
                            <p:stCondLst>
                              <p:cond delay="4750"/>
                            </p:stCondLst>
                            <p:childTnLst>
                              <p:par>
                                <p:cTn id="89" presetID="22" presetClass="entr" presetSubtype="8"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left)">
                                      <p:cBhvr>
                                        <p:cTn id="91" dur="500"/>
                                        <p:tgtEl>
                                          <p:spTgt spid="23"/>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wipe(left)">
                                      <p:cBhvr>
                                        <p:cTn id="94" dur="500"/>
                                        <p:tgtEl>
                                          <p:spTgt spid="24"/>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wipe(left)">
                                      <p:cBhvr>
                                        <p:cTn id="97" dur="500"/>
                                        <p:tgtEl>
                                          <p:spTgt spid="25"/>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wipe(left)">
                                      <p:cBhvr>
                                        <p:cTn id="100" dur="500"/>
                                        <p:tgtEl>
                                          <p:spTgt spid="26"/>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wipe(left)">
                                      <p:cBhvr>
                                        <p:cTn id="103" dur="500"/>
                                        <p:tgtEl>
                                          <p:spTgt spid="27"/>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wipe(left)">
                                      <p:cBhvr>
                                        <p:cTn id="106" dur="500"/>
                                        <p:tgtEl>
                                          <p:spTgt spid="28"/>
                                        </p:tgtEl>
                                      </p:cBhvr>
                                    </p:animEffect>
                                  </p:childTnLst>
                                </p:cTn>
                              </p:par>
                              <p:par>
                                <p:cTn id="107" presetID="52" presetClass="entr" presetSubtype="0" fill="hold" grpId="0" nodeType="withEffect">
                                  <p:stCondLst>
                                    <p:cond delay="1000"/>
                                  </p:stCondLst>
                                  <p:childTnLst>
                                    <p:set>
                                      <p:cBhvr>
                                        <p:cTn id="108" dur="1" fill="hold">
                                          <p:stCondLst>
                                            <p:cond delay="0"/>
                                          </p:stCondLst>
                                        </p:cTn>
                                        <p:tgtEl>
                                          <p:spTgt spid="29"/>
                                        </p:tgtEl>
                                        <p:attrNameLst>
                                          <p:attrName>style.visibility</p:attrName>
                                        </p:attrNameLst>
                                      </p:cBhvr>
                                      <p:to>
                                        <p:strVal val="visible"/>
                                      </p:to>
                                    </p:set>
                                    <p:animScale>
                                      <p:cBhvr>
                                        <p:cTn id="109"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0" dur="1000" decel="50000" fill="hold">
                                          <p:stCondLst>
                                            <p:cond delay="0"/>
                                          </p:stCondLst>
                                        </p:cTn>
                                        <p:tgtEl>
                                          <p:spTgt spid="29"/>
                                        </p:tgtEl>
                                        <p:attrNameLst>
                                          <p:attrName>ppt_x</p:attrName>
                                          <p:attrName>ppt_y</p:attrName>
                                        </p:attrNameLst>
                                      </p:cBhvr>
                                    </p:animMotion>
                                    <p:animEffect transition="in" filter="fade">
                                      <p:cBhvr>
                                        <p:cTn id="111" dur="1000"/>
                                        <p:tgtEl>
                                          <p:spTgt spid="29"/>
                                        </p:tgtEl>
                                      </p:cBhvr>
                                    </p:animEffect>
                                  </p:childTnLst>
                                </p:cTn>
                              </p:par>
                              <p:par>
                                <p:cTn id="112" presetID="12" presetClass="entr" presetSubtype="2" fill="hold" nodeType="withEffect">
                                  <p:stCondLst>
                                    <p:cond delay="0"/>
                                  </p:stCondLst>
                                  <p:childTnLst>
                                    <p:set>
                                      <p:cBhvr>
                                        <p:cTn id="113" dur="1" fill="hold">
                                          <p:stCondLst>
                                            <p:cond delay="0"/>
                                          </p:stCondLst>
                                        </p:cTn>
                                        <p:tgtEl>
                                          <p:spTgt spid="31"/>
                                        </p:tgtEl>
                                        <p:attrNameLst>
                                          <p:attrName>style.visibility</p:attrName>
                                        </p:attrNameLst>
                                      </p:cBhvr>
                                      <p:to>
                                        <p:strVal val="visible"/>
                                      </p:to>
                                    </p:set>
                                    <p:anim calcmode="lin" valueType="num">
                                      <p:cBhvr additive="base">
                                        <p:cTn id="114" dur="500"/>
                                        <p:tgtEl>
                                          <p:spTgt spid="31"/>
                                        </p:tgtEl>
                                        <p:attrNameLst>
                                          <p:attrName>ppt_x</p:attrName>
                                        </p:attrNameLst>
                                      </p:cBhvr>
                                      <p:tavLst>
                                        <p:tav tm="0">
                                          <p:val>
                                            <p:strVal val="#ppt_x+#ppt_w*1.125000"/>
                                          </p:val>
                                        </p:tav>
                                        <p:tav tm="100000">
                                          <p:val>
                                            <p:strVal val="#ppt_x"/>
                                          </p:val>
                                        </p:tav>
                                      </p:tavLst>
                                    </p:anim>
                                    <p:animEffect transition="in" filter="wipe(left)">
                                      <p:cBhvr>
                                        <p:cTn id="115" dur="500"/>
                                        <p:tgtEl>
                                          <p:spTgt spid="31"/>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wipe(left)">
                                      <p:cBhvr>
                                        <p:cTn id="1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7" grpId="0" animBg="1"/>
      <p:bldP spid="18" grpId="0" animBg="1"/>
      <p:bldP spid="19" grpId="0" animBg="1"/>
      <p:bldP spid="20" grpId="0" animBg="1"/>
      <p:bldP spid="21" grpId="0" animBg="1"/>
      <p:bldP spid="22" grpId="0" animBg="1"/>
      <p:bldP spid="23" grpId="0"/>
      <p:bldP spid="24" grpId="0"/>
      <p:bldP spid="25" grpId="0"/>
      <p:bldP spid="26" grpId="0"/>
      <p:bldP spid="27" grpId="0"/>
      <p:bldP spid="28" grpId="0"/>
      <p:bldP spid="30" grpId="0"/>
      <p:bldP spid="29" grpId="0" animBg="1"/>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2613652" y="3682991"/>
            <a:ext cx="7373955" cy="278018"/>
          </a:xfrm>
          <a:prstGeom prst="rect">
            <a:avLst/>
          </a:prstGeom>
          <a:pattFill prst="ltUpDiag">
            <a:fgClr>
              <a:srgbClr val="414455"/>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31" name="矩形 30"/>
          <p:cNvSpPr/>
          <p:nvPr/>
        </p:nvSpPr>
        <p:spPr>
          <a:xfrm>
            <a:off x="2253266" y="875831"/>
            <a:ext cx="9288049" cy="283801"/>
          </a:xfrm>
          <a:prstGeom prst="rect">
            <a:avLst/>
          </a:prstGeom>
          <a:pattFill prst="ltUpDiag">
            <a:fgClr>
              <a:srgbClr val="414455"/>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32" name="椭圆 64"/>
          <p:cNvSpPr>
            <a:spLocks noChangeArrowheads="1"/>
          </p:cNvSpPr>
          <p:nvPr/>
        </p:nvSpPr>
        <p:spPr bwMode="auto">
          <a:xfrm>
            <a:off x="698575" y="693490"/>
            <a:ext cx="1659809" cy="1658432"/>
          </a:xfrm>
          <a:prstGeom prst="ellipse">
            <a:avLst/>
          </a:prstGeom>
          <a:solidFill>
            <a:schemeClr val="accent1"/>
          </a:solidFill>
          <a:ln w="190500" cap="sq" cmpd="sng">
            <a:solidFill>
              <a:schemeClr val="bg1">
                <a:lumMod val="65000"/>
              </a:schemeClr>
            </a:solidFill>
            <a:round/>
            <a:headEnd/>
            <a:tailEnd/>
          </a:ln>
        </p:spPr>
        <p:txBody>
          <a:bodyPr lIns="91472" tIns="45736" rIns="91472" bIns="45736" anchor="ctr"/>
          <a:lstStyle/>
          <a:p>
            <a:pPr algn="ctr"/>
            <a:r>
              <a:rPr lang="zh-CN" altLang="en-US" sz="2800" b="1" dirty="0">
                <a:solidFill>
                  <a:schemeClr val="bg1"/>
                </a:solidFill>
                <a:latin typeface="微软雅黑" pitchFamily="34" charset="-122"/>
                <a:ea typeface="微软雅黑" pitchFamily="34" charset="-122"/>
                <a:sym typeface="宋体" panose="02010600030101010101" pitchFamily="2" charset="-122"/>
              </a:rPr>
              <a:t>现状</a:t>
            </a:r>
            <a:endParaRPr lang="zh-CN" altLang="zh-CN" sz="2800" b="1" dirty="0">
              <a:solidFill>
                <a:schemeClr val="bg1"/>
              </a:solidFill>
              <a:latin typeface="微软雅黑" pitchFamily="34" charset="-122"/>
              <a:ea typeface="微软雅黑" pitchFamily="34" charset="-122"/>
              <a:sym typeface="宋体" panose="02010600030101010101" pitchFamily="2" charset="-122"/>
            </a:endParaRPr>
          </a:p>
        </p:txBody>
      </p:sp>
      <p:sp>
        <p:nvSpPr>
          <p:cNvPr id="33" name="TextBox 32"/>
          <p:cNvSpPr txBox="1"/>
          <p:nvPr/>
        </p:nvSpPr>
        <p:spPr>
          <a:xfrm>
            <a:off x="2676819" y="1189968"/>
            <a:ext cx="8822956" cy="2493022"/>
          </a:xfrm>
          <a:prstGeom prst="rect">
            <a:avLst/>
          </a:prstGeom>
          <a:noFill/>
        </p:spPr>
        <p:txBody>
          <a:bodyPr wrap="square" lIns="91472" tIns="45736" rIns="91472" bIns="45736" rtlCol="0">
            <a:spAutoFit/>
          </a:bodyPr>
          <a:lstStyle/>
          <a:p>
            <a:pPr>
              <a:lnSpc>
                <a:spcPct val="130000"/>
              </a:lnSpc>
            </a:pPr>
            <a:r>
              <a:rPr lang="zh-CN" altLang="en-US" sz="2000" dirty="0">
                <a:solidFill>
                  <a:sysClr val="windowText" lastClr="000000"/>
                </a:solidFill>
                <a:latin typeface="微软雅黑" pitchFamily="34" charset="-122"/>
                <a:ea typeface="微软雅黑" pitchFamily="34" charset="-122"/>
              </a:rPr>
              <a:t>目前福建高校已招生的工学类本科专业超过</a:t>
            </a:r>
            <a:r>
              <a:rPr lang="en-US" altLang="zh-CN" sz="2000" dirty="0">
                <a:solidFill>
                  <a:sysClr val="windowText" lastClr="000000"/>
                </a:solidFill>
                <a:latin typeface="微软雅黑" pitchFamily="34" charset="-122"/>
                <a:ea typeface="微软雅黑" pitchFamily="34" charset="-122"/>
              </a:rPr>
              <a:t>470</a:t>
            </a:r>
            <a:r>
              <a:rPr lang="zh-CN" altLang="en-US" sz="2000" dirty="0">
                <a:solidFill>
                  <a:sysClr val="windowText" lastClr="000000"/>
                </a:solidFill>
                <a:latin typeface="微软雅黑" pitchFamily="34" charset="-122"/>
                <a:ea typeface="微软雅黑" pitchFamily="34" charset="-122"/>
              </a:rPr>
              <a:t>个，艺术学门类下设计类本科专业超过</a:t>
            </a:r>
            <a:r>
              <a:rPr lang="en-US" altLang="zh-CN" sz="2000" dirty="0">
                <a:solidFill>
                  <a:sysClr val="windowText" lastClr="000000"/>
                </a:solidFill>
                <a:latin typeface="微软雅黑" pitchFamily="34" charset="-122"/>
                <a:ea typeface="微软雅黑" pitchFamily="34" charset="-122"/>
              </a:rPr>
              <a:t>65</a:t>
            </a:r>
            <a:r>
              <a:rPr lang="zh-CN" altLang="en-US" sz="2000" dirty="0">
                <a:solidFill>
                  <a:sysClr val="windowText" lastClr="000000"/>
                </a:solidFill>
                <a:latin typeface="微软雅黑" pitchFamily="34" charset="-122"/>
                <a:ea typeface="微软雅黑" pitchFamily="34" charset="-122"/>
              </a:rPr>
              <a:t>个，但只有</a:t>
            </a:r>
            <a:r>
              <a:rPr lang="en-US" altLang="zh-CN" sz="2000" dirty="0">
                <a:solidFill>
                  <a:sysClr val="windowText" lastClr="000000"/>
                </a:solidFill>
                <a:latin typeface="微软雅黑" pitchFamily="34" charset="-122"/>
                <a:ea typeface="微软雅黑" pitchFamily="34" charset="-122"/>
              </a:rPr>
              <a:t>1</a:t>
            </a:r>
            <a:r>
              <a:rPr lang="zh-CN" altLang="en-US" sz="2000" dirty="0">
                <a:solidFill>
                  <a:sysClr val="windowText" lastClr="000000"/>
                </a:solidFill>
                <a:latin typeface="微软雅黑" pitchFamily="34" charset="-122"/>
                <a:ea typeface="微软雅黑" pitchFamily="34" charset="-122"/>
              </a:rPr>
              <a:t>个专业通过</a:t>
            </a:r>
            <a:r>
              <a:rPr lang="en-US" altLang="zh-CN" sz="2000" dirty="0">
                <a:solidFill>
                  <a:sysClr val="windowText" lastClr="000000"/>
                </a:solidFill>
                <a:latin typeface="微软雅黑" pitchFamily="34" charset="-122"/>
                <a:ea typeface="微软雅黑" pitchFamily="34" charset="-122"/>
              </a:rPr>
              <a:t>CEEAA</a:t>
            </a:r>
            <a:r>
              <a:rPr lang="zh-CN" altLang="en-US" sz="2000" dirty="0">
                <a:solidFill>
                  <a:sysClr val="windowText" lastClr="000000"/>
                </a:solidFill>
                <a:latin typeface="微软雅黑" pitchFamily="34" charset="-122"/>
                <a:ea typeface="微软雅黑" pitchFamily="34" charset="-122"/>
              </a:rPr>
              <a:t>（</a:t>
            </a:r>
            <a:r>
              <a:rPr lang="en-US" altLang="zh-CN" sz="2000" dirty="0">
                <a:solidFill>
                  <a:sysClr val="windowText" lastClr="000000"/>
                </a:solidFill>
                <a:latin typeface="微软雅黑" pitchFamily="34" charset="-122"/>
                <a:ea typeface="微软雅黑" pitchFamily="34" charset="-122"/>
              </a:rPr>
              <a:t>China Engineering Education Accreditation Association,</a:t>
            </a:r>
            <a:r>
              <a:rPr lang="zh-CN" altLang="en-US" sz="2000" dirty="0">
                <a:solidFill>
                  <a:sysClr val="windowText" lastClr="000000"/>
                </a:solidFill>
                <a:latin typeface="微软雅黑" pitchFamily="34" charset="-122"/>
                <a:ea typeface="微软雅黑" pitchFamily="34" charset="-122"/>
              </a:rPr>
              <a:t>中国工程教育专业认证协会）认证，</a:t>
            </a:r>
            <a:r>
              <a:rPr lang="en-US" altLang="zh-CN" sz="2000" dirty="0">
                <a:solidFill>
                  <a:sysClr val="windowText" lastClr="000000"/>
                </a:solidFill>
                <a:latin typeface="微软雅黑" pitchFamily="34" charset="-122"/>
                <a:ea typeface="微软雅黑" pitchFamily="34" charset="-122"/>
              </a:rPr>
              <a:t>4</a:t>
            </a:r>
            <a:r>
              <a:rPr lang="zh-CN" altLang="en-US" sz="2000" dirty="0">
                <a:solidFill>
                  <a:sysClr val="windowText" lastClr="000000"/>
                </a:solidFill>
                <a:latin typeface="微软雅黑" pitchFamily="34" charset="-122"/>
                <a:ea typeface="微软雅黑" pitchFamily="34" charset="-122"/>
              </a:rPr>
              <a:t>所高校的建筑学专业通过</a:t>
            </a:r>
            <a:r>
              <a:rPr lang="en-US" altLang="zh-CN" sz="2000" dirty="0">
                <a:solidFill>
                  <a:sysClr val="windowText" lastClr="000000"/>
                </a:solidFill>
                <a:latin typeface="微软雅黑" pitchFamily="34" charset="-122"/>
                <a:ea typeface="微软雅黑" pitchFamily="34" charset="-122"/>
              </a:rPr>
              <a:t>NBAA</a:t>
            </a:r>
            <a:r>
              <a:rPr lang="zh-CN" altLang="en-US" sz="2000" dirty="0">
                <a:solidFill>
                  <a:sysClr val="windowText" lastClr="000000"/>
                </a:solidFill>
                <a:latin typeface="微软雅黑" pitchFamily="34" charset="-122"/>
                <a:ea typeface="微软雅黑" pitchFamily="34" charset="-122"/>
              </a:rPr>
              <a:t>（</a:t>
            </a:r>
            <a:r>
              <a:rPr lang="en-US" altLang="zh-CN" sz="2000" dirty="0">
                <a:solidFill>
                  <a:sysClr val="windowText" lastClr="000000"/>
                </a:solidFill>
                <a:latin typeface="微软雅黑" pitchFamily="34" charset="-122"/>
                <a:ea typeface="微软雅黑" pitchFamily="34" charset="-122"/>
              </a:rPr>
              <a:t>National Architectural Accrediting Board,</a:t>
            </a:r>
            <a:r>
              <a:rPr lang="zh-CN" altLang="en-US" sz="2000" dirty="0">
                <a:solidFill>
                  <a:sysClr val="windowText" lastClr="000000"/>
                </a:solidFill>
                <a:latin typeface="微软雅黑" pitchFamily="34" charset="-122"/>
                <a:ea typeface="微软雅黑" pitchFamily="34" charset="-122"/>
              </a:rPr>
              <a:t>美国授权建筑委员会）认证，</a:t>
            </a:r>
            <a:r>
              <a:rPr lang="en-US" altLang="zh-CN" sz="2000" dirty="0">
                <a:solidFill>
                  <a:sysClr val="windowText" lastClr="000000"/>
                </a:solidFill>
                <a:latin typeface="微软雅黑" pitchFamily="34" charset="-122"/>
                <a:ea typeface="微软雅黑" pitchFamily="34" charset="-122"/>
              </a:rPr>
              <a:t>8</a:t>
            </a:r>
            <a:r>
              <a:rPr lang="zh-CN" altLang="en-US" sz="2000" dirty="0">
                <a:solidFill>
                  <a:sysClr val="windowText" lastClr="000000"/>
                </a:solidFill>
                <a:latin typeface="微软雅黑" pitchFamily="34" charset="-122"/>
                <a:ea typeface="微软雅黑" pitchFamily="34" charset="-122"/>
              </a:rPr>
              <a:t>个土建类专业通过住建部认证，</a:t>
            </a:r>
            <a:r>
              <a:rPr lang="en-US" altLang="zh-CN" sz="2000" dirty="0">
                <a:solidFill>
                  <a:sysClr val="windowText" lastClr="000000"/>
                </a:solidFill>
                <a:latin typeface="微软雅黑" pitchFamily="34" charset="-122"/>
                <a:ea typeface="微软雅黑" pitchFamily="34" charset="-122"/>
              </a:rPr>
              <a:t>2</a:t>
            </a:r>
            <a:r>
              <a:rPr lang="zh-CN" altLang="en-US" sz="2000" dirty="0">
                <a:solidFill>
                  <a:sysClr val="windowText" lastClr="000000"/>
                </a:solidFill>
                <a:latin typeface="微软雅黑" pitchFamily="34" charset="-122"/>
                <a:ea typeface="微软雅黑" pitchFamily="34" charset="-122"/>
              </a:rPr>
              <a:t>个医学类专业通过教育部认证。福建高校的专业认证尚处于起步阶段，整体水平较低。</a:t>
            </a:r>
          </a:p>
        </p:txBody>
      </p:sp>
      <p:sp>
        <p:nvSpPr>
          <p:cNvPr id="34" name="椭圆 64"/>
          <p:cNvSpPr>
            <a:spLocks noChangeArrowheads="1"/>
          </p:cNvSpPr>
          <p:nvPr/>
        </p:nvSpPr>
        <p:spPr bwMode="auto">
          <a:xfrm>
            <a:off x="10059615" y="3499554"/>
            <a:ext cx="1659809" cy="1658432"/>
          </a:xfrm>
          <a:prstGeom prst="ellipse">
            <a:avLst/>
          </a:prstGeom>
          <a:solidFill>
            <a:schemeClr val="accent1"/>
          </a:solidFill>
          <a:ln w="190500" cap="sq" cmpd="sng">
            <a:solidFill>
              <a:schemeClr val="bg1">
                <a:lumMod val="65000"/>
              </a:schemeClr>
            </a:solidFill>
            <a:round/>
            <a:headEnd/>
            <a:tailEnd/>
          </a:ln>
        </p:spPr>
        <p:txBody>
          <a:bodyPr lIns="91472" tIns="45736" rIns="91472" bIns="45736" anchor="ctr"/>
          <a:lstStyle/>
          <a:p>
            <a:pPr algn="ctr"/>
            <a:r>
              <a:rPr lang="zh-CN" altLang="en-US" sz="2800" b="1" dirty="0" smtClean="0">
                <a:solidFill>
                  <a:schemeClr val="bg1"/>
                </a:solidFill>
                <a:latin typeface="微软雅黑" pitchFamily="34" charset="-122"/>
                <a:ea typeface="微软雅黑" pitchFamily="34" charset="-122"/>
                <a:sym typeface="宋体" panose="02010600030101010101" pitchFamily="2" charset="-122"/>
              </a:rPr>
              <a:t>诉求</a:t>
            </a:r>
            <a:endParaRPr lang="zh-CN" altLang="zh-CN" sz="2800" b="1" dirty="0">
              <a:solidFill>
                <a:schemeClr val="bg1"/>
              </a:solidFill>
              <a:latin typeface="微软雅黑" pitchFamily="34" charset="-122"/>
              <a:ea typeface="微软雅黑" pitchFamily="34" charset="-122"/>
              <a:sym typeface="宋体" panose="02010600030101010101" pitchFamily="2" charset="-122"/>
            </a:endParaRPr>
          </a:p>
        </p:txBody>
      </p:sp>
      <p:sp>
        <p:nvSpPr>
          <p:cNvPr id="62" name="TextBox 61"/>
          <p:cNvSpPr txBox="1"/>
          <p:nvPr/>
        </p:nvSpPr>
        <p:spPr>
          <a:xfrm>
            <a:off x="2613651" y="4042986"/>
            <a:ext cx="7373956" cy="2493022"/>
          </a:xfrm>
          <a:prstGeom prst="rect">
            <a:avLst/>
          </a:prstGeom>
          <a:noFill/>
        </p:spPr>
        <p:txBody>
          <a:bodyPr wrap="square" lIns="91472" tIns="45736" rIns="91472" bIns="45736" rtlCol="0">
            <a:spAutoFit/>
          </a:bodyPr>
          <a:lstStyle/>
          <a:p>
            <a:pPr>
              <a:lnSpc>
                <a:spcPct val="130000"/>
              </a:lnSpc>
            </a:pPr>
            <a:r>
              <a:rPr lang="zh-CN" altLang="en-US" sz="2000" dirty="0" smtClean="0">
                <a:solidFill>
                  <a:sysClr val="windowText" lastClr="000000"/>
                </a:solidFill>
                <a:latin typeface="微软雅黑" pitchFamily="34" charset="-122"/>
                <a:ea typeface="微软雅黑" pitchFamily="34" charset="-122"/>
              </a:rPr>
              <a:t>在</a:t>
            </a:r>
            <a:r>
              <a:rPr lang="zh-CN" altLang="en-US" sz="2000" dirty="0">
                <a:solidFill>
                  <a:sysClr val="windowText" lastClr="000000"/>
                </a:solidFill>
                <a:latin typeface="微软雅黑" pitchFamily="34" charset="-122"/>
                <a:ea typeface="微软雅黑" pitchFamily="34" charset="-122"/>
              </a:rPr>
              <a:t>高教内涵提升的大背景下，福建高校尤其是高职院校面临发展压力，品质提升和特色办学不仅是学校的内生动力需求，也是教育主管部门的责任。福建省教育厅先行先试，率先在本省高职院校开展</a:t>
            </a:r>
            <a:r>
              <a:rPr lang="en-US" altLang="zh-CN" sz="2000" dirty="0">
                <a:solidFill>
                  <a:sysClr val="windowText" lastClr="000000"/>
                </a:solidFill>
                <a:latin typeface="微软雅黑" pitchFamily="34" charset="-122"/>
                <a:ea typeface="微软雅黑" pitchFamily="34" charset="-122"/>
              </a:rPr>
              <a:t>IEET</a:t>
            </a:r>
            <a:r>
              <a:rPr lang="zh-CN" altLang="en-US" sz="2000" dirty="0">
                <a:solidFill>
                  <a:sysClr val="windowText" lastClr="000000"/>
                </a:solidFill>
                <a:latin typeface="微软雅黑" pitchFamily="34" charset="-122"/>
                <a:ea typeface="微软雅黑" pitchFamily="34" charset="-122"/>
              </a:rPr>
              <a:t>专业认证，并以此缓解目前国内相关专业认证机构认证额度供不应求、难以满足福建高职院校内涵建设需求之矛盾，努力为福建高职院校实施专业认证搭建平台。</a:t>
            </a:r>
          </a:p>
        </p:txBody>
      </p:sp>
      <p:sp>
        <p:nvSpPr>
          <p:cNvPr id="10" name="文本框 2"/>
          <p:cNvSpPr txBox="1"/>
          <p:nvPr/>
        </p:nvSpPr>
        <p:spPr>
          <a:xfrm>
            <a:off x="1940901" y="129282"/>
            <a:ext cx="4945136" cy="523220"/>
          </a:xfrm>
          <a:prstGeom prst="rect">
            <a:avLst/>
          </a:prstGeom>
          <a:noFill/>
        </p:spPr>
        <p:txBody>
          <a:bodyPr wrap="square" rtlCol="0">
            <a:spAutoFit/>
          </a:bodyPr>
          <a:lstStyle/>
          <a:p>
            <a:pPr algn="ctr"/>
            <a:r>
              <a:rPr lang="en-US" altLang="zh-CN" sz="2800" b="1" dirty="0" smtClean="0">
                <a:solidFill>
                  <a:schemeClr val="accent1"/>
                </a:solidFill>
                <a:latin typeface="微软雅黑" pitchFamily="34" charset="-122"/>
                <a:ea typeface="微软雅黑" pitchFamily="34" charset="-122"/>
              </a:rPr>
              <a:t>2.</a:t>
            </a:r>
            <a:r>
              <a:rPr lang="zh-CN" altLang="en-US" sz="2800" b="1" dirty="0">
                <a:solidFill>
                  <a:schemeClr val="accent1"/>
                </a:solidFill>
                <a:latin typeface="微软雅黑" pitchFamily="34" charset="-122"/>
                <a:ea typeface="微软雅黑" pitchFamily="34" charset="-122"/>
              </a:rPr>
              <a:t>福建参与</a:t>
            </a:r>
            <a:r>
              <a:rPr lang="en-US" altLang="zh-CN" sz="2800" b="1" dirty="0">
                <a:solidFill>
                  <a:schemeClr val="accent1"/>
                </a:solidFill>
                <a:latin typeface="微软雅黑" pitchFamily="34" charset="-122"/>
                <a:ea typeface="微软雅黑" pitchFamily="34" charset="-122"/>
              </a:rPr>
              <a:t>IEET</a:t>
            </a:r>
            <a:r>
              <a:rPr lang="zh-CN" altLang="en-US" sz="2800" b="1" dirty="0">
                <a:solidFill>
                  <a:schemeClr val="accent1"/>
                </a:solidFill>
                <a:latin typeface="微软雅黑" pitchFamily="34" charset="-122"/>
                <a:ea typeface="微软雅黑" pitchFamily="34" charset="-122"/>
              </a:rPr>
              <a:t>认证的必要性</a:t>
            </a:r>
          </a:p>
        </p:txBody>
      </p:sp>
    </p:spTree>
    <p:extLst>
      <p:ext uri="{BB962C8B-B14F-4D97-AF65-F5344CB8AC3E}">
        <p14:creationId xmlns:p14="http://schemas.microsoft.com/office/powerpoint/2010/main" val="1790808486"/>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par>
                          <p:cTn id="12" fill="hold">
                            <p:stCondLst>
                              <p:cond delay="1250"/>
                            </p:stCondLst>
                            <p:childTnLst>
                              <p:par>
                                <p:cTn id="13" presetID="2" presetClass="entr" presetSubtype="8"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0-#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8" presetClass="emph" presetSubtype="0" fill="hold" grpId="1" nodeType="withEffect">
                                  <p:stCondLst>
                                    <p:cond delay="0"/>
                                  </p:stCondLst>
                                  <p:childTnLst>
                                    <p:animRot by="21600000">
                                      <p:cBhvr>
                                        <p:cTn id="18" dur="500" fill="hold"/>
                                        <p:tgtEl>
                                          <p:spTgt spid="32"/>
                                        </p:tgtEl>
                                        <p:attrNameLst>
                                          <p:attrName>r</p:attrName>
                                        </p:attrNameLst>
                                      </p:cBhvr>
                                    </p:animRo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par>
                          <p:cTn id="23" fill="hold">
                            <p:stCondLst>
                              <p:cond delay="2250"/>
                            </p:stCondLst>
                            <p:childTnLst>
                              <p:par>
                                <p:cTn id="24" presetID="22" presetClass="entr" presetSubtype="8" fill="hold" grpId="0" nodeType="afterEffect">
                                  <p:stCondLst>
                                    <p:cond delay="0"/>
                                  </p:stCondLst>
                                  <p:iterate type="lt">
                                    <p:tmPct val="30000"/>
                                  </p:iterate>
                                  <p:childTnLst>
                                    <p:set>
                                      <p:cBhvr>
                                        <p:cTn id="25" dur="1" fill="hold">
                                          <p:stCondLst>
                                            <p:cond delay="0"/>
                                          </p:stCondLst>
                                        </p:cTn>
                                        <p:tgtEl>
                                          <p:spTgt spid="33"/>
                                        </p:tgtEl>
                                        <p:attrNameLst>
                                          <p:attrName>style.visibility</p:attrName>
                                        </p:attrNameLst>
                                      </p:cBhvr>
                                      <p:to>
                                        <p:strVal val="visible"/>
                                      </p:to>
                                    </p:set>
                                    <p:animEffect transition="in" filter="wipe(left)">
                                      <p:cBhvr>
                                        <p:cTn id="26" dur="100"/>
                                        <p:tgtEl>
                                          <p:spTgt spid="33"/>
                                        </p:tgtEl>
                                      </p:cBhvr>
                                    </p:animEffect>
                                  </p:childTnLst>
                                </p:cTn>
                              </p:par>
                              <p:par>
                                <p:cTn id="27" presetID="36" presetClass="emph" presetSubtype="0" fill="hold" grpId="1" nodeType="withEffect">
                                  <p:stCondLst>
                                    <p:cond delay="0"/>
                                  </p:stCondLst>
                                  <p:iterate type="lt">
                                    <p:tmPct val="30000"/>
                                  </p:iterate>
                                  <p:childTnLst>
                                    <p:animScale>
                                      <p:cBhvr>
                                        <p:cTn id="28" dur="50" autoRev="1" fill="hold">
                                          <p:stCondLst>
                                            <p:cond delay="0"/>
                                          </p:stCondLst>
                                        </p:cTn>
                                        <p:tgtEl>
                                          <p:spTgt spid="33"/>
                                        </p:tgtEl>
                                      </p:cBhvr>
                                      <p:to x="80000" y="100000"/>
                                    </p:animScale>
                                    <p:anim by="(#ppt_w*0.10)" calcmode="lin" valueType="num">
                                      <p:cBhvr>
                                        <p:cTn id="29" dur="50" autoRev="1" fill="hold">
                                          <p:stCondLst>
                                            <p:cond delay="0"/>
                                          </p:stCondLst>
                                        </p:cTn>
                                        <p:tgtEl>
                                          <p:spTgt spid="33"/>
                                        </p:tgtEl>
                                        <p:attrNameLst>
                                          <p:attrName>ppt_x</p:attrName>
                                        </p:attrNameLst>
                                      </p:cBhvr>
                                    </p:anim>
                                    <p:anim by="(-#ppt_w*0.10)" calcmode="lin" valueType="num">
                                      <p:cBhvr>
                                        <p:cTn id="30" dur="50" autoRev="1" fill="hold">
                                          <p:stCondLst>
                                            <p:cond delay="0"/>
                                          </p:stCondLst>
                                        </p:cTn>
                                        <p:tgtEl>
                                          <p:spTgt spid="33"/>
                                        </p:tgtEl>
                                        <p:attrNameLst>
                                          <p:attrName>ppt_y</p:attrName>
                                        </p:attrNameLst>
                                      </p:cBhvr>
                                    </p:anim>
                                    <p:animRot by="-480000">
                                      <p:cBhvr>
                                        <p:cTn id="31" dur="50" autoRev="1" fill="hold">
                                          <p:stCondLst>
                                            <p:cond delay="0"/>
                                          </p:stCondLst>
                                        </p:cTn>
                                        <p:tgtEl>
                                          <p:spTgt spid="33"/>
                                        </p:tgtEl>
                                        <p:attrNameLst>
                                          <p:attrName>r</p:attrName>
                                        </p:attrNameLst>
                                      </p:cBhvr>
                                    </p:animRot>
                                  </p:childTnLst>
                                </p:cTn>
                              </p:par>
                            </p:childTnLst>
                          </p:cTn>
                        </p:par>
                        <p:par>
                          <p:cTn id="32" fill="hold">
                            <p:stCondLst>
                              <p:cond delay="9700"/>
                            </p:stCondLst>
                            <p:childTnLst>
                              <p:par>
                                <p:cTn id="33" presetID="2" presetClass="entr" presetSubtype="2"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1+#ppt_w/2"/>
                                          </p:val>
                                        </p:tav>
                                        <p:tav tm="100000">
                                          <p:val>
                                            <p:strVal val="#ppt_x"/>
                                          </p:val>
                                        </p:tav>
                                      </p:tavLst>
                                    </p:anim>
                                    <p:anim calcmode="lin" valueType="num">
                                      <p:cBhvr additive="base">
                                        <p:cTn id="36" dur="500" fill="hold"/>
                                        <p:tgtEl>
                                          <p:spTgt spid="34"/>
                                        </p:tgtEl>
                                        <p:attrNameLst>
                                          <p:attrName>ppt_y</p:attrName>
                                        </p:attrNameLst>
                                      </p:cBhvr>
                                      <p:tavLst>
                                        <p:tav tm="0">
                                          <p:val>
                                            <p:strVal val="#ppt_y"/>
                                          </p:val>
                                        </p:tav>
                                        <p:tav tm="100000">
                                          <p:val>
                                            <p:strVal val="#ppt_y"/>
                                          </p:val>
                                        </p:tav>
                                      </p:tavLst>
                                    </p:anim>
                                  </p:childTnLst>
                                </p:cTn>
                              </p:par>
                              <p:par>
                                <p:cTn id="37" presetID="8" presetClass="emph" presetSubtype="0" fill="hold" grpId="1" nodeType="withEffect">
                                  <p:stCondLst>
                                    <p:cond delay="0"/>
                                  </p:stCondLst>
                                  <p:childTnLst>
                                    <p:animRot by="-21600000">
                                      <p:cBhvr>
                                        <p:cTn id="38" dur="500" fill="hold"/>
                                        <p:tgtEl>
                                          <p:spTgt spid="34"/>
                                        </p:tgtEl>
                                        <p:attrNameLst>
                                          <p:attrName>r</p:attrName>
                                        </p:attrNameLst>
                                      </p:cBhvr>
                                    </p:animRot>
                                  </p:childTnLst>
                                </p:cTn>
                              </p:par>
                            </p:childTnLst>
                          </p:cTn>
                        </p:par>
                        <p:par>
                          <p:cTn id="39" fill="hold">
                            <p:stCondLst>
                              <p:cond delay="10200"/>
                            </p:stCondLst>
                            <p:childTnLst>
                              <p:par>
                                <p:cTn id="40" presetID="22" presetClass="entr" presetSubtype="2"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right)">
                                      <p:cBhvr>
                                        <p:cTn id="42" dur="500"/>
                                        <p:tgtEl>
                                          <p:spTgt spid="30"/>
                                        </p:tgtEl>
                                      </p:cBhvr>
                                    </p:animEffect>
                                  </p:childTnLst>
                                </p:cTn>
                              </p:par>
                            </p:childTnLst>
                          </p:cTn>
                        </p:par>
                        <p:par>
                          <p:cTn id="43" fill="hold">
                            <p:stCondLst>
                              <p:cond delay="10700"/>
                            </p:stCondLst>
                            <p:childTnLst>
                              <p:par>
                                <p:cTn id="44" presetID="22" presetClass="entr" presetSubtype="8" fill="hold" grpId="0" nodeType="afterEffect">
                                  <p:stCondLst>
                                    <p:cond delay="0"/>
                                  </p:stCondLst>
                                  <p:iterate type="lt">
                                    <p:tmPct val="30000"/>
                                  </p:iterate>
                                  <p:childTnLst>
                                    <p:set>
                                      <p:cBhvr>
                                        <p:cTn id="45" dur="1" fill="hold">
                                          <p:stCondLst>
                                            <p:cond delay="0"/>
                                          </p:stCondLst>
                                        </p:cTn>
                                        <p:tgtEl>
                                          <p:spTgt spid="62"/>
                                        </p:tgtEl>
                                        <p:attrNameLst>
                                          <p:attrName>style.visibility</p:attrName>
                                        </p:attrNameLst>
                                      </p:cBhvr>
                                      <p:to>
                                        <p:strVal val="visible"/>
                                      </p:to>
                                    </p:set>
                                    <p:animEffect transition="in" filter="wipe(left)">
                                      <p:cBhvr>
                                        <p:cTn id="46" dur="100"/>
                                        <p:tgtEl>
                                          <p:spTgt spid="62"/>
                                        </p:tgtEl>
                                      </p:cBhvr>
                                    </p:animEffect>
                                  </p:childTnLst>
                                </p:cTn>
                              </p:par>
                              <p:par>
                                <p:cTn id="47" presetID="36" presetClass="emph" presetSubtype="0" fill="hold" grpId="1" nodeType="withEffect">
                                  <p:stCondLst>
                                    <p:cond delay="0"/>
                                  </p:stCondLst>
                                  <p:iterate type="lt">
                                    <p:tmPct val="30000"/>
                                  </p:iterate>
                                  <p:childTnLst>
                                    <p:animScale>
                                      <p:cBhvr>
                                        <p:cTn id="48" dur="50" autoRev="1" fill="hold">
                                          <p:stCondLst>
                                            <p:cond delay="0"/>
                                          </p:stCondLst>
                                        </p:cTn>
                                        <p:tgtEl>
                                          <p:spTgt spid="62"/>
                                        </p:tgtEl>
                                      </p:cBhvr>
                                      <p:to x="80000" y="100000"/>
                                    </p:animScale>
                                    <p:anim by="(#ppt_w*0.10)" calcmode="lin" valueType="num">
                                      <p:cBhvr>
                                        <p:cTn id="49" dur="50" autoRev="1" fill="hold">
                                          <p:stCondLst>
                                            <p:cond delay="0"/>
                                          </p:stCondLst>
                                        </p:cTn>
                                        <p:tgtEl>
                                          <p:spTgt spid="62"/>
                                        </p:tgtEl>
                                        <p:attrNameLst>
                                          <p:attrName>ppt_x</p:attrName>
                                        </p:attrNameLst>
                                      </p:cBhvr>
                                    </p:anim>
                                    <p:anim by="(-#ppt_w*0.10)" calcmode="lin" valueType="num">
                                      <p:cBhvr>
                                        <p:cTn id="50" dur="50" autoRev="1" fill="hold">
                                          <p:stCondLst>
                                            <p:cond delay="0"/>
                                          </p:stCondLst>
                                        </p:cTn>
                                        <p:tgtEl>
                                          <p:spTgt spid="62"/>
                                        </p:tgtEl>
                                        <p:attrNameLst>
                                          <p:attrName>ppt_y</p:attrName>
                                        </p:attrNameLst>
                                      </p:cBhvr>
                                    </p:anim>
                                    <p:animRot by="-480000">
                                      <p:cBhvr>
                                        <p:cTn id="51" dur="50" autoRev="1" fill="hold">
                                          <p:stCondLst>
                                            <p:cond delay="0"/>
                                          </p:stCondLst>
                                        </p:cTn>
                                        <p:tgtEl>
                                          <p:spTgt spid="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2" grpId="1" animBg="1"/>
      <p:bldP spid="33" grpId="0"/>
      <p:bldP spid="33" grpId="1"/>
      <p:bldP spid="34" grpId="0" animBg="1"/>
      <p:bldP spid="34" grpId="1" animBg="1"/>
      <p:bldP spid="62" grpId="0"/>
      <p:bldP spid="62" grpId="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90828" y="1821772"/>
            <a:ext cx="3703963" cy="4344326"/>
          </a:xfrm>
          <a:prstGeom prst="rect">
            <a:avLst/>
          </a:prstGeom>
          <a:solidFill>
            <a:schemeClr val="bg1">
              <a:lumMod val="85000"/>
            </a:schemeClr>
          </a:solidFill>
          <a:ln>
            <a:solidFill>
              <a:srgbClr val="E8E8E6"/>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5" name="AutoShape 12"/>
          <p:cNvSpPr>
            <a:spLocks noChangeArrowheads="1"/>
          </p:cNvSpPr>
          <p:nvPr/>
        </p:nvSpPr>
        <p:spPr bwMode="auto">
          <a:xfrm>
            <a:off x="1890828" y="1426623"/>
            <a:ext cx="3703963" cy="790298"/>
          </a:xfrm>
          <a:prstGeom prst="homePlate">
            <a:avLst>
              <a:gd name="adj" fmla="val 63872"/>
            </a:avLst>
          </a:prstGeom>
          <a:solidFill>
            <a:schemeClr val="accent1"/>
          </a:solidFill>
          <a:ln w="9525">
            <a:noFill/>
            <a:miter lim="800000"/>
            <a:headEnd/>
            <a:tailEnd/>
          </a:ln>
        </p:spPr>
        <p:txBody>
          <a:bodyPr wrap="none" lIns="91472" tIns="45736" rIns="91472" bIns="45736" anchor="ctr"/>
          <a:lstStyle/>
          <a:p>
            <a:pPr algn="ctr"/>
            <a:r>
              <a:rPr lang="zh-CN" altLang="en-US" b="1" dirty="0" smtClean="0">
                <a:solidFill>
                  <a:prstClr val="white"/>
                </a:solidFill>
                <a:latin typeface="微软雅黑" pitchFamily="34" charset="-122"/>
                <a:ea typeface="微软雅黑" pitchFamily="34" charset="-122"/>
              </a:rPr>
              <a:t>走出</a:t>
            </a:r>
            <a:r>
              <a:rPr lang="zh-CN" altLang="en-US" b="1" dirty="0">
                <a:solidFill>
                  <a:prstClr val="white"/>
                </a:solidFill>
                <a:latin typeface="微软雅黑" pitchFamily="34" charset="-122"/>
                <a:ea typeface="微软雅黑" pitchFamily="34" charset="-122"/>
              </a:rPr>
              <a:t>去、引进</a:t>
            </a:r>
            <a:r>
              <a:rPr lang="zh-CN" altLang="en-US" b="1" dirty="0" smtClean="0">
                <a:solidFill>
                  <a:prstClr val="white"/>
                </a:solidFill>
                <a:latin typeface="微软雅黑" pitchFamily="34" charset="-122"/>
                <a:ea typeface="微软雅黑" pitchFamily="34" charset="-122"/>
              </a:rPr>
              <a:t>来</a:t>
            </a:r>
            <a:endParaRPr lang="zh-CN" altLang="en-US" b="1" dirty="0">
              <a:solidFill>
                <a:prstClr val="white"/>
              </a:solidFill>
              <a:latin typeface="微软雅黑" pitchFamily="34" charset="-122"/>
              <a:ea typeface="微软雅黑" pitchFamily="34" charset="-122"/>
            </a:endParaRPr>
          </a:p>
        </p:txBody>
      </p:sp>
      <p:sp>
        <p:nvSpPr>
          <p:cNvPr id="6" name="TextBox 5"/>
          <p:cNvSpPr txBox="1"/>
          <p:nvPr/>
        </p:nvSpPr>
        <p:spPr>
          <a:xfrm>
            <a:off x="2034938" y="2492840"/>
            <a:ext cx="3559853" cy="2941992"/>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“走出去”意在将优秀中青年专业教师送到国外高校或研究机构学习交流，借鉴和吸收国外高校先进办学理念，对课程体系、教学方法和实践环节进行改革与完善</a:t>
            </a:r>
            <a:r>
              <a:rPr lang="zh-CN" altLang="en-US" sz="1600" dirty="0" smtClean="0">
                <a:solidFill>
                  <a:sysClr val="windowText" lastClr="000000"/>
                </a:solidFill>
                <a:latin typeface="微软雅黑" pitchFamily="34" charset="-122"/>
                <a:ea typeface="微软雅黑" pitchFamily="34" charset="-122"/>
              </a:rPr>
              <a:t>。</a:t>
            </a:r>
            <a:endParaRPr lang="en-US" altLang="zh-CN" sz="1600" dirty="0" smtClean="0">
              <a:solidFill>
                <a:sysClr val="windowText" lastClr="000000"/>
              </a:solidFill>
              <a:latin typeface="微软雅黑" pitchFamily="34" charset="-122"/>
              <a:ea typeface="微软雅黑" pitchFamily="34" charset="-122"/>
            </a:endParaRPr>
          </a:p>
          <a:p>
            <a:pPr>
              <a:lnSpc>
                <a:spcPct val="130000"/>
              </a:lnSpc>
            </a:pPr>
            <a:endParaRPr lang="en-US" altLang="zh-CN" sz="1600" dirty="0">
              <a:solidFill>
                <a:sysClr val="windowText" lastClr="000000"/>
              </a:solidFill>
              <a:latin typeface="微软雅黑" pitchFamily="34" charset="-122"/>
              <a:ea typeface="微软雅黑" pitchFamily="34" charset="-122"/>
            </a:endParaRPr>
          </a:p>
          <a:p>
            <a:pPr>
              <a:lnSpc>
                <a:spcPct val="130000"/>
              </a:lnSpc>
            </a:pPr>
            <a:r>
              <a:rPr lang="zh-CN" altLang="en-US" sz="1600" dirty="0" smtClean="0">
                <a:solidFill>
                  <a:sysClr val="windowText" lastClr="000000"/>
                </a:solidFill>
                <a:latin typeface="微软雅黑" pitchFamily="34" charset="-122"/>
                <a:ea typeface="微软雅黑" pitchFamily="34" charset="-122"/>
              </a:rPr>
              <a:t>“引进来”</a:t>
            </a:r>
            <a:r>
              <a:rPr lang="zh-CN" altLang="en-US" sz="1600" dirty="0">
                <a:solidFill>
                  <a:sysClr val="windowText" lastClr="000000"/>
                </a:solidFill>
                <a:latin typeface="微软雅黑" pitchFamily="34" charset="-122"/>
                <a:ea typeface="微软雅黑" pitchFamily="34" charset="-122"/>
              </a:rPr>
              <a:t>旨在聘任国外交通工程高水平专家到校执教，全员培训，使师资队伍国际化、专业化</a:t>
            </a:r>
            <a:r>
              <a:rPr lang="zh-CN" altLang="en-US" sz="1600" dirty="0" smtClean="0">
                <a:solidFill>
                  <a:sysClr val="windowText" lastClr="000000"/>
                </a:solidFill>
                <a:latin typeface="微软雅黑" pitchFamily="34" charset="-122"/>
                <a:ea typeface="微软雅黑" pitchFamily="34" charset="-122"/>
              </a:rPr>
              <a:t>。</a:t>
            </a:r>
            <a:endParaRPr lang="zh-CN" altLang="en-US" sz="1600" dirty="0">
              <a:solidFill>
                <a:sysClr val="windowText" lastClr="000000"/>
              </a:solidFill>
              <a:latin typeface="微软雅黑" pitchFamily="34" charset="-122"/>
              <a:ea typeface="微软雅黑" pitchFamily="34" charset="-122"/>
            </a:endParaRPr>
          </a:p>
        </p:txBody>
      </p:sp>
      <p:sp>
        <p:nvSpPr>
          <p:cNvPr id="7" name="矩形 6"/>
          <p:cNvSpPr/>
          <p:nvPr/>
        </p:nvSpPr>
        <p:spPr>
          <a:xfrm>
            <a:off x="6286176" y="1821772"/>
            <a:ext cx="4709543" cy="4344326"/>
          </a:xfrm>
          <a:prstGeom prst="rect">
            <a:avLst/>
          </a:prstGeom>
          <a:solidFill>
            <a:schemeClr val="bg1">
              <a:lumMod val="85000"/>
            </a:schemeClr>
          </a:solidFill>
          <a:ln>
            <a:solidFill>
              <a:srgbClr val="E8E8E6"/>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8" name="AutoShape 12"/>
          <p:cNvSpPr>
            <a:spLocks noChangeArrowheads="1"/>
          </p:cNvSpPr>
          <p:nvPr/>
        </p:nvSpPr>
        <p:spPr bwMode="auto">
          <a:xfrm flipH="1">
            <a:off x="6286175" y="1426623"/>
            <a:ext cx="4709544" cy="790298"/>
          </a:xfrm>
          <a:prstGeom prst="homePlate">
            <a:avLst>
              <a:gd name="adj" fmla="val 63872"/>
            </a:avLst>
          </a:prstGeom>
          <a:solidFill>
            <a:schemeClr val="bg1">
              <a:lumMod val="65000"/>
            </a:schemeClr>
          </a:solidFill>
          <a:ln w="9525">
            <a:noFill/>
            <a:miter lim="800000"/>
            <a:headEnd/>
            <a:tailEnd/>
          </a:ln>
        </p:spPr>
        <p:txBody>
          <a:bodyPr wrap="none" lIns="91472" tIns="45736" rIns="91472" bIns="45736" anchor="ctr"/>
          <a:lstStyle/>
          <a:p>
            <a:pPr algn="ctr"/>
            <a:r>
              <a:rPr lang="zh-CN" altLang="en-US" b="1" dirty="0">
                <a:solidFill>
                  <a:prstClr val="white"/>
                </a:solidFill>
                <a:latin typeface="微软雅黑" pitchFamily="34" charset="-122"/>
                <a:ea typeface="微软雅黑" pitchFamily="34" charset="-122"/>
              </a:rPr>
              <a:t>专</a:t>
            </a:r>
            <a:r>
              <a:rPr lang="zh-CN" altLang="en-US" b="1" dirty="0" smtClean="0">
                <a:solidFill>
                  <a:prstClr val="white"/>
                </a:solidFill>
                <a:latin typeface="微软雅黑" pitchFamily="34" charset="-122"/>
                <a:ea typeface="微软雅黑" pitchFamily="34" charset="-122"/>
              </a:rPr>
              <a:t>兼职结合</a:t>
            </a:r>
            <a:endParaRPr lang="zh-CN" altLang="en-US" b="1" dirty="0">
              <a:solidFill>
                <a:prstClr val="white"/>
              </a:solidFill>
              <a:latin typeface="微软雅黑" pitchFamily="34" charset="-122"/>
              <a:ea typeface="微软雅黑" pitchFamily="34" charset="-122"/>
            </a:endParaRPr>
          </a:p>
        </p:txBody>
      </p:sp>
      <p:sp>
        <p:nvSpPr>
          <p:cNvPr id="9" name="TextBox 8"/>
          <p:cNvSpPr txBox="1"/>
          <p:nvPr/>
        </p:nvSpPr>
        <p:spPr>
          <a:xfrm>
            <a:off x="6430286" y="2492840"/>
            <a:ext cx="4565433" cy="3613329"/>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利用兼职师资或者建立长期的企业兼职教师队伍补充师资短缺现状要成为师资保障的不二选择</a:t>
            </a:r>
            <a:r>
              <a:rPr lang="zh-CN" altLang="en-US" sz="1600" dirty="0" smtClean="0">
                <a:solidFill>
                  <a:sysClr val="windowText" lastClr="000000"/>
                </a:solidFill>
                <a:latin typeface="微软雅黑" pitchFamily="34" charset="-122"/>
                <a:ea typeface="微软雅黑" pitchFamily="34" charset="-122"/>
              </a:rPr>
              <a:t>。</a:t>
            </a:r>
            <a:endParaRPr lang="en-US" altLang="zh-CN" sz="1600" dirty="0" smtClean="0">
              <a:solidFill>
                <a:sysClr val="windowText" lastClr="000000"/>
              </a:solidFill>
              <a:latin typeface="微软雅黑" pitchFamily="34" charset="-122"/>
              <a:ea typeface="微软雅黑" pitchFamily="34" charset="-122"/>
            </a:endParaRPr>
          </a:p>
          <a:p>
            <a:pPr>
              <a:lnSpc>
                <a:spcPct val="130000"/>
              </a:lnSpc>
            </a:pPr>
            <a:endParaRPr lang="en-US" altLang="zh-CN" sz="1600" dirty="0">
              <a:solidFill>
                <a:sysClr val="windowText" lastClr="000000"/>
              </a:solidFill>
              <a:latin typeface="微软雅黑" pitchFamily="34" charset="-122"/>
              <a:ea typeface="微软雅黑" pitchFamily="34" charset="-122"/>
            </a:endParaRPr>
          </a:p>
          <a:p>
            <a:pPr>
              <a:lnSpc>
                <a:spcPct val="130000"/>
              </a:lnSpc>
            </a:pPr>
            <a:r>
              <a:rPr lang="zh-CN" altLang="en-US" sz="1600" dirty="0" smtClean="0">
                <a:solidFill>
                  <a:sysClr val="windowText" lastClr="000000"/>
                </a:solidFill>
                <a:latin typeface="微软雅黑" pitchFamily="34" charset="-122"/>
                <a:ea typeface="微软雅黑" pitchFamily="34" charset="-122"/>
              </a:rPr>
              <a:t>兼职</a:t>
            </a:r>
            <a:r>
              <a:rPr lang="zh-CN" altLang="en-US" sz="1600" dirty="0">
                <a:solidFill>
                  <a:sysClr val="windowText" lastClr="000000"/>
                </a:solidFill>
                <a:latin typeface="微软雅黑" pitchFamily="34" charset="-122"/>
                <a:ea typeface="微软雅黑" pitchFamily="34" charset="-122"/>
              </a:rPr>
              <a:t>教师队伍的培育首先是学院教学管理部门要从学院未来发展的高度站位思考及</a:t>
            </a:r>
            <a:r>
              <a:rPr lang="zh-CN" altLang="en-US" sz="1600" dirty="0" smtClean="0">
                <a:solidFill>
                  <a:sysClr val="windowText" lastClr="000000"/>
                </a:solidFill>
                <a:latin typeface="微软雅黑" pitchFamily="34" charset="-122"/>
                <a:ea typeface="微软雅黑" pitchFamily="34" charset="-122"/>
              </a:rPr>
              <a:t>规划</a:t>
            </a:r>
            <a:endParaRPr lang="en-US" altLang="zh-CN" sz="1600" dirty="0" smtClean="0">
              <a:solidFill>
                <a:sysClr val="windowText" lastClr="000000"/>
              </a:solidFill>
              <a:latin typeface="微软雅黑" pitchFamily="34" charset="-122"/>
              <a:ea typeface="微软雅黑" pitchFamily="34" charset="-122"/>
            </a:endParaRPr>
          </a:p>
          <a:p>
            <a:pPr>
              <a:lnSpc>
                <a:spcPct val="130000"/>
              </a:lnSpc>
            </a:pPr>
            <a:endParaRPr lang="en-US" altLang="zh-CN" sz="1600" dirty="0">
              <a:solidFill>
                <a:sysClr val="windowText" lastClr="000000"/>
              </a:solidFill>
              <a:latin typeface="微软雅黑" pitchFamily="34" charset="-122"/>
              <a:ea typeface="微软雅黑" pitchFamily="34" charset="-122"/>
            </a:endParaRPr>
          </a:p>
          <a:p>
            <a:pPr>
              <a:lnSpc>
                <a:spcPct val="130000"/>
              </a:lnSpc>
            </a:pPr>
            <a:r>
              <a:rPr lang="zh-CN" altLang="en-US" sz="1600" dirty="0" smtClean="0">
                <a:solidFill>
                  <a:sysClr val="windowText" lastClr="000000"/>
                </a:solidFill>
                <a:latin typeface="微软雅黑" pitchFamily="34" charset="-122"/>
                <a:ea typeface="微软雅黑" pitchFamily="34" charset="-122"/>
              </a:rPr>
              <a:t>其次</a:t>
            </a:r>
            <a:r>
              <a:rPr lang="zh-CN" altLang="en-US" sz="1600" dirty="0">
                <a:solidFill>
                  <a:sysClr val="windowText" lastClr="000000"/>
                </a:solidFill>
                <a:latin typeface="微软雅黑" pitchFamily="34" charset="-122"/>
                <a:ea typeface="微软雅黑" pitchFamily="34" charset="-122"/>
              </a:rPr>
              <a:t>是各教学单位要根据实际需要认真选聘与合理</a:t>
            </a:r>
            <a:r>
              <a:rPr lang="zh-CN" altLang="en-US" sz="1600" dirty="0" smtClean="0">
                <a:solidFill>
                  <a:sysClr val="windowText" lastClr="000000"/>
                </a:solidFill>
                <a:latin typeface="微软雅黑" pitchFamily="34" charset="-122"/>
                <a:ea typeface="微软雅黑" pitchFamily="34" charset="-122"/>
              </a:rPr>
              <a:t>安排</a:t>
            </a:r>
            <a:endParaRPr lang="en-US" altLang="zh-CN" sz="1600" dirty="0" smtClean="0">
              <a:solidFill>
                <a:sysClr val="windowText" lastClr="000000"/>
              </a:solidFill>
              <a:latin typeface="微软雅黑" pitchFamily="34" charset="-122"/>
              <a:ea typeface="微软雅黑" pitchFamily="34" charset="-122"/>
            </a:endParaRPr>
          </a:p>
          <a:p>
            <a:pPr>
              <a:lnSpc>
                <a:spcPct val="130000"/>
              </a:lnSpc>
            </a:pPr>
            <a:endParaRPr lang="en-US" altLang="zh-CN" sz="1600" dirty="0">
              <a:solidFill>
                <a:sysClr val="windowText" lastClr="000000"/>
              </a:solidFill>
              <a:latin typeface="微软雅黑" pitchFamily="34" charset="-122"/>
              <a:ea typeface="微软雅黑" pitchFamily="34" charset="-122"/>
            </a:endParaRPr>
          </a:p>
          <a:p>
            <a:pPr>
              <a:lnSpc>
                <a:spcPct val="130000"/>
              </a:lnSpc>
            </a:pPr>
            <a:r>
              <a:rPr lang="zh-CN" altLang="en-US" sz="1600" dirty="0" smtClean="0">
                <a:solidFill>
                  <a:sysClr val="windowText" lastClr="000000"/>
                </a:solidFill>
                <a:latin typeface="微软雅黑" pitchFamily="34" charset="-122"/>
                <a:ea typeface="微软雅黑" pitchFamily="34" charset="-122"/>
              </a:rPr>
              <a:t>第三</a:t>
            </a:r>
            <a:r>
              <a:rPr lang="zh-CN" altLang="en-US" sz="1600" dirty="0">
                <a:solidFill>
                  <a:sysClr val="windowText" lastClr="000000"/>
                </a:solidFill>
                <a:latin typeface="微软雅黑" pitchFamily="34" charset="-122"/>
                <a:ea typeface="微软雅黑" pitchFamily="34" charset="-122"/>
              </a:rPr>
              <a:t>则是要给予优惠的课酬及尊重，给予兼职教师本校化待遇和关注，发挥兼职教师的最大效用。</a:t>
            </a:r>
          </a:p>
        </p:txBody>
      </p:sp>
      <p:sp>
        <p:nvSpPr>
          <p:cNvPr id="11" name="文本框 2"/>
          <p:cNvSpPr txBox="1"/>
          <p:nvPr/>
        </p:nvSpPr>
        <p:spPr>
          <a:xfrm>
            <a:off x="1730103" y="170270"/>
            <a:ext cx="8113488" cy="523220"/>
          </a:xfrm>
          <a:prstGeom prst="rect">
            <a:avLst/>
          </a:prstGeom>
          <a:noFill/>
        </p:spPr>
        <p:txBody>
          <a:bodyPr wrap="square" rtlCol="0">
            <a:spAutoFit/>
          </a:bodyPr>
          <a:lstStyle/>
          <a:p>
            <a:pPr algn="ctr"/>
            <a:r>
              <a:rPr lang="en-US" altLang="zh-CN" sz="2800" b="1" dirty="0" smtClean="0">
                <a:solidFill>
                  <a:schemeClr val="accent1"/>
                </a:solidFill>
                <a:latin typeface="微软雅黑" pitchFamily="34" charset="-122"/>
                <a:ea typeface="微软雅黑" pitchFamily="34" charset="-122"/>
              </a:rPr>
              <a:t>3.</a:t>
            </a:r>
            <a:r>
              <a:rPr lang="zh-CN" altLang="en-US" sz="2800" b="1" dirty="0">
                <a:solidFill>
                  <a:schemeClr val="accent1"/>
                </a:solidFill>
                <a:latin typeface="微软雅黑" pitchFamily="34" charset="-122"/>
                <a:ea typeface="微软雅黑" pitchFamily="34" charset="-122"/>
              </a:rPr>
              <a:t>基于</a:t>
            </a:r>
            <a:r>
              <a:rPr lang="en-US" altLang="zh-CN" sz="2800" b="1" dirty="0">
                <a:solidFill>
                  <a:schemeClr val="accent1"/>
                </a:solidFill>
                <a:latin typeface="微软雅黑" pitchFamily="34" charset="-122"/>
                <a:ea typeface="微软雅黑" pitchFamily="34" charset="-122"/>
              </a:rPr>
              <a:t>IEET</a:t>
            </a:r>
            <a:r>
              <a:rPr lang="zh-CN" altLang="en-US" sz="2800" b="1" dirty="0">
                <a:solidFill>
                  <a:schemeClr val="accent1"/>
                </a:solidFill>
                <a:latin typeface="微软雅黑" pitchFamily="34" charset="-122"/>
                <a:ea typeface="微软雅黑" pitchFamily="34" charset="-122"/>
              </a:rPr>
              <a:t>的交通工程类专业师资队伍建设的对策</a:t>
            </a:r>
          </a:p>
        </p:txBody>
      </p:sp>
      <p:sp>
        <p:nvSpPr>
          <p:cNvPr id="2" name="矩形 1"/>
          <p:cNvSpPr/>
          <p:nvPr/>
        </p:nvSpPr>
        <p:spPr>
          <a:xfrm>
            <a:off x="266527" y="900667"/>
            <a:ext cx="4243469" cy="400110"/>
          </a:xfrm>
          <a:prstGeom prst="rect">
            <a:avLst/>
          </a:prstGeom>
        </p:spPr>
        <p:txBody>
          <a:bodyPr wrap="none">
            <a:spAutoFit/>
          </a:bodyPr>
          <a:lstStyle/>
          <a:p>
            <a:r>
              <a:rPr lang="en-US" altLang="zh-CN" sz="2000" b="1" dirty="0">
                <a:solidFill>
                  <a:schemeClr val="accent1"/>
                </a:solidFill>
                <a:latin typeface="微软雅黑" pitchFamily="34" charset="-122"/>
                <a:ea typeface="微软雅黑" pitchFamily="34" charset="-122"/>
              </a:rPr>
              <a:t>3.1 </a:t>
            </a:r>
            <a:r>
              <a:rPr lang="zh-CN" altLang="en-US" sz="2000" b="1" dirty="0">
                <a:solidFill>
                  <a:schemeClr val="accent1"/>
                </a:solidFill>
                <a:latin typeface="微软雅黑" pitchFamily="34" charset="-122"/>
                <a:ea typeface="微软雅黑" pitchFamily="34" charset="-122"/>
              </a:rPr>
              <a:t>打造结构合理的高水平师资队伍</a:t>
            </a:r>
          </a:p>
        </p:txBody>
      </p:sp>
    </p:spTree>
    <p:extLst>
      <p:ext uri="{BB962C8B-B14F-4D97-AF65-F5344CB8AC3E}">
        <p14:creationId xmlns:p14="http://schemas.microsoft.com/office/powerpoint/2010/main" val="1752102008"/>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par>
                          <p:cTn id="12" fill="hold">
                            <p:stCondLst>
                              <p:cond delay="1700"/>
                            </p:stCondLst>
                            <p:childTnLst>
                              <p:par>
                                <p:cTn id="13" presetID="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200"/>
                            </p:stCondLst>
                            <p:childTnLst>
                              <p:par>
                                <p:cTn id="18" presetID="22" presetClass="entr" presetSubtype="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par>
                          <p:cTn id="21" fill="hold">
                            <p:stCondLst>
                              <p:cond delay="2700"/>
                            </p:stCondLst>
                            <p:childTnLst>
                              <p:par>
                                <p:cTn id="22" presetID="22" presetClass="entr" presetSubtype="8" fill="hold" grpId="0" nodeType="afterEffect">
                                  <p:stCondLst>
                                    <p:cond delay="0"/>
                                  </p:stCondLst>
                                  <p:iterate type="lt">
                                    <p:tmPct val="30000"/>
                                  </p:iterate>
                                  <p:childTnLst>
                                    <p:set>
                                      <p:cBhvr>
                                        <p:cTn id="23" dur="1" fill="hold">
                                          <p:stCondLst>
                                            <p:cond delay="0"/>
                                          </p:stCondLst>
                                        </p:cTn>
                                        <p:tgtEl>
                                          <p:spTgt spid="6"/>
                                        </p:tgtEl>
                                        <p:attrNameLst>
                                          <p:attrName>style.visibility</p:attrName>
                                        </p:attrNameLst>
                                      </p:cBhvr>
                                      <p:to>
                                        <p:strVal val="visible"/>
                                      </p:to>
                                    </p:set>
                                    <p:animEffect transition="in" filter="wipe(left)">
                                      <p:cBhvr>
                                        <p:cTn id="24" dur="100"/>
                                        <p:tgtEl>
                                          <p:spTgt spid="6"/>
                                        </p:tgtEl>
                                      </p:cBhvr>
                                    </p:animEffect>
                                  </p:childTnLst>
                                </p:cTn>
                              </p:par>
                              <p:par>
                                <p:cTn id="25" presetID="36" presetClass="emph" presetSubtype="0" fill="hold" grpId="1" nodeType="withEffect">
                                  <p:stCondLst>
                                    <p:cond delay="0"/>
                                  </p:stCondLst>
                                  <p:iterate type="lt">
                                    <p:tmPct val="30000"/>
                                  </p:iterate>
                                  <p:childTnLst>
                                    <p:animScale>
                                      <p:cBhvr>
                                        <p:cTn id="26" dur="50" autoRev="1" fill="hold">
                                          <p:stCondLst>
                                            <p:cond delay="0"/>
                                          </p:stCondLst>
                                        </p:cTn>
                                        <p:tgtEl>
                                          <p:spTgt spid="6"/>
                                        </p:tgtEl>
                                      </p:cBhvr>
                                      <p:to x="80000" y="100000"/>
                                    </p:animScale>
                                    <p:anim by="(#ppt_w*0.10)" calcmode="lin" valueType="num">
                                      <p:cBhvr>
                                        <p:cTn id="27" dur="50" autoRev="1" fill="hold">
                                          <p:stCondLst>
                                            <p:cond delay="0"/>
                                          </p:stCondLst>
                                        </p:cTn>
                                        <p:tgtEl>
                                          <p:spTgt spid="6"/>
                                        </p:tgtEl>
                                        <p:attrNameLst>
                                          <p:attrName>ppt_x</p:attrName>
                                        </p:attrNameLst>
                                      </p:cBhvr>
                                    </p:anim>
                                    <p:anim by="(-#ppt_w*0.10)" calcmode="lin" valueType="num">
                                      <p:cBhvr>
                                        <p:cTn id="28" dur="50" autoRev="1" fill="hold">
                                          <p:stCondLst>
                                            <p:cond delay="0"/>
                                          </p:stCondLst>
                                        </p:cTn>
                                        <p:tgtEl>
                                          <p:spTgt spid="6"/>
                                        </p:tgtEl>
                                        <p:attrNameLst>
                                          <p:attrName>ppt_y</p:attrName>
                                        </p:attrNameLst>
                                      </p:cBhvr>
                                    </p:anim>
                                    <p:animRot by="-480000">
                                      <p:cBhvr>
                                        <p:cTn id="29" dur="50" autoRev="1" fill="hold">
                                          <p:stCondLst>
                                            <p:cond delay="0"/>
                                          </p:stCondLst>
                                        </p:cTn>
                                        <p:tgtEl>
                                          <p:spTgt spid="6"/>
                                        </p:tgtEl>
                                        <p:attrNameLst>
                                          <p:attrName>r</p:attrName>
                                        </p:attrNameLst>
                                      </p:cBhvr>
                                    </p:animRot>
                                  </p:childTnLst>
                                </p:cTn>
                              </p:par>
                            </p:childTnLst>
                          </p:cTn>
                        </p:par>
                        <p:par>
                          <p:cTn id="30" fill="hold">
                            <p:stCondLst>
                              <p:cond delay="6220"/>
                            </p:stCondLst>
                            <p:childTnLst>
                              <p:par>
                                <p:cTn id="31" presetID="2" presetClass="entr" presetSubtype="2"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par>
                          <p:cTn id="35" fill="hold">
                            <p:stCondLst>
                              <p:cond delay="6720"/>
                            </p:stCondLst>
                            <p:childTnLst>
                              <p:par>
                                <p:cTn id="36" presetID="22" presetClass="entr" presetSubtype="1"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childTnLst>
                          </p:cTn>
                        </p:par>
                        <p:par>
                          <p:cTn id="39" fill="hold">
                            <p:stCondLst>
                              <p:cond delay="7220"/>
                            </p:stCondLst>
                            <p:childTnLst>
                              <p:par>
                                <p:cTn id="40" presetID="22" presetClass="entr" presetSubtype="8" fill="hold" grpId="0" nodeType="afterEffect">
                                  <p:stCondLst>
                                    <p:cond delay="0"/>
                                  </p:stCondLst>
                                  <p:iterate type="lt">
                                    <p:tmPct val="30000"/>
                                  </p:iterate>
                                  <p:childTnLst>
                                    <p:set>
                                      <p:cBhvr>
                                        <p:cTn id="41" dur="1" fill="hold">
                                          <p:stCondLst>
                                            <p:cond delay="0"/>
                                          </p:stCondLst>
                                        </p:cTn>
                                        <p:tgtEl>
                                          <p:spTgt spid="9"/>
                                        </p:tgtEl>
                                        <p:attrNameLst>
                                          <p:attrName>style.visibility</p:attrName>
                                        </p:attrNameLst>
                                      </p:cBhvr>
                                      <p:to>
                                        <p:strVal val="visible"/>
                                      </p:to>
                                    </p:set>
                                    <p:animEffect transition="in" filter="wipe(left)">
                                      <p:cBhvr>
                                        <p:cTn id="42" dur="100"/>
                                        <p:tgtEl>
                                          <p:spTgt spid="9"/>
                                        </p:tgtEl>
                                      </p:cBhvr>
                                    </p:animEffect>
                                  </p:childTnLst>
                                </p:cTn>
                              </p:par>
                              <p:par>
                                <p:cTn id="43" presetID="36" presetClass="emph" presetSubtype="0" fill="hold" grpId="1" nodeType="withEffect">
                                  <p:stCondLst>
                                    <p:cond delay="0"/>
                                  </p:stCondLst>
                                  <p:iterate type="lt">
                                    <p:tmPct val="30000"/>
                                  </p:iterate>
                                  <p:childTnLst>
                                    <p:animScale>
                                      <p:cBhvr>
                                        <p:cTn id="44" dur="50" autoRev="1" fill="hold">
                                          <p:stCondLst>
                                            <p:cond delay="0"/>
                                          </p:stCondLst>
                                        </p:cTn>
                                        <p:tgtEl>
                                          <p:spTgt spid="9"/>
                                        </p:tgtEl>
                                      </p:cBhvr>
                                      <p:to x="80000" y="100000"/>
                                    </p:animScale>
                                    <p:anim by="(#ppt_w*0.10)" calcmode="lin" valueType="num">
                                      <p:cBhvr>
                                        <p:cTn id="45" dur="50" autoRev="1" fill="hold">
                                          <p:stCondLst>
                                            <p:cond delay="0"/>
                                          </p:stCondLst>
                                        </p:cTn>
                                        <p:tgtEl>
                                          <p:spTgt spid="9"/>
                                        </p:tgtEl>
                                        <p:attrNameLst>
                                          <p:attrName>ppt_x</p:attrName>
                                        </p:attrNameLst>
                                      </p:cBhvr>
                                    </p:anim>
                                    <p:anim by="(-#ppt_w*0.10)" calcmode="lin" valueType="num">
                                      <p:cBhvr>
                                        <p:cTn id="46" dur="50" autoRev="1" fill="hold">
                                          <p:stCondLst>
                                            <p:cond delay="0"/>
                                          </p:stCondLst>
                                        </p:cTn>
                                        <p:tgtEl>
                                          <p:spTgt spid="9"/>
                                        </p:tgtEl>
                                        <p:attrNameLst>
                                          <p:attrName>ppt_y</p:attrName>
                                        </p:attrNameLst>
                                      </p:cBhvr>
                                    </p:anim>
                                    <p:animRot by="-480000">
                                      <p:cBhvr>
                                        <p:cTn id="47"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6" grpId="1"/>
      <p:bldP spid="7" grpId="0" animBg="1"/>
      <p:bldP spid="8" grpId="0" animBg="1"/>
      <p:bldP spid="9" grpId="0"/>
      <p:bldP spid="9" grpId="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箭头3"/>
          <p:cNvSpPr>
            <a:spLocks/>
          </p:cNvSpPr>
          <p:nvPr/>
        </p:nvSpPr>
        <p:spPr bwMode="gray">
          <a:xfrm flipV="1">
            <a:off x="2521678" y="3501801"/>
            <a:ext cx="1609352" cy="187642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a:ex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cs typeface="+mn-cs"/>
            </a:endParaRPr>
          </a:p>
        </p:txBody>
      </p:sp>
      <p:sp>
        <p:nvSpPr>
          <p:cNvPr id="212" name="箭头2"/>
          <p:cNvSpPr>
            <a:spLocks/>
          </p:cNvSpPr>
          <p:nvPr/>
        </p:nvSpPr>
        <p:spPr bwMode="gray">
          <a:xfrm rot="16200000">
            <a:off x="2945991" y="2810469"/>
            <a:ext cx="477838" cy="1912938"/>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75000"/>
            </a:schemeClr>
          </a:solidFill>
          <a:ln>
            <a:noFill/>
          </a:ln>
          <a:effectLst/>
          <a:ex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cs typeface="+mn-cs"/>
            </a:endParaRPr>
          </a:p>
        </p:txBody>
      </p:sp>
      <p:sp>
        <p:nvSpPr>
          <p:cNvPr id="213" name="箭头1"/>
          <p:cNvSpPr>
            <a:spLocks/>
          </p:cNvSpPr>
          <p:nvPr/>
        </p:nvSpPr>
        <p:spPr bwMode="gray">
          <a:xfrm>
            <a:off x="2511328" y="2057424"/>
            <a:ext cx="1609352" cy="187642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a:ex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cs typeface="+mn-cs"/>
            </a:endParaRPr>
          </a:p>
        </p:txBody>
      </p:sp>
      <p:sp>
        <p:nvSpPr>
          <p:cNvPr id="214" name="文本1"/>
          <p:cNvSpPr>
            <a:spLocks noChangeArrowheads="1"/>
          </p:cNvSpPr>
          <p:nvPr/>
        </p:nvSpPr>
        <p:spPr bwMode="gray">
          <a:xfrm>
            <a:off x="6891103" y="1701601"/>
            <a:ext cx="4464656" cy="1155600"/>
          </a:xfrm>
          <a:prstGeom prst="roundRect">
            <a:avLst>
              <a:gd name="adj" fmla="val 11505"/>
            </a:avLst>
          </a:prstGeom>
          <a:solidFill>
            <a:schemeClr val="bg1">
              <a:lumMod val="85000"/>
            </a:schemeClr>
          </a:solidFill>
          <a:ln w="25400" cap="flat" cmpd="sng" algn="ctr">
            <a:noFill/>
            <a:prstDash val="solid"/>
          </a:ln>
          <a:effectLs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lang="zh-CN" altLang="en-US" dirty="0">
                <a:solidFill>
                  <a:srgbClr val="4D4D4D"/>
                </a:solidFill>
                <a:latin typeface="微软雅黑" pitchFamily="34" charset="-122"/>
                <a:ea typeface="微软雅黑" pitchFamily="34" charset="-122"/>
              </a:rPr>
              <a:t>邀请具有丰富行业经验的交通工程业界专家、校友等走进课堂，以具体案例教学为主，培训师资以满足认证所需。</a:t>
            </a:r>
            <a:endParaRPr kumimoji="0" lang="zh-CN" altLang="zh-CN" i="0" u="none" strike="noStrike" kern="1200" cap="none" spc="0" normalizeH="0" baseline="0" noProof="0" dirty="0">
              <a:ln>
                <a:noFill/>
              </a:ln>
              <a:solidFill>
                <a:srgbClr val="4D4D4D"/>
              </a:solidFill>
              <a:effectLst/>
              <a:uLnTx/>
              <a:uFillTx/>
              <a:latin typeface="微软雅黑" pitchFamily="34" charset="-122"/>
              <a:ea typeface="微软雅黑" pitchFamily="34" charset="-122"/>
            </a:endParaRPr>
          </a:p>
        </p:txBody>
      </p:sp>
      <p:sp>
        <p:nvSpPr>
          <p:cNvPr id="215" name="标题1"/>
          <p:cNvSpPr>
            <a:spLocks noChangeArrowheads="1"/>
          </p:cNvSpPr>
          <p:nvPr/>
        </p:nvSpPr>
        <p:spPr bwMode="gray">
          <a:xfrm>
            <a:off x="4231866" y="1701601"/>
            <a:ext cx="2659237" cy="1155600"/>
          </a:xfrm>
          <a:prstGeom prst="roundRect">
            <a:avLst>
              <a:gd name="adj" fmla="val 11921"/>
            </a:avLst>
          </a:prstGeom>
          <a:solidFill>
            <a:schemeClr val="accent1"/>
          </a:solidFill>
          <a:ln w="25400" cap="flat" cmpd="sng" algn="ctr">
            <a:noFill/>
            <a:prstDash val="solid"/>
          </a:ln>
          <a:effectLst/>
          <a:scene3d>
            <a:camera prst="orthographicFront">
              <a:rot lat="0" lon="0" rev="0"/>
            </a:camera>
            <a:lightRig rig="contrasting" dir="t">
              <a:rot lat="0" lon="0" rev="7800000"/>
            </a:lightRig>
          </a:scene3d>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lnSpc>
                <a:spcPct val="120000"/>
              </a:lnSpc>
              <a:spcBef>
                <a:spcPct val="0"/>
              </a:spcBef>
              <a:spcAft>
                <a:spcPct val="0"/>
              </a:spcAft>
              <a:defRPr/>
            </a:pPr>
            <a:r>
              <a:rPr lang="en-US" altLang="zh-CN" sz="2400" b="1" dirty="0" smtClean="0">
                <a:solidFill>
                  <a:sysClr val="window" lastClr="FFFFFF">
                    <a:lumMod val="95000"/>
                  </a:sysClr>
                </a:solidFill>
                <a:latin typeface="微软雅黑" pitchFamily="34" charset="-122"/>
                <a:ea typeface="微软雅黑" pitchFamily="34" charset="-122"/>
              </a:rPr>
              <a:t>3.2.1</a:t>
            </a:r>
            <a:r>
              <a:rPr lang="zh-CN" altLang="en-US" sz="2400" b="1" dirty="0">
                <a:solidFill>
                  <a:sysClr val="window" lastClr="FFFFFF">
                    <a:lumMod val="95000"/>
                  </a:sysClr>
                </a:solidFill>
                <a:latin typeface="微软雅黑" pitchFamily="34" charset="-122"/>
                <a:ea typeface="微软雅黑" pitchFamily="34" charset="-122"/>
              </a:rPr>
              <a:t>开展“工程师进课堂”</a:t>
            </a:r>
            <a:endParaRPr kumimoji="0" lang="zh-CN" altLang="zh-CN" sz="2400" b="1" i="0" u="none" strike="noStrike" kern="1200" cap="none" spc="0" normalizeH="0" baseline="0" noProof="0" dirty="0">
              <a:ln>
                <a:noFill/>
              </a:ln>
              <a:solidFill>
                <a:sysClr val="window" lastClr="FFFFFF">
                  <a:lumMod val="95000"/>
                </a:sysClr>
              </a:solidFill>
              <a:effectLst/>
              <a:uLnTx/>
              <a:uFillTx/>
              <a:latin typeface="微软雅黑" pitchFamily="34" charset="-122"/>
              <a:ea typeface="微软雅黑" pitchFamily="34" charset="-122"/>
            </a:endParaRPr>
          </a:p>
        </p:txBody>
      </p:sp>
      <p:sp>
        <p:nvSpPr>
          <p:cNvPr id="216" name="文本2"/>
          <p:cNvSpPr>
            <a:spLocks noChangeArrowheads="1"/>
          </p:cNvSpPr>
          <p:nvPr/>
        </p:nvSpPr>
        <p:spPr bwMode="gray">
          <a:xfrm>
            <a:off x="6891103" y="3138289"/>
            <a:ext cx="4464656" cy="1155600"/>
          </a:xfrm>
          <a:prstGeom prst="roundRect">
            <a:avLst>
              <a:gd name="adj" fmla="val 11505"/>
            </a:avLst>
          </a:prstGeom>
          <a:solidFill>
            <a:schemeClr val="bg1">
              <a:lumMod val="85000"/>
            </a:schemeClr>
          </a:solidFill>
          <a:ln w="25400" cap="flat" cmpd="sng" algn="ctr">
            <a:noFill/>
            <a:prstDash val="solid"/>
          </a:ln>
          <a:effectLs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zh-CN" altLang="en-US" dirty="0" smtClean="0">
                <a:solidFill>
                  <a:srgbClr val="4D4D4D"/>
                </a:solidFill>
                <a:latin typeface="微软雅黑" pitchFamily="34" charset="-122"/>
                <a:ea typeface="微软雅黑" pitchFamily="34" charset="-122"/>
              </a:rPr>
              <a:t>建议</a:t>
            </a:r>
            <a:r>
              <a:rPr lang="zh-CN" altLang="en-US" dirty="0">
                <a:solidFill>
                  <a:srgbClr val="4D4D4D"/>
                </a:solidFill>
                <a:latin typeface="微软雅黑" pitchFamily="34" charset="-122"/>
                <a:ea typeface="微软雅黑" pitchFamily="34" charset="-122"/>
              </a:rPr>
              <a:t>将行业挂职锻炼、为企业服务及社会服务能力的工作量纳入考核计算范围，重新构建一线教师的薪酬分配</a:t>
            </a:r>
            <a:r>
              <a:rPr lang="zh-CN" altLang="en-US" dirty="0" smtClean="0">
                <a:solidFill>
                  <a:srgbClr val="4D4D4D"/>
                </a:solidFill>
                <a:latin typeface="微软雅黑" pitchFamily="34" charset="-122"/>
                <a:ea typeface="微软雅黑" pitchFamily="34" charset="-122"/>
              </a:rPr>
              <a:t>体系。</a:t>
            </a:r>
            <a:endParaRPr kumimoji="0" lang="zh-CN" altLang="zh-CN" i="0" u="none" strike="noStrike" kern="1200" cap="none" spc="0" normalizeH="0" baseline="0" noProof="0" dirty="0">
              <a:ln>
                <a:noFill/>
              </a:ln>
              <a:solidFill>
                <a:srgbClr val="4D4D4D"/>
              </a:solidFill>
              <a:effectLst/>
              <a:uLnTx/>
              <a:uFillTx/>
              <a:latin typeface="微软雅黑" pitchFamily="34" charset="-122"/>
              <a:ea typeface="微软雅黑" pitchFamily="34" charset="-122"/>
            </a:endParaRPr>
          </a:p>
        </p:txBody>
      </p:sp>
      <p:sp>
        <p:nvSpPr>
          <p:cNvPr id="217" name="标题2"/>
          <p:cNvSpPr>
            <a:spLocks noChangeArrowheads="1"/>
          </p:cNvSpPr>
          <p:nvPr/>
        </p:nvSpPr>
        <p:spPr bwMode="gray">
          <a:xfrm>
            <a:off x="4244566" y="3138289"/>
            <a:ext cx="2646537" cy="1155600"/>
          </a:xfrm>
          <a:prstGeom prst="roundRect">
            <a:avLst>
              <a:gd name="adj" fmla="val 11921"/>
            </a:avLst>
          </a:prstGeom>
          <a:solidFill>
            <a:schemeClr val="accent1"/>
          </a:solidFill>
          <a:ln w="25400" cap="flat" cmpd="sng" algn="ctr">
            <a:noFill/>
            <a:prstDash val="solid"/>
          </a:ln>
          <a:effectLst/>
          <a:scene3d>
            <a:camera prst="orthographicFront">
              <a:rot lat="0" lon="0" rev="0"/>
            </a:camera>
            <a:lightRig rig="contrasting" dir="t">
              <a:rot lat="0" lon="0" rev="7800000"/>
            </a:lightRig>
          </a:scene3d>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lnSpc>
                <a:spcPct val="120000"/>
              </a:lnSpc>
              <a:spcBef>
                <a:spcPct val="0"/>
              </a:spcBef>
              <a:spcAft>
                <a:spcPct val="0"/>
              </a:spcAft>
              <a:defRPr/>
            </a:pPr>
            <a:r>
              <a:rPr lang="en-US" altLang="zh-CN" sz="2400" b="1" dirty="0">
                <a:solidFill>
                  <a:sysClr val="window" lastClr="FFFFFF">
                    <a:lumMod val="95000"/>
                  </a:sysClr>
                </a:solidFill>
                <a:latin typeface="微软雅黑" pitchFamily="34" charset="-122"/>
                <a:ea typeface="微软雅黑" pitchFamily="34" charset="-122"/>
              </a:rPr>
              <a:t>3.2.2 </a:t>
            </a:r>
            <a:r>
              <a:rPr lang="zh-CN" altLang="en-US" sz="2400" b="1" dirty="0">
                <a:solidFill>
                  <a:sysClr val="window" lastClr="FFFFFF">
                    <a:lumMod val="95000"/>
                  </a:sysClr>
                </a:solidFill>
                <a:latin typeface="微软雅黑" pitchFamily="34" charset="-122"/>
                <a:ea typeface="微软雅黑" pitchFamily="34" charset="-122"/>
              </a:rPr>
              <a:t>科学核定教师工作量</a:t>
            </a:r>
            <a:endParaRPr kumimoji="0" lang="zh-CN" altLang="zh-CN" sz="2400" b="1" i="0" u="none" strike="noStrike" kern="1200" cap="none" spc="0" normalizeH="0" baseline="0" noProof="0" dirty="0">
              <a:ln>
                <a:noFill/>
              </a:ln>
              <a:solidFill>
                <a:sysClr val="window" lastClr="FFFFFF">
                  <a:lumMod val="95000"/>
                </a:sysClr>
              </a:solidFill>
              <a:effectLst/>
              <a:uLnTx/>
              <a:uFillTx/>
              <a:latin typeface="微软雅黑" pitchFamily="34" charset="-122"/>
              <a:ea typeface="微软雅黑" pitchFamily="34" charset="-122"/>
            </a:endParaRPr>
          </a:p>
        </p:txBody>
      </p:sp>
      <p:sp>
        <p:nvSpPr>
          <p:cNvPr id="218" name="文本3"/>
          <p:cNvSpPr>
            <a:spLocks noChangeArrowheads="1"/>
          </p:cNvSpPr>
          <p:nvPr/>
        </p:nvSpPr>
        <p:spPr bwMode="ltGray">
          <a:xfrm>
            <a:off x="6891103" y="4589016"/>
            <a:ext cx="4464656" cy="1145034"/>
          </a:xfrm>
          <a:prstGeom prst="roundRect">
            <a:avLst>
              <a:gd name="adj" fmla="val 11505"/>
            </a:avLst>
          </a:prstGeom>
          <a:solidFill>
            <a:schemeClr val="bg1">
              <a:lumMod val="85000"/>
            </a:schemeClr>
          </a:solidFill>
          <a:ln w="25400" cap="flat" cmpd="sng" algn="ctr">
            <a:noFill/>
            <a:prstDash val="solid"/>
          </a:ln>
          <a:effectLs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lang="zh-CN" altLang="en-US" dirty="0">
                <a:solidFill>
                  <a:srgbClr val="4D4D4D"/>
                </a:solidFill>
                <a:latin typeface="微软雅黑" pitchFamily="34" charset="-122"/>
                <a:ea typeface="微软雅黑" pitchFamily="34" charset="-122"/>
              </a:rPr>
              <a:t>聘用有丰富经验的交通工程行业、企业优秀技师授课，选派年轻教师到交通工程企业一线锻炼</a:t>
            </a:r>
            <a:r>
              <a:rPr lang="zh-CN" altLang="en-US" dirty="0" smtClean="0">
                <a:solidFill>
                  <a:srgbClr val="4D4D4D"/>
                </a:solidFill>
                <a:latin typeface="微软雅黑" pitchFamily="34" charset="-122"/>
                <a:ea typeface="微软雅黑" pitchFamily="34" charset="-122"/>
              </a:rPr>
              <a:t>学习。</a:t>
            </a:r>
            <a:endParaRPr lang="zh-CN" altLang="zh-CN" dirty="0">
              <a:solidFill>
                <a:srgbClr val="4D4D4D"/>
              </a:solidFill>
              <a:latin typeface="微软雅黑" pitchFamily="34" charset="-122"/>
              <a:ea typeface="微软雅黑" pitchFamily="34" charset="-122"/>
            </a:endParaRPr>
          </a:p>
        </p:txBody>
      </p:sp>
      <p:sp>
        <p:nvSpPr>
          <p:cNvPr id="219" name="标题3"/>
          <p:cNvSpPr>
            <a:spLocks noChangeArrowheads="1"/>
          </p:cNvSpPr>
          <p:nvPr/>
        </p:nvSpPr>
        <p:spPr bwMode="gray">
          <a:xfrm>
            <a:off x="4225516" y="4579490"/>
            <a:ext cx="2665587" cy="1154559"/>
          </a:xfrm>
          <a:prstGeom prst="roundRect">
            <a:avLst>
              <a:gd name="adj" fmla="val 11921"/>
            </a:avLst>
          </a:prstGeom>
          <a:solidFill>
            <a:schemeClr val="accent1"/>
          </a:solidFill>
          <a:ln w="25400" cap="flat" cmpd="sng" algn="ctr">
            <a:noFill/>
            <a:prstDash val="solid"/>
          </a:ln>
          <a:effectLst/>
          <a:scene3d>
            <a:camera prst="orthographicFront">
              <a:rot lat="0" lon="0" rev="0"/>
            </a:camera>
            <a:lightRig rig="contrasting" dir="t">
              <a:rot lat="0" lon="0" rev="7800000"/>
            </a:lightRig>
          </a:scene3d>
          <a:sp3d/>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lnSpc>
                <a:spcPct val="120000"/>
              </a:lnSpc>
              <a:spcBef>
                <a:spcPct val="0"/>
              </a:spcBef>
              <a:spcAft>
                <a:spcPct val="0"/>
              </a:spcAft>
              <a:defRPr/>
            </a:pPr>
            <a:r>
              <a:rPr lang="en-US" altLang="zh-CN" sz="2400" b="1" dirty="0">
                <a:solidFill>
                  <a:sysClr val="window" lastClr="FFFFFF">
                    <a:lumMod val="95000"/>
                  </a:sysClr>
                </a:solidFill>
                <a:latin typeface="微软雅黑" pitchFamily="34" charset="-122"/>
                <a:ea typeface="微软雅黑" pitchFamily="34" charset="-122"/>
              </a:rPr>
              <a:t>3.2.3 </a:t>
            </a:r>
            <a:r>
              <a:rPr lang="zh-CN" altLang="en-US" sz="2400" b="1" dirty="0">
                <a:solidFill>
                  <a:sysClr val="window" lastClr="FFFFFF">
                    <a:lumMod val="95000"/>
                  </a:sysClr>
                </a:solidFill>
                <a:latin typeface="微软雅黑" pitchFamily="34" charset="-122"/>
                <a:ea typeface="微软雅黑" pitchFamily="34" charset="-122"/>
              </a:rPr>
              <a:t>注重对教师的教学方法培训</a:t>
            </a:r>
            <a:endParaRPr kumimoji="0" lang="zh-CN" altLang="zh-CN" sz="2400" b="1" i="0" u="none" strike="noStrike" kern="1200" cap="none" spc="0" normalizeH="0" baseline="0" noProof="0" dirty="0">
              <a:ln>
                <a:noFill/>
              </a:ln>
              <a:solidFill>
                <a:sysClr val="window" lastClr="FFFFFF">
                  <a:lumMod val="95000"/>
                </a:sysClr>
              </a:solidFill>
              <a:effectLst/>
              <a:uLnTx/>
              <a:uFillTx/>
              <a:latin typeface="微软雅黑" pitchFamily="34" charset="-122"/>
              <a:ea typeface="微软雅黑" pitchFamily="34" charset="-122"/>
            </a:endParaRPr>
          </a:p>
        </p:txBody>
      </p:sp>
      <p:sp>
        <p:nvSpPr>
          <p:cNvPr id="220" name="Oval 19"/>
          <p:cNvSpPr>
            <a:spLocks noChangeArrowheads="1"/>
          </p:cNvSpPr>
          <p:nvPr/>
        </p:nvSpPr>
        <p:spPr bwMode="auto">
          <a:xfrm>
            <a:off x="863365" y="2997905"/>
            <a:ext cx="2571354" cy="1440000"/>
          </a:xfrm>
          <a:prstGeom prst="roundRect">
            <a:avLst/>
          </a:prstGeom>
          <a:solidFill>
            <a:schemeClr val="accent1"/>
          </a:solidFill>
          <a:ln w="3175" cap="flat" cmpd="sng" algn="ctr">
            <a:noFill/>
            <a:prstDash val="solid"/>
          </a:ln>
          <a:effectLst/>
        </p:spPr>
        <p:txBody>
          <a:bodyPr lIns="126000" rIns="126000" bIns="180000" anchor="ctr"/>
          <a:lstStyle/>
          <a:p>
            <a:pPr algn="ctr">
              <a:lnSpc>
                <a:spcPct val="120000"/>
              </a:lnSpc>
            </a:pPr>
            <a:r>
              <a:rPr lang="en-US" altLang="zh-CN" sz="2000" b="1" kern="0" dirty="0">
                <a:solidFill>
                  <a:srgbClr val="F9F9F9"/>
                </a:solidFill>
                <a:latin typeface="微软雅黑" pitchFamily="34" charset="-122"/>
                <a:ea typeface="微软雅黑" pitchFamily="34" charset="-122"/>
              </a:rPr>
              <a:t>3.2 </a:t>
            </a:r>
            <a:r>
              <a:rPr lang="zh-CN" altLang="en-US" sz="2000" b="1" kern="0" dirty="0">
                <a:solidFill>
                  <a:srgbClr val="F9F9F9"/>
                </a:solidFill>
                <a:latin typeface="微软雅黑" pitchFamily="34" charset="-122"/>
                <a:ea typeface="微软雅黑" pitchFamily="34" charset="-122"/>
              </a:rPr>
              <a:t>建立以“双师”能力为中心的薪酬体系与奖惩制度</a:t>
            </a:r>
          </a:p>
        </p:txBody>
      </p:sp>
      <p:sp>
        <p:nvSpPr>
          <p:cNvPr id="13" name="文本框 2"/>
          <p:cNvSpPr txBox="1"/>
          <p:nvPr/>
        </p:nvSpPr>
        <p:spPr>
          <a:xfrm>
            <a:off x="1511090" y="142783"/>
            <a:ext cx="8113488" cy="523220"/>
          </a:xfrm>
          <a:prstGeom prst="rect">
            <a:avLst/>
          </a:prstGeom>
          <a:noFill/>
        </p:spPr>
        <p:txBody>
          <a:bodyPr wrap="square" rtlCol="0">
            <a:spAutoFit/>
          </a:bodyPr>
          <a:lstStyle/>
          <a:p>
            <a:pPr algn="ctr"/>
            <a:r>
              <a:rPr lang="en-US" altLang="zh-CN" sz="2800" b="1" dirty="0" smtClean="0">
                <a:solidFill>
                  <a:schemeClr val="accent1"/>
                </a:solidFill>
                <a:latin typeface="微软雅黑" pitchFamily="34" charset="-122"/>
                <a:ea typeface="微软雅黑" pitchFamily="34" charset="-122"/>
              </a:rPr>
              <a:t>3.</a:t>
            </a:r>
            <a:r>
              <a:rPr lang="zh-CN" altLang="en-US" sz="2800" b="1" dirty="0">
                <a:solidFill>
                  <a:schemeClr val="accent1"/>
                </a:solidFill>
                <a:latin typeface="微软雅黑" pitchFamily="34" charset="-122"/>
                <a:ea typeface="微软雅黑" pitchFamily="34" charset="-122"/>
              </a:rPr>
              <a:t>基于</a:t>
            </a:r>
            <a:r>
              <a:rPr lang="en-US" altLang="zh-CN" sz="2800" b="1" dirty="0">
                <a:solidFill>
                  <a:schemeClr val="accent1"/>
                </a:solidFill>
                <a:latin typeface="微软雅黑" pitchFamily="34" charset="-122"/>
                <a:ea typeface="微软雅黑" pitchFamily="34" charset="-122"/>
              </a:rPr>
              <a:t>IEET</a:t>
            </a:r>
            <a:r>
              <a:rPr lang="zh-CN" altLang="en-US" sz="2800" b="1" dirty="0">
                <a:solidFill>
                  <a:schemeClr val="accent1"/>
                </a:solidFill>
                <a:latin typeface="微软雅黑" pitchFamily="34" charset="-122"/>
                <a:ea typeface="微软雅黑" pitchFamily="34" charset="-122"/>
              </a:rPr>
              <a:t>的交通工程类专业师资队伍建设的对策</a:t>
            </a:r>
          </a:p>
        </p:txBody>
      </p:sp>
    </p:spTree>
    <p:extLst>
      <p:ext uri="{BB962C8B-B14F-4D97-AF65-F5344CB8AC3E}">
        <p14:creationId xmlns:p14="http://schemas.microsoft.com/office/powerpoint/2010/main" val="2778637699"/>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wheel(1)">
                                      <p:cBhvr>
                                        <p:cTn id="7" dur="500"/>
                                        <p:tgtEl>
                                          <p:spTgt spid="2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3"/>
                                        </p:tgtEl>
                                        <p:attrNameLst>
                                          <p:attrName>style.visibility</p:attrName>
                                        </p:attrNameLst>
                                      </p:cBhvr>
                                      <p:to>
                                        <p:strVal val="visible"/>
                                      </p:to>
                                    </p:set>
                                    <p:animEffect transition="in" filter="wipe(left)">
                                      <p:cBhvr>
                                        <p:cTn id="11" dur="500"/>
                                        <p:tgtEl>
                                          <p:spTgt spid="2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15"/>
                                        </p:tgtEl>
                                        <p:attrNameLst>
                                          <p:attrName>style.visibility</p:attrName>
                                        </p:attrNameLst>
                                      </p:cBhvr>
                                      <p:to>
                                        <p:strVal val="visible"/>
                                      </p:to>
                                    </p:set>
                                    <p:animEffect transition="in" filter="wipe(left)">
                                      <p:cBhvr>
                                        <p:cTn id="15" dur="500"/>
                                        <p:tgtEl>
                                          <p:spTgt spid="21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4"/>
                                        </p:tgtEl>
                                        <p:attrNameLst>
                                          <p:attrName>style.visibility</p:attrName>
                                        </p:attrNameLst>
                                      </p:cBhvr>
                                      <p:to>
                                        <p:strVal val="visible"/>
                                      </p:to>
                                    </p:set>
                                    <p:animEffect transition="in" filter="wipe(left)">
                                      <p:cBhvr>
                                        <p:cTn id="19" dur="500"/>
                                        <p:tgtEl>
                                          <p:spTgt spid="21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12"/>
                                        </p:tgtEl>
                                        <p:attrNameLst>
                                          <p:attrName>style.visibility</p:attrName>
                                        </p:attrNameLst>
                                      </p:cBhvr>
                                      <p:to>
                                        <p:strVal val="visible"/>
                                      </p:to>
                                    </p:set>
                                    <p:animEffect transition="in" filter="wipe(left)">
                                      <p:cBhvr>
                                        <p:cTn id="22" dur="500"/>
                                        <p:tgtEl>
                                          <p:spTgt spid="212"/>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217"/>
                                        </p:tgtEl>
                                        <p:attrNameLst>
                                          <p:attrName>style.visibility</p:attrName>
                                        </p:attrNameLst>
                                      </p:cBhvr>
                                      <p:to>
                                        <p:strVal val="visible"/>
                                      </p:to>
                                    </p:set>
                                    <p:animEffect transition="in" filter="wipe(left)">
                                      <p:cBhvr>
                                        <p:cTn id="26" dur="500"/>
                                        <p:tgtEl>
                                          <p:spTgt spid="217"/>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216"/>
                                        </p:tgtEl>
                                        <p:attrNameLst>
                                          <p:attrName>style.visibility</p:attrName>
                                        </p:attrNameLst>
                                      </p:cBhvr>
                                      <p:to>
                                        <p:strVal val="visible"/>
                                      </p:to>
                                    </p:set>
                                    <p:animEffect transition="in" filter="wipe(left)">
                                      <p:cBhvr>
                                        <p:cTn id="30" dur="500"/>
                                        <p:tgtEl>
                                          <p:spTgt spid="21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11"/>
                                        </p:tgtEl>
                                        <p:attrNameLst>
                                          <p:attrName>style.visibility</p:attrName>
                                        </p:attrNameLst>
                                      </p:cBhvr>
                                      <p:to>
                                        <p:strVal val="visible"/>
                                      </p:to>
                                    </p:set>
                                    <p:animEffect transition="in" filter="wipe(left)">
                                      <p:cBhvr>
                                        <p:cTn id="33" dur="500"/>
                                        <p:tgtEl>
                                          <p:spTgt spid="211"/>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219"/>
                                        </p:tgtEl>
                                        <p:attrNameLst>
                                          <p:attrName>style.visibility</p:attrName>
                                        </p:attrNameLst>
                                      </p:cBhvr>
                                      <p:to>
                                        <p:strVal val="visible"/>
                                      </p:to>
                                    </p:set>
                                    <p:animEffect transition="in" filter="wipe(left)">
                                      <p:cBhvr>
                                        <p:cTn id="37" dur="500"/>
                                        <p:tgtEl>
                                          <p:spTgt spid="219"/>
                                        </p:tgtEl>
                                      </p:cBhvr>
                                    </p:animEffect>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218"/>
                                        </p:tgtEl>
                                        <p:attrNameLst>
                                          <p:attrName>style.visibility</p:attrName>
                                        </p:attrNameLst>
                                      </p:cBhvr>
                                      <p:to>
                                        <p:strVal val="visible"/>
                                      </p:to>
                                    </p:set>
                                    <p:animEffect transition="in" filter="wipe(left)">
                                      <p:cBhvr>
                                        <p:cTn id="41" dur="500"/>
                                        <p:tgtEl>
                                          <p:spTgt spid="218"/>
                                        </p:tgtEl>
                                      </p:cBhvr>
                                    </p:animEffect>
                                  </p:childTnLst>
                                </p:cTn>
                              </p:par>
                            </p:childTnLst>
                          </p:cTn>
                        </p:par>
                        <p:par>
                          <p:cTn id="42" fill="hold">
                            <p:stCondLst>
                              <p:cond delay="4000"/>
                            </p:stCondLst>
                            <p:childTnLst>
                              <p:par>
                                <p:cTn id="43" presetID="41" presetClass="entr" presetSubtype="0" fill="hold" grpId="0" nodeType="afterEffect">
                                  <p:stCondLst>
                                    <p:cond delay="0"/>
                                  </p:stCondLst>
                                  <p:iterate type="lt">
                                    <p:tmPct val="10000"/>
                                  </p:iterate>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13"/>
                                        </p:tgtEl>
                                        <p:attrNameLst>
                                          <p:attrName>ppt_y</p:attrName>
                                        </p:attrNameLst>
                                      </p:cBhvr>
                                      <p:tavLst>
                                        <p:tav tm="0">
                                          <p:val>
                                            <p:strVal val="#ppt_y"/>
                                          </p:val>
                                        </p:tav>
                                        <p:tav tm="100000">
                                          <p:val>
                                            <p:strVal val="#ppt_y"/>
                                          </p:val>
                                        </p:tav>
                                      </p:tavLst>
                                    </p:anim>
                                    <p:anim calcmode="lin" valueType="num">
                                      <p:cBhvr>
                                        <p:cTn id="47"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p:cNvSpPr>
            <a:spLocks/>
          </p:cNvSpPr>
          <p:nvPr/>
        </p:nvSpPr>
        <p:spPr bwMode="gray">
          <a:xfrm flipH="1">
            <a:off x="1202631" y="1321087"/>
            <a:ext cx="4939783" cy="1748667"/>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noFill/>
          <a:ln w="12700">
            <a:solidFill>
              <a:schemeClr val="bg1">
                <a:lumMod val="65000"/>
              </a:schemeClr>
            </a:solidFill>
            <a:miter lim="800000"/>
            <a:headEnd/>
            <a:tailEnd/>
          </a:ln>
          <a:effectLst/>
        </p:spPr>
        <p:txBody>
          <a:bodyPr lIns="128014" tIns="85343" rIns="128014" bIns="170686" anchor="b" anchorCtr="0"/>
          <a:lstStyle/>
          <a:p>
            <a:pPr lvl="0"/>
            <a:r>
              <a:rPr lang="en-US" altLang="zh-CN" sz="2000" dirty="0">
                <a:solidFill>
                  <a:schemeClr val="tx1">
                    <a:lumMod val="85000"/>
                    <a:lumOff val="15000"/>
                  </a:schemeClr>
                </a:solidFill>
                <a:latin typeface="微软雅黑" pitchFamily="34" charset="-122"/>
                <a:ea typeface="微软雅黑" pitchFamily="34" charset="-122"/>
                <a:cs typeface="华文黑体" pitchFamily="2" charset="-122"/>
              </a:rPr>
              <a:t>IEET</a:t>
            </a:r>
            <a:r>
              <a:rPr lang="zh-CN" altLang="en-US" sz="2000" dirty="0">
                <a:solidFill>
                  <a:schemeClr val="tx1">
                    <a:lumMod val="85000"/>
                    <a:lumOff val="15000"/>
                  </a:schemeClr>
                </a:solidFill>
                <a:latin typeface="微软雅黑" pitchFamily="34" charset="-122"/>
                <a:ea typeface="微软雅黑" pitchFamily="34" charset="-122"/>
                <a:cs typeface="华文黑体" pitchFamily="2" charset="-122"/>
              </a:rPr>
              <a:t>认证时专门要考察教师辅导学生的方式与成效，这就需要教师具备优良的职业道德。</a:t>
            </a:r>
          </a:p>
        </p:txBody>
      </p:sp>
      <p:sp>
        <p:nvSpPr>
          <p:cNvPr id="5" name="Freeform 9"/>
          <p:cNvSpPr>
            <a:spLocks/>
          </p:cNvSpPr>
          <p:nvPr/>
        </p:nvSpPr>
        <p:spPr bwMode="gray">
          <a:xfrm>
            <a:off x="1202632" y="4595380"/>
            <a:ext cx="4464495" cy="1786742"/>
          </a:xfrm>
          <a:custGeom>
            <a:avLst/>
            <a:gdLst/>
            <a:ahLst/>
            <a:cxnLst>
              <a:cxn ang="0">
                <a:pos x="1300" y="0"/>
              </a:cxn>
              <a:cxn ang="0">
                <a:pos x="0" y="0"/>
              </a:cxn>
              <a:cxn ang="0">
                <a:pos x="0" y="864"/>
              </a:cxn>
              <a:cxn ang="0">
                <a:pos x="1753" y="864"/>
              </a:cxn>
              <a:cxn ang="0">
                <a:pos x="1753" y="453"/>
              </a:cxn>
              <a:cxn ang="0">
                <a:pos x="1300" y="0"/>
              </a:cxn>
            </a:cxnLst>
            <a:rect l="0" t="0" r="r" b="b"/>
            <a:pathLst>
              <a:path w="1753"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noFill/>
          <a:ln w="12700">
            <a:solidFill>
              <a:schemeClr val="bg1">
                <a:lumMod val="65000"/>
              </a:schemeClr>
            </a:solidFill>
            <a:miter lim="800000"/>
            <a:headEnd/>
            <a:tailEnd/>
          </a:ln>
          <a:effectLst/>
        </p:spPr>
        <p:txBody>
          <a:bodyPr lIns="128014" tIns="170686" rIns="128014" bIns="170686" anchor="t" anchorCtr="0"/>
          <a:lstStyle/>
          <a:p>
            <a:pPr lvl="0"/>
            <a:r>
              <a:rPr lang="zh-CN" altLang="en-US" sz="2000" dirty="0">
                <a:solidFill>
                  <a:schemeClr val="tx1">
                    <a:lumMod val="85000"/>
                    <a:lumOff val="15000"/>
                  </a:schemeClr>
                </a:solidFill>
                <a:latin typeface="微软雅黑" pitchFamily="34" charset="-122"/>
                <a:ea typeface="微软雅黑" pitchFamily="34" charset="-122"/>
                <a:cs typeface="华文黑体" pitchFamily="2" charset="-122"/>
              </a:rPr>
              <a:t>教师与学生主要的互动方式有谈话、课堂教学、专题指导、网上交流、电子邮件及</a:t>
            </a:r>
            <a:r>
              <a:rPr lang="en-US" altLang="zh-CN" sz="2000" dirty="0">
                <a:solidFill>
                  <a:schemeClr val="tx1">
                    <a:lumMod val="85000"/>
                    <a:lumOff val="15000"/>
                  </a:schemeClr>
                </a:solidFill>
                <a:latin typeface="微软雅黑" pitchFamily="34" charset="-122"/>
                <a:ea typeface="微软雅黑" pitchFamily="34" charset="-122"/>
                <a:cs typeface="华文黑体" pitchFamily="2" charset="-122"/>
              </a:rPr>
              <a:t>MSN</a:t>
            </a:r>
            <a:r>
              <a:rPr lang="zh-CN" altLang="en-US" sz="2000" dirty="0">
                <a:solidFill>
                  <a:schemeClr val="tx1">
                    <a:lumMod val="85000"/>
                    <a:lumOff val="15000"/>
                  </a:schemeClr>
                </a:solidFill>
                <a:latin typeface="微软雅黑" pitchFamily="34" charset="-122"/>
                <a:ea typeface="微软雅黑" pitchFamily="34" charset="-122"/>
                <a:cs typeface="华文黑体" pitchFamily="2" charset="-122"/>
              </a:rPr>
              <a:t>等。</a:t>
            </a:r>
          </a:p>
        </p:txBody>
      </p:sp>
      <p:sp>
        <p:nvSpPr>
          <p:cNvPr id="6" name="Freeform 10"/>
          <p:cNvSpPr>
            <a:spLocks/>
          </p:cNvSpPr>
          <p:nvPr/>
        </p:nvSpPr>
        <p:spPr bwMode="gray">
          <a:xfrm>
            <a:off x="7019197" y="3141762"/>
            <a:ext cx="4696601" cy="3240359"/>
          </a:xfrm>
          <a:custGeom>
            <a:avLst/>
            <a:gdLst/>
            <a:ahLst/>
            <a:cxnLst>
              <a:cxn ang="0">
                <a:pos x="0" y="453"/>
              </a:cxn>
              <a:cxn ang="0">
                <a:pos x="0" y="864"/>
              </a:cxn>
              <a:cxn ang="0">
                <a:pos x="1753" y="864"/>
              </a:cxn>
              <a:cxn ang="0">
                <a:pos x="1753" y="0"/>
              </a:cxn>
              <a:cxn ang="0">
                <a:pos x="453" y="0"/>
              </a:cxn>
              <a:cxn ang="0">
                <a:pos x="0" y="453"/>
              </a:cxn>
            </a:cxnLst>
            <a:rect l="0" t="0" r="r" b="b"/>
            <a:pathLst>
              <a:path w="1753"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noFill/>
          <a:ln w="12700">
            <a:solidFill>
              <a:schemeClr val="bg1">
                <a:lumMod val="65000"/>
              </a:schemeClr>
            </a:solidFill>
            <a:miter lim="800000"/>
            <a:headEnd/>
            <a:tailEnd/>
          </a:ln>
          <a:effectLst/>
        </p:spPr>
        <p:txBody>
          <a:bodyPr lIns="128014" tIns="170686" rIns="128014" bIns="170686" anchor="t" anchorCtr="0"/>
          <a:lstStyle/>
          <a:p>
            <a:pPr lvl="0" algn="r"/>
            <a:r>
              <a:rPr lang="zh-CN" altLang="en-US" sz="2000" dirty="0">
                <a:solidFill>
                  <a:schemeClr val="tx1">
                    <a:lumMod val="85000"/>
                    <a:lumOff val="15000"/>
                  </a:schemeClr>
                </a:solidFill>
                <a:latin typeface="微软雅黑" pitchFamily="34" charset="-122"/>
                <a:ea typeface="微软雅黑" pitchFamily="34" charset="-122"/>
                <a:cs typeface="华文黑体" pitchFamily="2" charset="-122"/>
              </a:rPr>
              <a:t>师资建设的关键任务之一应该是进一步提高教师的师德认识，坚定教师的师德信念，从内心深处激发热爱教育事业、热爱学生的道德情感，自觉履行师德规范，在有限的专业教学时间里充分利用班会、导师时间、迎新活动、直接或者间接访问、与学生座谈等方式加深对学生的辅导及教育。</a:t>
            </a:r>
          </a:p>
        </p:txBody>
      </p:sp>
      <p:sp>
        <p:nvSpPr>
          <p:cNvPr id="7" name="Freeform 8"/>
          <p:cNvSpPr>
            <a:spLocks/>
          </p:cNvSpPr>
          <p:nvPr/>
        </p:nvSpPr>
        <p:spPr bwMode="gray">
          <a:xfrm>
            <a:off x="6311806" y="1321088"/>
            <a:ext cx="5403992" cy="1420470"/>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noFill/>
          <a:ln w="12700">
            <a:solidFill>
              <a:schemeClr val="bg1">
                <a:lumMod val="65000"/>
              </a:schemeClr>
            </a:solidFill>
            <a:miter lim="800000"/>
            <a:headEnd/>
            <a:tailEnd/>
          </a:ln>
          <a:effectLst/>
        </p:spPr>
        <p:txBody>
          <a:bodyPr lIns="128014" tIns="85343" rIns="128014" bIns="170686" anchor="b" anchorCtr="0"/>
          <a:lstStyle/>
          <a:p>
            <a:pPr lvl="0" algn="r"/>
            <a:r>
              <a:rPr lang="zh-CN" altLang="en-US" sz="2000" dirty="0">
                <a:solidFill>
                  <a:schemeClr val="tx1">
                    <a:lumMod val="85000"/>
                    <a:lumOff val="15000"/>
                  </a:schemeClr>
                </a:solidFill>
                <a:latin typeface="微软雅黑" pitchFamily="34" charset="-122"/>
                <a:ea typeface="微软雅黑" pitchFamily="34" charset="-122"/>
                <a:cs typeface="华文黑体" pitchFamily="2" charset="-122"/>
              </a:rPr>
              <a:t>教师在传播知识的过程中，教师的性格、品德、言行包括价值观都会影响到学生的成长。</a:t>
            </a:r>
          </a:p>
        </p:txBody>
      </p:sp>
      <p:sp>
        <p:nvSpPr>
          <p:cNvPr id="8" name="Rectangle 19"/>
          <p:cNvSpPr>
            <a:spLocks noChangeArrowheads="1"/>
          </p:cNvSpPr>
          <p:nvPr/>
        </p:nvSpPr>
        <p:spPr bwMode="gray">
          <a:xfrm>
            <a:off x="1202631" y="5953048"/>
            <a:ext cx="4930839" cy="429074"/>
          </a:xfrm>
          <a:prstGeom prst="rect">
            <a:avLst/>
          </a:prstGeom>
          <a:solidFill>
            <a:schemeClr val="accent1"/>
          </a:solidFill>
          <a:ln w="12700">
            <a:noFill/>
            <a:miter lim="800000"/>
            <a:headEnd/>
            <a:tailEnd/>
          </a:ln>
          <a:effectLst/>
        </p:spPr>
        <p:txBody>
          <a:bodyPr lIns="128014" tIns="85343" rIns="128014" bIns="85343" anchor="ctr"/>
          <a:lstStyle/>
          <a:p>
            <a:pPr defTabSz="950258" eaLnBrk="0" hangingPunct="0"/>
            <a:endParaRPr lang="de-DE" altLang="zh-CN" sz="1900" b="1" noProof="1">
              <a:solidFill>
                <a:srgbClr val="FFFFFF"/>
              </a:solidFill>
              <a:latin typeface="微软雅黑" pitchFamily="34" charset="-122"/>
              <a:ea typeface="微软雅黑" pitchFamily="34" charset="-122"/>
              <a:cs typeface="Arial" charset="0"/>
            </a:endParaRPr>
          </a:p>
        </p:txBody>
      </p:sp>
      <p:sp>
        <p:nvSpPr>
          <p:cNvPr id="9" name="Rectangle 19"/>
          <p:cNvSpPr>
            <a:spLocks noChangeArrowheads="1"/>
          </p:cNvSpPr>
          <p:nvPr/>
        </p:nvSpPr>
        <p:spPr bwMode="gray">
          <a:xfrm>
            <a:off x="6320748" y="5953048"/>
            <a:ext cx="5395050" cy="429074"/>
          </a:xfrm>
          <a:prstGeom prst="rect">
            <a:avLst/>
          </a:prstGeom>
          <a:solidFill>
            <a:schemeClr val="accent1"/>
          </a:solidFill>
          <a:ln w="12700">
            <a:noFill/>
            <a:miter lim="800000"/>
            <a:headEnd/>
            <a:tailEnd/>
          </a:ln>
          <a:effectLst/>
        </p:spPr>
        <p:txBody>
          <a:bodyPr lIns="128014" tIns="85343" rIns="128014" bIns="85343" anchor="ctr"/>
          <a:lstStyle/>
          <a:p>
            <a:pPr defTabSz="950258" eaLnBrk="0" hangingPunct="0"/>
            <a:endParaRPr lang="de-DE" altLang="zh-CN" sz="1900" b="1" noProof="1">
              <a:solidFill>
                <a:srgbClr val="FFFFFF"/>
              </a:solidFill>
              <a:latin typeface="微软雅黑" pitchFamily="34" charset="-122"/>
              <a:ea typeface="微软雅黑" pitchFamily="34" charset="-122"/>
              <a:cs typeface="Arial" charset="0"/>
            </a:endParaRPr>
          </a:p>
        </p:txBody>
      </p:sp>
      <p:sp>
        <p:nvSpPr>
          <p:cNvPr id="10" name="Rectangle 19"/>
          <p:cNvSpPr>
            <a:spLocks noChangeArrowheads="1"/>
          </p:cNvSpPr>
          <p:nvPr/>
        </p:nvSpPr>
        <p:spPr bwMode="gray">
          <a:xfrm>
            <a:off x="6320748" y="1321087"/>
            <a:ext cx="5395050" cy="429074"/>
          </a:xfrm>
          <a:prstGeom prst="rect">
            <a:avLst/>
          </a:prstGeom>
          <a:solidFill>
            <a:schemeClr val="accent1"/>
          </a:solidFill>
          <a:ln w="12700">
            <a:noFill/>
            <a:miter lim="800000"/>
            <a:headEnd/>
            <a:tailEnd/>
          </a:ln>
          <a:effectLst/>
        </p:spPr>
        <p:txBody>
          <a:bodyPr lIns="128014" tIns="85343" rIns="128014" bIns="85343" anchor="ctr"/>
          <a:lstStyle/>
          <a:p>
            <a:pPr defTabSz="950258" eaLnBrk="0" hangingPunct="0"/>
            <a:endParaRPr lang="zh-CN" altLang="en-US" sz="1900" b="1" noProof="1">
              <a:solidFill>
                <a:srgbClr val="FFFFFF"/>
              </a:solidFill>
              <a:latin typeface="微软雅黑" pitchFamily="34" charset="-122"/>
              <a:ea typeface="微软雅黑" pitchFamily="34" charset="-122"/>
              <a:cs typeface="Arial" charset="0"/>
            </a:endParaRPr>
          </a:p>
        </p:txBody>
      </p:sp>
      <p:sp>
        <p:nvSpPr>
          <p:cNvPr id="11" name="Rectangle 19"/>
          <p:cNvSpPr>
            <a:spLocks noChangeArrowheads="1"/>
          </p:cNvSpPr>
          <p:nvPr/>
        </p:nvSpPr>
        <p:spPr bwMode="gray">
          <a:xfrm>
            <a:off x="1202631" y="1321087"/>
            <a:ext cx="4930839" cy="429074"/>
          </a:xfrm>
          <a:prstGeom prst="rect">
            <a:avLst/>
          </a:prstGeom>
          <a:solidFill>
            <a:schemeClr val="accent1"/>
          </a:solidFill>
          <a:ln w="12700">
            <a:noFill/>
            <a:round/>
            <a:headEnd/>
            <a:tailEnd/>
          </a:ln>
          <a:effectLst/>
        </p:spPr>
        <p:txBody>
          <a:bodyPr wrap="none" lIns="108386" tIns="54194" rIns="108386" bIns="54194" anchor="ctr"/>
          <a:lstStyle/>
          <a:p>
            <a:endParaRPr lang="de-DE" sz="1900" b="1" noProof="1">
              <a:solidFill>
                <a:schemeClr val="bg1"/>
              </a:solidFill>
              <a:latin typeface="微软雅黑" pitchFamily="34" charset="-122"/>
              <a:ea typeface="微软雅黑" pitchFamily="34" charset="-122"/>
            </a:endParaRPr>
          </a:p>
        </p:txBody>
      </p:sp>
      <p:sp>
        <p:nvSpPr>
          <p:cNvPr id="16" name="文本框 2"/>
          <p:cNvSpPr txBox="1"/>
          <p:nvPr/>
        </p:nvSpPr>
        <p:spPr>
          <a:xfrm>
            <a:off x="1511090" y="142783"/>
            <a:ext cx="8113488" cy="523220"/>
          </a:xfrm>
          <a:prstGeom prst="rect">
            <a:avLst/>
          </a:prstGeom>
          <a:noFill/>
        </p:spPr>
        <p:txBody>
          <a:bodyPr wrap="square" rtlCol="0">
            <a:spAutoFit/>
          </a:bodyPr>
          <a:lstStyle/>
          <a:p>
            <a:pPr algn="ctr"/>
            <a:r>
              <a:rPr lang="en-US" altLang="zh-CN" sz="2800" b="1" dirty="0" smtClean="0">
                <a:solidFill>
                  <a:schemeClr val="accent1"/>
                </a:solidFill>
                <a:latin typeface="微软雅黑" pitchFamily="34" charset="-122"/>
                <a:ea typeface="微软雅黑" pitchFamily="34" charset="-122"/>
              </a:rPr>
              <a:t>3.</a:t>
            </a:r>
            <a:r>
              <a:rPr lang="zh-CN" altLang="en-US" sz="2800" b="1" dirty="0">
                <a:solidFill>
                  <a:schemeClr val="accent1"/>
                </a:solidFill>
                <a:latin typeface="微软雅黑" pitchFamily="34" charset="-122"/>
                <a:ea typeface="微软雅黑" pitchFamily="34" charset="-122"/>
              </a:rPr>
              <a:t>基于</a:t>
            </a:r>
            <a:r>
              <a:rPr lang="en-US" altLang="zh-CN" sz="2800" b="1" dirty="0">
                <a:solidFill>
                  <a:schemeClr val="accent1"/>
                </a:solidFill>
                <a:latin typeface="微软雅黑" pitchFamily="34" charset="-122"/>
                <a:ea typeface="微软雅黑" pitchFamily="34" charset="-122"/>
              </a:rPr>
              <a:t>IEET</a:t>
            </a:r>
            <a:r>
              <a:rPr lang="zh-CN" altLang="en-US" sz="2800" b="1" dirty="0">
                <a:solidFill>
                  <a:schemeClr val="accent1"/>
                </a:solidFill>
                <a:latin typeface="微软雅黑" pitchFamily="34" charset="-122"/>
                <a:ea typeface="微软雅黑" pitchFamily="34" charset="-122"/>
              </a:rPr>
              <a:t>的交通工程类专业师资队伍建设的对策</a:t>
            </a:r>
          </a:p>
        </p:txBody>
      </p:sp>
      <p:sp>
        <p:nvSpPr>
          <p:cNvPr id="2" name="文本框 1"/>
          <p:cNvSpPr txBox="1"/>
          <p:nvPr/>
        </p:nvSpPr>
        <p:spPr>
          <a:xfrm>
            <a:off x="5435022" y="2846712"/>
            <a:ext cx="1584176" cy="2062103"/>
          </a:xfrm>
          <a:prstGeom prst="rect">
            <a:avLst/>
          </a:prstGeom>
          <a:noFill/>
        </p:spPr>
        <p:txBody>
          <a:bodyPr wrap="square" rtlCol="0">
            <a:spAutoFit/>
          </a:bodyPr>
          <a:lstStyle/>
          <a:p>
            <a:pPr algn="ctr"/>
            <a:r>
              <a:rPr lang="en-US" altLang="zh-CN" sz="3200" b="1" dirty="0">
                <a:solidFill>
                  <a:schemeClr val="accent1"/>
                </a:solidFill>
                <a:latin typeface="微软雅黑" pitchFamily="34" charset="-122"/>
                <a:ea typeface="微软雅黑" pitchFamily="34" charset="-122"/>
              </a:rPr>
              <a:t>3.3 </a:t>
            </a:r>
            <a:endParaRPr lang="en-US" altLang="zh-CN" sz="3200" b="1" dirty="0" smtClean="0">
              <a:solidFill>
                <a:schemeClr val="accent1"/>
              </a:solidFill>
              <a:latin typeface="微软雅黑" pitchFamily="34" charset="-122"/>
              <a:ea typeface="微软雅黑" pitchFamily="34" charset="-122"/>
            </a:endParaRPr>
          </a:p>
          <a:p>
            <a:pPr algn="ctr"/>
            <a:r>
              <a:rPr lang="zh-CN" altLang="en-US" sz="3200" b="1" dirty="0" smtClean="0">
                <a:solidFill>
                  <a:schemeClr val="accent1"/>
                </a:solidFill>
                <a:latin typeface="微软雅黑" pitchFamily="34" charset="-122"/>
                <a:ea typeface="微软雅黑" pitchFamily="34" charset="-122"/>
              </a:rPr>
              <a:t>师德</a:t>
            </a:r>
            <a:endParaRPr lang="en-US" altLang="zh-CN" sz="3200" b="1" dirty="0" smtClean="0">
              <a:solidFill>
                <a:schemeClr val="accent1"/>
              </a:solidFill>
              <a:latin typeface="微软雅黑" pitchFamily="34" charset="-122"/>
              <a:ea typeface="微软雅黑" pitchFamily="34" charset="-122"/>
            </a:endParaRPr>
          </a:p>
          <a:p>
            <a:pPr algn="ctr"/>
            <a:r>
              <a:rPr lang="zh-CN" altLang="en-US" sz="3200" b="1" dirty="0" smtClean="0">
                <a:solidFill>
                  <a:schemeClr val="accent1"/>
                </a:solidFill>
                <a:latin typeface="微软雅黑" pitchFamily="34" charset="-122"/>
                <a:ea typeface="微软雅黑" pitchFamily="34" charset="-122"/>
              </a:rPr>
              <a:t>师风</a:t>
            </a:r>
            <a:endParaRPr lang="en-US" altLang="zh-CN" sz="3200" b="1" dirty="0" smtClean="0">
              <a:solidFill>
                <a:schemeClr val="accent1"/>
              </a:solidFill>
              <a:latin typeface="微软雅黑" pitchFamily="34" charset="-122"/>
              <a:ea typeface="微软雅黑" pitchFamily="34" charset="-122"/>
            </a:endParaRPr>
          </a:p>
          <a:p>
            <a:pPr algn="ctr"/>
            <a:r>
              <a:rPr lang="zh-CN" altLang="en-US" sz="3200" b="1" dirty="0" smtClean="0">
                <a:solidFill>
                  <a:schemeClr val="accent1"/>
                </a:solidFill>
                <a:latin typeface="微软雅黑" pitchFamily="34" charset="-122"/>
                <a:ea typeface="微软雅黑" pitchFamily="34" charset="-122"/>
              </a:rPr>
              <a:t>重</a:t>
            </a:r>
            <a:r>
              <a:rPr lang="zh-CN" altLang="en-US" sz="3200" b="1" dirty="0">
                <a:solidFill>
                  <a:schemeClr val="accent1"/>
                </a:solidFill>
                <a:latin typeface="微软雅黑" pitchFamily="34" charset="-122"/>
                <a:ea typeface="微软雅黑" pitchFamily="34" charset="-122"/>
              </a:rPr>
              <a:t>塑</a:t>
            </a:r>
          </a:p>
        </p:txBody>
      </p:sp>
    </p:spTree>
    <p:extLst>
      <p:ext uri="{BB962C8B-B14F-4D97-AF65-F5344CB8AC3E}">
        <p14:creationId xmlns:p14="http://schemas.microsoft.com/office/powerpoint/2010/main" val="4077703572"/>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1+#ppt_w/2"/>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14" presetClass="entr" presetSubtype="10" fill="hold" grpId="0" nodeType="withEffect">
                                  <p:stCondLst>
                                    <p:cond delay="600"/>
                                  </p:stCondLst>
                                  <p:childTnLst>
                                    <p:set>
                                      <p:cBhvr>
                                        <p:cTn id="40" dur="1" fill="hold">
                                          <p:stCondLst>
                                            <p:cond delay="0"/>
                                          </p:stCondLst>
                                        </p:cTn>
                                        <p:tgtEl>
                                          <p:spTgt spid="9"/>
                                        </p:tgtEl>
                                        <p:attrNameLst>
                                          <p:attrName>style.visibility</p:attrName>
                                        </p:attrNameLst>
                                      </p:cBhvr>
                                      <p:to>
                                        <p:strVal val="visible"/>
                                      </p:to>
                                    </p:set>
                                    <p:animEffect transition="in" filter="randombar(horizontal)">
                                      <p:cBhvr>
                                        <p:cTn id="41" dur="500"/>
                                        <p:tgtEl>
                                          <p:spTgt spid="9"/>
                                        </p:tgtEl>
                                      </p:cBhvr>
                                    </p:animEffect>
                                  </p:childTnLst>
                                </p:cTn>
                              </p:par>
                            </p:childTnLst>
                          </p:cTn>
                        </p:par>
                        <p:par>
                          <p:cTn id="42" fill="hold">
                            <p:stCondLst>
                              <p:cond delay="1100"/>
                            </p:stCondLst>
                            <p:childTnLst>
                              <p:par>
                                <p:cTn id="43" presetID="41" presetClass="entr" presetSubtype="0" fill="hold" grpId="0" nodeType="afterEffect">
                                  <p:stCondLst>
                                    <p:cond delay="0"/>
                                  </p:stCondLst>
                                  <p:iterate type="lt">
                                    <p:tmPct val="10000"/>
                                  </p:iterate>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16"/>
                                        </p:tgtEl>
                                        <p:attrNameLst>
                                          <p:attrName>ppt_y</p:attrName>
                                        </p:attrNameLst>
                                      </p:cBhvr>
                                      <p:tavLst>
                                        <p:tav tm="0">
                                          <p:val>
                                            <p:strVal val="#ppt_y"/>
                                          </p:val>
                                        </p:tav>
                                        <p:tav tm="100000">
                                          <p:val>
                                            <p:strVal val="#ppt_y"/>
                                          </p:val>
                                        </p:tav>
                                      </p:tavLst>
                                    </p:anim>
                                    <p:anim calcmode="lin" valueType="num">
                                      <p:cBhvr>
                                        <p:cTn id="47"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右箭头 3"/>
          <p:cNvSpPr>
            <a:spLocks noChangeArrowheads="1"/>
          </p:cNvSpPr>
          <p:nvPr/>
        </p:nvSpPr>
        <p:spPr bwMode="auto">
          <a:xfrm>
            <a:off x="3566341" y="2094571"/>
            <a:ext cx="4747259" cy="526115"/>
          </a:xfrm>
          <a:prstGeom prst="rightArrow">
            <a:avLst>
              <a:gd name="adj1" fmla="val 50000"/>
              <a:gd name="adj2" fmla="val 50092"/>
            </a:avLst>
          </a:prstGeom>
          <a:solidFill>
            <a:schemeClr val="accent1"/>
          </a:solidFill>
          <a:ln>
            <a:noFill/>
          </a:ln>
          <a:effectLst/>
          <a:extLst/>
        </p:spPr>
        <p:txBody>
          <a:bodyPr lIns="128296" tIns="64146" rIns="128296" bIns="64146" anchor="ctr"/>
          <a:lstStyle/>
          <a:p>
            <a:pPr>
              <a:lnSpc>
                <a:spcPct val="120000"/>
              </a:lnSpc>
              <a:defRPr/>
            </a:pPr>
            <a:endParaRPr lang="zh-CN" altLang="en-US" sz="2500" b="1" kern="0" dirty="0">
              <a:solidFill>
                <a:sysClr val="window" lastClr="FFFFFF"/>
              </a:solidFill>
              <a:latin typeface="微软雅黑" pitchFamily="34" charset="-122"/>
              <a:ea typeface="微软雅黑" pitchFamily="34" charset="-122"/>
            </a:endParaRPr>
          </a:p>
        </p:txBody>
      </p:sp>
      <p:sp>
        <p:nvSpPr>
          <p:cNvPr id="5" name="右箭头 4"/>
          <p:cNvSpPr>
            <a:spLocks noChangeArrowheads="1"/>
          </p:cNvSpPr>
          <p:nvPr/>
        </p:nvSpPr>
        <p:spPr bwMode="auto">
          <a:xfrm flipH="1">
            <a:off x="3741426" y="2883741"/>
            <a:ext cx="4915696" cy="523867"/>
          </a:xfrm>
          <a:prstGeom prst="rightArrow">
            <a:avLst>
              <a:gd name="adj1" fmla="val 50000"/>
              <a:gd name="adj2" fmla="val 50064"/>
            </a:avLst>
          </a:prstGeom>
          <a:solidFill>
            <a:schemeClr val="accent1"/>
          </a:solidFill>
          <a:ln>
            <a:noFill/>
          </a:ln>
          <a:effectLst/>
          <a:extLst/>
        </p:spPr>
        <p:txBody>
          <a:bodyPr lIns="128296" tIns="64146" rIns="128296" bIns="64146" anchor="ctr"/>
          <a:lstStyle/>
          <a:p>
            <a:pPr>
              <a:lnSpc>
                <a:spcPct val="120000"/>
              </a:lnSpc>
              <a:defRPr/>
            </a:pPr>
            <a:endParaRPr lang="zh-CN" altLang="en-US" sz="2500" b="1" kern="0" dirty="0">
              <a:solidFill>
                <a:sysClr val="window" lastClr="FFFFFF"/>
              </a:solidFill>
              <a:latin typeface="微软雅黑" pitchFamily="34" charset="-122"/>
              <a:ea typeface="微软雅黑" pitchFamily="34" charset="-122"/>
            </a:endParaRPr>
          </a:p>
        </p:txBody>
      </p:sp>
      <p:sp>
        <p:nvSpPr>
          <p:cNvPr id="6" name="椭圆 5"/>
          <p:cNvSpPr>
            <a:spLocks noChangeArrowheads="1"/>
          </p:cNvSpPr>
          <p:nvPr/>
        </p:nvSpPr>
        <p:spPr bwMode="auto">
          <a:xfrm>
            <a:off x="1239250" y="1438053"/>
            <a:ext cx="2502175" cy="2538389"/>
          </a:xfrm>
          <a:prstGeom prst="ellipse">
            <a:avLst/>
          </a:prstGeom>
          <a:solidFill>
            <a:schemeClr val="accent1"/>
          </a:solidFill>
          <a:ln>
            <a:noFill/>
          </a:ln>
          <a:effectLst/>
          <a:extLst/>
        </p:spPr>
        <p:txBody>
          <a:bodyPr lIns="128296" tIns="64146" rIns="128296" bIns="64146" anchor="ctr"/>
          <a:lstStyle/>
          <a:p>
            <a:pPr algn="ctr">
              <a:lnSpc>
                <a:spcPct val="120000"/>
              </a:lnSpc>
              <a:defRPr/>
            </a:pPr>
            <a:r>
              <a:rPr lang="en-US" altLang="zh-CN" sz="2500" kern="0" dirty="0">
                <a:solidFill>
                  <a:srgbClr val="FFFFFF"/>
                </a:solidFill>
                <a:latin typeface="微软雅黑" pitchFamily="34" charset="-122"/>
                <a:ea typeface="微软雅黑" pitchFamily="34" charset="-122"/>
              </a:rPr>
              <a:t>3.4.1</a:t>
            </a:r>
            <a:r>
              <a:rPr lang="zh-CN" altLang="en-US" sz="2500" kern="0" dirty="0">
                <a:solidFill>
                  <a:srgbClr val="FFFFFF"/>
                </a:solidFill>
                <a:latin typeface="微软雅黑" pitchFamily="34" charset="-122"/>
                <a:ea typeface="微软雅黑" pitchFamily="34" charset="-122"/>
              </a:rPr>
              <a:t>关注教师持续成长</a:t>
            </a:r>
          </a:p>
        </p:txBody>
      </p:sp>
      <p:sp>
        <p:nvSpPr>
          <p:cNvPr id="7" name="椭圆 6"/>
          <p:cNvSpPr>
            <a:spLocks noChangeArrowheads="1"/>
          </p:cNvSpPr>
          <p:nvPr/>
        </p:nvSpPr>
        <p:spPr bwMode="auto">
          <a:xfrm>
            <a:off x="8397819" y="1438053"/>
            <a:ext cx="2504390" cy="2538389"/>
          </a:xfrm>
          <a:prstGeom prst="ellipse">
            <a:avLst/>
          </a:prstGeom>
          <a:solidFill>
            <a:schemeClr val="accent1"/>
          </a:solidFill>
          <a:ln>
            <a:noFill/>
          </a:ln>
          <a:effectLst/>
          <a:extLst/>
        </p:spPr>
        <p:txBody>
          <a:bodyPr lIns="128296" tIns="64146" rIns="128296" bIns="64146" anchor="ctr"/>
          <a:lstStyle/>
          <a:p>
            <a:pPr algn="ctr">
              <a:lnSpc>
                <a:spcPct val="120000"/>
              </a:lnSpc>
              <a:defRPr/>
            </a:pPr>
            <a:r>
              <a:rPr lang="zh-CN" altLang="en-US" sz="2500" kern="0" dirty="0">
                <a:solidFill>
                  <a:srgbClr val="FFFFFF"/>
                </a:solidFill>
                <a:latin typeface="微软雅黑" pitchFamily="34" charset="-122"/>
                <a:ea typeface="微软雅黑" pitchFamily="34" charset="-122"/>
              </a:rPr>
              <a:t>  </a:t>
            </a:r>
            <a:r>
              <a:rPr lang="en-US" altLang="zh-CN" sz="2500" kern="0" dirty="0">
                <a:solidFill>
                  <a:srgbClr val="FFFFFF"/>
                </a:solidFill>
                <a:latin typeface="微软雅黑" pitchFamily="34" charset="-122"/>
                <a:ea typeface="微软雅黑" pitchFamily="34" charset="-122"/>
              </a:rPr>
              <a:t>3.4.2</a:t>
            </a:r>
            <a:r>
              <a:rPr lang="zh-CN" altLang="en-US" sz="2500" kern="0" dirty="0">
                <a:solidFill>
                  <a:srgbClr val="FFFFFF"/>
                </a:solidFill>
                <a:latin typeface="微软雅黑" pitchFamily="34" charset="-122"/>
                <a:ea typeface="微软雅黑" pitchFamily="34" charset="-122"/>
              </a:rPr>
              <a:t>拓展师资队伍的专业视野</a:t>
            </a:r>
          </a:p>
        </p:txBody>
      </p:sp>
      <p:sp>
        <p:nvSpPr>
          <p:cNvPr id="8" name="矩形 7"/>
          <p:cNvSpPr/>
          <p:nvPr/>
        </p:nvSpPr>
        <p:spPr>
          <a:xfrm>
            <a:off x="4904971" y="1438053"/>
            <a:ext cx="1983566" cy="2333787"/>
          </a:xfrm>
          <a:prstGeom prst="rect">
            <a:avLst/>
          </a:prstGeom>
          <a:gradFill>
            <a:gsLst>
              <a:gs pos="33000">
                <a:srgbClr val="F9F9F9"/>
              </a:gs>
              <a:gs pos="100000">
                <a:srgbClr val="D7D7D7"/>
              </a:gs>
            </a:gsLst>
            <a:lin ang="5400000" scaled="0"/>
          </a:gradFill>
          <a:ln w="3175" cap="flat" cmpd="sng" algn="ctr">
            <a:noFill/>
            <a:prstDash val="solid"/>
          </a:ln>
          <a:effectLst/>
        </p:spPr>
        <p:txBody>
          <a:bodyPr lIns="128296" tIns="64146" rIns="128296" bIns="64146" anchor="ctr"/>
          <a:lstStyle/>
          <a:p>
            <a:pPr algn="ctr">
              <a:lnSpc>
                <a:spcPct val="120000"/>
              </a:lnSpc>
              <a:defRPr/>
            </a:pPr>
            <a:r>
              <a:rPr lang="zh-CN" altLang="en-US" kern="0" dirty="0">
                <a:solidFill>
                  <a:srgbClr val="414455"/>
                </a:solidFill>
                <a:latin typeface="微软雅黑" pitchFamily="34" charset="-122"/>
                <a:ea typeface="微软雅黑" pitchFamily="34" charset="-122"/>
              </a:rPr>
              <a:t>   </a:t>
            </a:r>
            <a:r>
              <a:rPr lang="en-US" altLang="zh-CN" kern="0" dirty="0">
                <a:solidFill>
                  <a:srgbClr val="414455"/>
                </a:solidFill>
                <a:latin typeface="微软雅黑" pitchFamily="34" charset="-122"/>
                <a:ea typeface="微软雅黑" pitchFamily="34" charset="-122"/>
              </a:rPr>
              <a:t>3.4 </a:t>
            </a:r>
            <a:r>
              <a:rPr lang="zh-CN" altLang="en-US" kern="0" dirty="0">
                <a:solidFill>
                  <a:srgbClr val="414455"/>
                </a:solidFill>
                <a:latin typeface="微软雅黑" pitchFamily="34" charset="-122"/>
                <a:ea typeface="微软雅黑" pitchFamily="34" charset="-122"/>
              </a:rPr>
              <a:t>积极构建教师专业持续成长的管道与鼓励措施</a:t>
            </a:r>
          </a:p>
        </p:txBody>
      </p:sp>
      <p:sp>
        <p:nvSpPr>
          <p:cNvPr id="10" name="TextBox 9"/>
          <p:cNvSpPr txBox="1"/>
          <p:nvPr/>
        </p:nvSpPr>
        <p:spPr bwMode="auto">
          <a:xfrm>
            <a:off x="410543" y="4243995"/>
            <a:ext cx="5472608" cy="1729983"/>
          </a:xfrm>
          <a:prstGeom prst="rect">
            <a:avLst/>
          </a:prstGeom>
          <a:noFill/>
        </p:spPr>
        <p:txBody>
          <a:bodyPr wrap="square" lIns="128296" tIns="64146" rIns="128296" bIns="64146">
            <a:spAutoFit/>
          </a:bodyPr>
          <a:lstStyle/>
          <a:p>
            <a:pPr>
              <a:lnSpc>
                <a:spcPct val="130000"/>
              </a:lnSpc>
            </a:pPr>
            <a:r>
              <a:rPr lang="zh-CN" altLang="en-US" sz="2000" dirty="0">
                <a:solidFill>
                  <a:schemeClr val="tx1">
                    <a:lumMod val="75000"/>
                    <a:lumOff val="25000"/>
                  </a:schemeClr>
                </a:solidFill>
                <a:latin typeface="微软雅黑" pitchFamily="34" charset="-122"/>
                <a:ea typeface="微软雅黑" pitchFamily="34" charset="-122"/>
              </a:rPr>
              <a:t>对</a:t>
            </a:r>
            <a:r>
              <a:rPr lang="en-US" altLang="zh-CN" sz="2000" dirty="0">
                <a:solidFill>
                  <a:schemeClr val="tx1">
                    <a:lumMod val="75000"/>
                    <a:lumOff val="25000"/>
                  </a:schemeClr>
                </a:solidFill>
                <a:latin typeface="微软雅黑" pitchFamily="34" charset="-122"/>
                <a:ea typeface="微软雅黑" pitchFamily="34" charset="-122"/>
              </a:rPr>
              <a:t>35</a:t>
            </a:r>
            <a:r>
              <a:rPr lang="zh-CN" altLang="en-US" sz="2000" dirty="0">
                <a:solidFill>
                  <a:schemeClr val="tx1">
                    <a:lumMod val="75000"/>
                    <a:lumOff val="25000"/>
                  </a:schemeClr>
                </a:solidFill>
                <a:latin typeface="微软雅黑" pitchFamily="34" charset="-122"/>
                <a:ea typeface="微软雅黑" pitchFamily="34" charset="-122"/>
              </a:rPr>
              <a:t>周岁以下或新参加教学工作的交通工程类专业教师，实行定导师、定培养目标、定培养时间的“三定”计划，帮助通过“师德关”、“教学关”、“科研关”和“实践关”。</a:t>
            </a:r>
          </a:p>
        </p:txBody>
      </p:sp>
      <p:sp>
        <p:nvSpPr>
          <p:cNvPr id="11" name="TextBox 10"/>
          <p:cNvSpPr txBox="1"/>
          <p:nvPr/>
        </p:nvSpPr>
        <p:spPr bwMode="auto">
          <a:xfrm>
            <a:off x="6315198" y="4221882"/>
            <a:ext cx="5616625" cy="1729983"/>
          </a:xfrm>
          <a:prstGeom prst="rect">
            <a:avLst/>
          </a:prstGeom>
          <a:noFill/>
        </p:spPr>
        <p:txBody>
          <a:bodyPr wrap="square" lIns="128296" tIns="64146" rIns="128296" bIns="64146">
            <a:spAutoFit/>
          </a:bodyPr>
          <a:lstStyle/>
          <a:p>
            <a:pPr>
              <a:lnSpc>
                <a:spcPct val="130000"/>
              </a:lnSpc>
            </a:pPr>
            <a:r>
              <a:rPr lang="zh-CN" altLang="zh-CN" sz="2000" dirty="0">
                <a:solidFill>
                  <a:schemeClr val="tx1">
                    <a:lumMod val="75000"/>
                    <a:lumOff val="25000"/>
                  </a:schemeClr>
                </a:solidFill>
                <a:latin typeface="微软雅黑" pitchFamily="34" charset="-122"/>
                <a:ea typeface="微软雅黑" pitchFamily="34" charset="-122"/>
              </a:rPr>
              <a:t>开通继续深造或访问学者的方式提升专业教师的教学质量，每年组织专业教师到境外著名大学进行访问、进修，鼓励教师参加自考和在职进修、读研、读博，学院给予经费及时间的保障。</a:t>
            </a:r>
            <a:endParaRPr lang="zh-CN" altLang="en-US" sz="2000" dirty="0">
              <a:solidFill>
                <a:schemeClr val="tx1">
                  <a:lumMod val="75000"/>
                  <a:lumOff val="25000"/>
                </a:schemeClr>
              </a:solidFill>
              <a:latin typeface="微软雅黑" pitchFamily="34" charset="-122"/>
              <a:ea typeface="微软雅黑" pitchFamily="34" charset="-122"/>
            </a:endParaRPr>
          </a:p>
        </p:txBody>
      </p:sp>
      <p:sp>
        <p:nvSpPr>
          <p:cNvPr id="13" name="文本框 2"/>
          <p:cNvSpPr txBox="1"/>
          <p:nvPr/>
        </p:nvSpPr>
        <p:spPr>
          <a:xfrm>
            <a:off x="1536526" y="111727"/>
            <a:ext cx="8113488" cy="523220"/>
          </a:xfrm>
          <a:prstGeom prst="rect">
            <a:avLst/>
          </a:prstGeom>
          <a:noFill/>
        </p:spPr>
        <p:txBody>
          <a:bodyPr wrap="square" rtlCol="0">
            <a:spAutoFit/>
          </a:bodyPr>
          <a:lstStyle/>
          <a:p>
            <a:pPr algn="ctr"/>
            <a:r>
              <a:rPr lang="en-US" altLang="zh-CN" sz="2800" b="1" dirty="0" smtClean="0">
                <a:solidFill>
                  <a:schemeClr val="accent1"/>
                </a:solidFill>
                <a:latin typeface="微软雅黑" pitchFamily="34" charset="-122"/>
                <a:ea typeface="微软雅黑" pitchFamily="34" charset="-122"/>
              </a:rPr>
              <a:t>3.</a:t>
            </a:r>
            <a:r>
              <a:rPr lang="zh-CN" altLang="en-US" sz="2800" b="1" dirty="0">
                <a:solidFill>
                  <a:schemeClr val="accent1"/>
                </a:solidFill>
                <a:latin typeface="微软雅黑" pitchFamily="34" charset="-122"/>
                <a:ea typeface="微软雅黑" pitchFamily="34" charset="-122"/>
              </a:rPr>
              <a:t>基于</a:t>
            </a:r>
            <a:r>
              <a:rPr lang="en-US" altLang="zh-CN" sz="2800" b="1" dirty="0">
                <a:solidFill>
                  <a:schemeClr val="accent1"/>
                </a:solidFill>
                <a:latin typeface="微软雅黑" pitchFamily="34" charset="-122"/>
                <a:ea typeface="微软雅黑" pitchFamily="34" charset="-122"/>
              </a:rPr>
              <a:t>IEET</a:t>
            </a:r>
            <a:r>
              <a:rPr lang="zh-CN" altLang="en-US" sz="2800" b="1" dirty="0">
                <a:solidFill>
                  <a:schemeClr val="accent1"/>
                </a:solidFill>
                <a:latin typeface="微软雅黑" pitchFamily="34" charset="-122"/>
                <a:ea typeface="微软雅黑" pitchFamily="34" charset="-122"/>
              </a:rPr>
              <a:t>的交通工程类专业师资队伍建设的对策</a:t>
            </a:r>
          </a:p>
        </p:txBody>
      </p:sp>
    </p:spTree>
    <p:extLst>
      <p:ext uri="{BB962C8B-B14F-4D97-AF65-F5344CB8AC3E}">
        <p14:creationId xmlns:p14="http://schemas.microsoft.com/office/powerpoint/2010/main" val="1491944342"/>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childTnLst>
                          </p:cTn>
                        </p:par>
                        <p:par>
                          <p:cTn id="17" fill="hold">
                            <p:stCondLst>
                              <p:cond delay="500"/>
                            </p:stCondLst>
                            <p:childTnLst>
                              <p:par>
                                <p:cTn id="18" presetID="1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lide(fromLeft)">
                                      <p:cBhvr>
                                        <p:cTn id="20" dur="500"/>
                                        <p:tgtEl>
                                          <p:spTgt spid="4"/>
                                        </p:tgtEl>
                                      </p:cBhvr>
                                    </p:animEffect>
                                  </p:childTnLst>
                                </p:cTn>
                              </p:par>
                              <p:par>
                                <p:cTn id="21" presetID="12" presetClass="entr" presetSubtype="2"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Right)">
                                      <p:cBhvr>
                                        <p:cTn id="23" dur="500"/>
                                        <p:tgtEl>
                                          <p:spTgt spid="5"/>
                                        </p:tgtEl>
                                      </p:cBhvr>
                                    </p:animEffect>
                                  </p:childTnLst>
                                </p:cTn>
                              </p:par>
                            </p:childTnLst>
                          </p:cTn>
                        </p:par>
                        <p:par>
                          <p:cTn id="24" fill="hold">
                            <p:stCondLst>
                              <p:cond delay="1000"/>
                            </p:stCondLst>
                            <p:childTnLst>
                              <p:par>
                                <p:cTn id="25" presetID="17" presetClass="entr" presetSubtype="1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childTnLst>
                                </p:cTn>
                              </p:par>
                              <p:par>
                                <p:cTn id="29" presetID="8"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amond(in)">
                                      <p:cBhvr>
                                        <p:cTn id="31" dur="500"/>
                                        <p:tgtEl>
                                          <p:spTgt spid="10"/>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amond(in)">
                                      <p:cBhvr>
                                        <p:cTn id="34" dur="500"/>
                                        <p:tgtEl>
                                          <p:spTgt spid="11"/>
                                        </p:tgtEl>
                                      </p:cBhvr>
                                    </p:animEffect>
                                  </p:childTnLst>
                                </p:cTn>
                              </p:par>
                            </p:childTnLst>
                          </p:cTn>
                        </p:par>
                        <p:par>
                          <p:cTn id="35" fill="hold">
                            <p:stCondLst>
                              <p:cond delay="15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13"/>
                                        </p:tgtEl>
                                        <p:attrNameLst>
                                          <p:attrName>ppt_y</p:attrName>
                                        </p:attrNameLst>
                                      </p:cBhvr>
                                      <p:tavLst>
                                        <p:tav tm="0">
                                          <p:val>
                                            <p:strVal val="#ppt_y"/>
                                          </p:val>
                                        </p:tav>
                                        <p:tav tm="100000">
                                          <p:val>
                                            <p:strVal val="#ppt_y"/>
                                          </p:val>
                                        </p:tav>
                                      </p:tavLst>
                                    </p:anim>
                                    <p:anim calcmode="lin" valueType="num">
                                      <p:cBhvr>
                                        <p:cTn id="40"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Placeholder 8"/>
          <p:cNvSpPr txBox="1">
            <a:spLocks/>
          </p:cNvSpPr>
          <p:nvPr/>
        </p:nvSpPr>
        <p:spPr>
          <a:xfrm>
            <a:off x="661162" y="2139830"/>
            <a:ext cx="3115262" cy="1150939"/>
          </a:xfrm>
          <a:prstGeom prst="rect">
            <a:avLst/>
          </a:prstGeom>
        </p:spPr>
        <p:txBody>
          <a:bodyPr vert="horz"/>
          <a:lstStyle>
            <a:lvl1pPr marL="0" indent="0" algn="l" defTabSz="457200" rtl="0" eaLnBrk="1" latinLnBrk="0" hangingPunct="1">
              <a:lnSpc>
                <a:spcPct val="120000"/>
              </a:lnSpc>
              <a:spcBef>
                <a:spcPct val="20000"/>
              </a:spcBef>
              <a:buFont typeface="Arial"/>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zh-CN" altLang="en-US" sz="1800" dirty="0">
                <a:solidFill>
                  <a:schemeClr val="tx1">
                    <a:lumMod val="85000"/>
                    <a:lumOff val="15000"/>
                  </a:schemeClr>
                </a:solidFill>
                <a:latin typeface="微软雅黑" pitchFamily="34" charset="-122"/>
                <a:ea typeface="微软雅黑" pitchFamily="34" charset="-122"/>
              </a:rPr>
              <a:t>在中青年教师中开展“课程</a:t>
            </a:r>
            <a:r>
              <a:rPr lang="en-US" altLang="zh-CN" sz="1800" dirty="0">
                <a:solidFill>
                  <a:schemeClr val="tx1">
                    <a:lumMod val="85000"/>
                    <a:lumOff val="15000"/>
                  </a:schemeClr>
                </a:solidFill>
                <a:latin typeface="微软雅黑" pitchFamily="34" charset="-122"/>
                <a:ea typeface="微软雅黑" pitchFamily="34" charset="-122"/>
              </a:rPr>
              <a:t>•</a:t>
            </a:r>
            <a:r>
              <a:rPr lang="zh-CN" altLang="en-US" sz="1800" dirty="0">
                <a:solidFill>
                  <a:schemeClr val="tx1">
                    <a:lumMod val="85000"/>
                    <a:lumOff val="15000"/>
                  </a:schemeClr>
                </a:solidFill>
                <a:latin typeface="微软雅黑" pitchFamily="34" charset="-122"/>
                <a:ea typeface="微软雅黑" pitchFamily="34" charset="-122"/>
              </a:rPr>
              <a:t>教材</a:t>
            </a:r>
            <a:r>
              <a:rPr lang="en-US" altLang="zh-CN" sz="1800" dirty="0">
                <a:solidFill>
                  <a:schemeClr val="tx1">
                    <a:lumMod val="85000"/>
                    <a:lumOff val="15000"/>
                  </a:schemeClr>
                </a:solidFill>
                <a:latin typeface="微软雅黑" pitchFamily="34" charset="-122"/>
                <a:ea typeface="微软雅黑" pitchFamily="34" charset="-122"/>
              </a:rPr>
              <a:t>•</a:t>
            </a:r>
            <a:r>
              <a:rPr lang="zh-CN" altLang="en-US" sz="1800" dirty="0">
                <a:solidFill>
                  <a:schemeClr val="tx1">
                    <a:lumMod val="85000"/>
                    <a:lumOff val="15000"/>
                  </a:schemeClr>
                </a:solidFill>
                <a:latin typeface="微软雅黑" pitchFamily="34" charset="-122"/>
                <a:ea typeface="微软雅黑" pitchFamily="34" charset="-122"/>
              </a:rPr>
              <a:t>教法”的研究，打造一支理念新、教艺精、底蕴厚的创新型教师</a:t>
            </a:r>
            <a:r>
              <a:rPr lang="zh-CN" altLang="en-US" sz="1800" dirty="0" smtClean="0">
                <a:solidFill>
                  <a:schemeClr val="tx1">
                    <a:lumMod val="85000"/>
                    <a:lumOff val="15000"/>
                  </a:schemeClr>
                </a:solidFill>
                <a:latin typeface="微软雅黑" pitchFamily="34" charset="-122"/>
                <a:ea typeface="微软雅黑" pitchFamily="34" charset="-122"/>
              </a:rPr>
              <a:t>队伍。</a:t>
            </a:r>
            <a:endParaRPr lang="en-US" altLang="zh-CN" sz="1800" dirty="0">
              <a:solidFill>
                <a:schemeClr val="tx1">
                  <a:lumMod val="85000"/>
                  <a:lumOff val="15000"/>
                </a:schemeClr>
              </a:solidFill>
              <a:latin typeface="微软雅黑" pitchFamily="34" charset="-122"/>
              <a:ea typeface="微软雅黑" pitchFamily="34" charset="-122"/>
            </a:endParaRPr>
          </a:p>
        </p:txBody>
      </p:sp>
      <p:sp>
        <p:nvSpPr>
          <p:cNvPr id="60" name="Text Placeholder 8"/>
          <p:cNvSpPr txBox="1">
            <a:spLocks/>
          </p:cNvSpPr>
          <p:nvPr/>
        </p:nvSpPr>
        <p:spPr>
          <a:xfrm>
            <a:off x="991892" y="4746039"/>
            <a:ext cx="2784529" cy="1264776"/>
          </a:xfrm>
          <a:prstGeom prst="rect">
            <a:avLst/>
          </a:prstGeom>
        </p:spPr>
        <p:txBody>
          <a:bodyPr vert="horz"/>
          <a:lstStyle>
            <a:defPPr>
              <a:defRPr lang="zh-CN"/>
            </a:defPPr>
            <a:lvl1pPr indent="0" defTabSz="457200">
              <a:lnSpc>
                <a:spcPct val="100000"/>
              </a:lnSpc>
              <a:spcBef>
                <a:spcPct val="20000"/>
              </a:spcBef>
              <a:buFont typeface="Arial"/>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Roboto condensed"/>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sz="1800" dirty="0">
                <a:solidFill>
                  <a:schemeClr val="tx1">
                    <a:lumMod val="85000"/>
                    <a:lumOff val="15000"/>
                  </a:schemeClr>
                </a:solidFill>
              </a:rPr>
              <a:t>要制订专门的培养计划，尽快培养出交通工程类专业的学科带头人、青年骨干教师。</a:t>
            </a:r>
            <a:endParaRPr lang="en-US" altLang="zh-CN" sz="1800" dirty="0">
              <a:solidFill>
                <a:schemeClr val="tx1">
                  <a:lumMod val="85000"/>
                  <a:lumOff val="15000"/>
                </a:schemeClr>
              </a:solidFill>
            </a:endParaRPr>
          </a:p>
        </p:txBody>
      </p:sp>
      <p:sp>
        <p:nvSpPr>
          <p:cNvPr id="63" name="Text Placeholder 8"/>
          <p:cNvSpPr txBox="1">
            <a:spLocks/>
          </p:cNvSpPr>
          <p:nvPr/>
        </p:nvSpPr>
        <p:spPr>
          <a:xfrm>
            <a:off x="9219302" y="2110068"/>
            <a:ext cx="2784529" cy="1264773"/>
          </a:xfrm>
          <a:prstGeom prst="rect">
            <a:avLst/>
          </a:prstGeom>
        </p:spPr>
        <p:txBody>
          <a:bodyPr vert="horz"/>
          <a:lstStyle>
            <a:defPPr>
              <a:defRPr lang="zh-CN"/>
            </a:defPPr>
            <a:lvl1pPr indent="0" defTabSz="457200">
              <a:lnSpc>
                <a:spcPct val="100000"/>
              </a:lnSpc>
              <a:spcBef>
                <a:spcPct val="20000"/>
              </a:spcBef>
              <a:buFont typeface="Arial"/>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cs typeface="Roboto condensed"/>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zh-CN" altLang="en-US" sz="1800" dirty="0">
                <a:solidFill>
                  <a:schemeClr val="tx1">
                    <a:lumMod val="85000"/>
                    <a:lumOff val="15000"/>
                  </a:schemeClr>
                </a:solidFill>
              </a:rPr>
              <a:t>制定校内教学“名师”培养计划，在评优、奖励、晋级等方面给予倾斜，为他们搭建脱颖而出的舞台，并聘请培育骨干教师的“导师”，科学规划一批骨干教师成为“名师”。</a:t>
            </a:r>
            <a:endParaRPr lang="en-US" altLang="zh-CN" sz="1800" dirty="0">
              <a:solidFill>
                <a:schemeClr val="tx1">
                  <a:lumMod val="85000"/>
                  <a:lumOff val="15000"/>
                </a:schemeClr>
              </a:solidFill>
            </a:endParaRPr>
          </a:p>
        </p:txBody>
      </p:sp>
      <p:cxnSp>
        <p:nvCxnSpPr>
          <p:cNvPr id="67" name="直接连接符 66"/>
          <p:cNvCxnSpPr>
            <a:stCxn id="20" idx="0"/>
          </p:cNvCxnSpPr>
          <p:nvPr/>
        </p:nvCxnSpPr>
        <p:spPr>
          <a:xfrm flipV="1">
            <a:off x="4152157" y="2306152"/>
            <a:ext cx="0" cy="548509"/>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a:off x="3776424" y="2306152"/>
            <a:ext cx="375733" cy="0"/>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a:stCxn id="47" idx="0"/>
          </p:cNvCxnSpPr>
          <p:nvPr/>
        </p:nvCxnSpPr>
        <p:spPr>
          <a:xfrm flipV="1">
            <a:off x="5728305" y="2306152"/>
            <a:ext cx="0" cy="548509"/>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5728305" y="2306152"/>
            <a:ext cx="3391937" cy="0"/>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a:stCxn id="53" idx="4"/>
          </p:cNvCxnSpPr>
          <p:nvPr/>
        </p:nvCxnSpPr>
        <p:spPr>
          <a:xfrm>
            <a:off x="7304454" y="4746039"/>
            <a:ext cx="6567" cy="632385"/>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H="1">
            <a:off x="3776422" y="5378427"/>
            <a:ext cx="3534599" cy="0"/>
          </a:xfrm>
          <a:prstGeom prst="line">
            <a:avLst/>
          </a:prstGeom>
          <a:ln>
            <a:solidFill>
              <a:srgbClr val="414455">
                <a:alpha val="50000"/>
              </a:srgbClr>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206468" y="2854661"/>
            <a:ext cx="1891378" cy="1891378"/>
            <a:chOff x="2714799" y="2648622"/>
            <a:chExt cx="1891378" cy="1891378"/>
          </a:xfrm>
          <a:solidFill>
            <a:srgbClr val="005DA2"/>
          </a:solidFill>
        </p:grpSpPr>
        <p:sp>
          <p:nvSpPr>
            <p:cNvPr id="20" name="Oval 8"/>
            <p:cNvSpPr/>
            <p:nvPr/>
          </p:nvSpPr>
          <p:spPr>
            <a:xfrm>
              <a:off x="2714799" y="2648622"/>
              <a:ext cx="1891378" cy="1891378"/>
            </a:xfrm>
            <a:prstGeom prst="ellipse">
              <a:avLst/>
            </a:prstGeom>
            <a:solidFill>
              <a:schemeClr val="accent1"/>
            </a:solid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latin typeface="微软雅黑" pitchFamily="34" charset="-122"/>
                <a:ea typeface="微软雅黑" pitchFamily="34" charset="-122"/>
              </a:endParaRPr>
            </a:p>
          </p:txBody>
        </p:sp>
        <p:sp>
          <p:nvSpPr>
            <p:cNvPr id="75" name="Text Placeholder 2"/>
            <p:cNvSpPr txBox="1">
              <a:spLocks/>
            </p:cNvSpPr>
            <p:nvPr/>
          </p:nvSpPr>
          <p:spPr>
            <a:xfrm>
              <a:off x="3048420" y="3055955"/>
              <a:ext cx="1224135" cy="567411"/>
            </a:xfrm>
            <a:prstGeom prst="rect">
              <a:avLst/>
            </a:prstGeom>
            <a:noFill/>
            <a:ln w="66675">
              <a:noFill/>
            </a:ln>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CN" sz="2400" b="1" dirty="0">
                  <a:solidFill>
                    <a:schemeClr val="bg1"/>
                  </a:solidFill>
                  <a:latin typeface="微软雅黑" pitchFamily="34" charset="-122"/>
                  <a:ea typeface="微软雅黑" pitchFamily="34" charset="-122"/>
                </a:rPr>
                <a:t>3.5.1“</a:t>
              </a:r>
              <a:r>
                <a:rPr lang="zh-CN" altLang="en-US" sz="2400" b="1" dirty="0">
                  <a:solidFill>
                    <a:schemeClr val="bg1"/>
                  </a:solidFill>
                  <a:latin typeface="微软雅黑" pitchFamily="34" charset="-122"/>
                  <a:ea typeface="微软雅黑" pitchFamily="34" charset="-122"/>
                </a:rPr>
                <a:t>优师工程”</a:t>
              </a:r>
              <a:endParaRPr lang="en-US" altLang="zh-CN" sz="2400" b="1" dirty="0">
                <a:solidFill>
                  <a:schemeClr val="bg1"/>
                </a:solidFill>
                <a:latin typeface="微软雅黑" pitchFamily="34" charset="-122"/>
                <a:ea typeface="微软雅黑" pitchFamily="34" charset="-122"/>
              </a:endParaRPr>
            </a:p>
          </p:txBody>
        </p:sp>
      </p:grpSp>
      <p:grpSp>
        <p:nvGrpSpPr>
          <p:cNvPr id="79" name="组合 78"/>
          <p:cNvGrpSpPr/>
          <p:nvPr/>
        </p:nvGrpSpPr>
        <p:grpSpPr>
          <a:xfrm>
            <a:off x="4782616" y="2854661"/>
            <a:ext cx="1891378" cy="1891378"/>
            <a:chOff x="4290947" y="2648622"/>
            <a:chExt cx="1891378" cy="1891378"/>
          </a:xfrm>
          <a:solidFill>
            <a:srgbClr val="FFC400"/>
          </a:solidFill>
        </p:grpSpPr>
        <p:sp>
          <p:nvSpPr>
            <p:cNvPr id="47" name="Oval 9"/>
            <p:cNvSpPr/>
            <p:nvPr/>
          </p:nvSpPr>
          <p:spPr>
            <a:xfrm>
              <a:off x="4290947" y="2648622"/>
              <a:ext cx="1891378" cy="1891378"/>
            </a:xfrm>
            <a:prstGeom prst="ellipse">
              <a:avLst/>
            </a:prstGeom>
            <a:solidFill>
              <a:schemeClr val="bg1">
                <a:lumMod val="65000"/>
              </a:schemeClr>
            </a:solid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latin typeface="微软雅黑" pitchFamily="34" charset="-122"/>
                <a:ea typeface="微软雅黑" pitchFamily="34" charset="-122"/>
              </a:endParaRPr>
            </a:p>
          </p:txBody>
        </p:sp>
        <p:sp>
          <p:nvSpPr>
            <p:cNvPr id="76" name="Text Placeholder 2"/>
            <p:cNvSpPr txBox="1">
              <a:spLocks/>
            </p:cNvSpPr>
            <p:nvPr/>
          </p:nvSpPr>
          <p:spPr>
            <a:xfrm>
              <a:off x="4671402" y="3007731"/>
              <a:ext cx="1224135" cy="567411"/>
            </a:xfrm>
            <a:prstGeom prst="rect">
              <a:avLst/>
            </a:prstGeom>
            <a:noFill/>
            <a:ln w="66675">
              <a:noFill/>
            </a:ln>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CN" sz="2400" b="1" dirty="0">
                  <a:solidFill>
                    <a:schemeClr val="bg1"/>
                  </a:solidFill>
                  <a:latin typeface="微软雅黑" pitchFamily="34" charset="-122"/>
                  <a:ea typeface="微软雅黑" pitchFamily="34" charset="-122"/>
                </a:rPr>
                <a:t>3.5.2“</a:t>
              </a:r>
              <a:r>
                <a:rPr lang="zh-CN" altLang="en-US" sz="2400" b="1" dirty="0">
                  <a:solidFill>
                    <a:schemeClr val="bg1"/>
                  </a:solidFill>
                  <a:latin typeface="微软雅黑" pitchFamily="34" charset="-122"/>
                  <a:ea typeface="微软雅黑" pitchFamily="34" charset="-122"/>
                </a:rPr>
                <a:t>名师工程”</a:t>
              </a:r>
              <a:endParaRPr lang="en-US" altLang="zh-CN" sz="2400" b="1" dirty="0">
                <a:solidFill>
                  <a:schemeClr val="bg1"/>
                </a:solidFill>
                <a:latin typeface="微软雅黑" pitchFamily="34" charset="-122"/>
                <a:ea typeface="微软雅黑" pitchFamily="34" charset="-122"/>
              </a:endParaRPr>
            </a:p>
          </p:txBody>
        </p:sp>
      </p:grpSp>
      <p:grpSp>
        <p:nvGrpSpPr>
          <p:cNvPr id="80" name="组合 79"/>
          <p:cNvGrpSpPr/>
          <p:nvPr/>
        </p:nvGrpSpPr>
        <p:grpSpPr>
          <a:xfrm>
            <a:off x="6358765" y="2854661"/>
            <a:ext cx="1891378" cy="1891378"/>
            <a:chOff x="5867096" y="2648622"/>
            <a:chExt cx="1891378" cy="1891378"/>
          </a:xfrm>
          <a:solidFill>
            <a:srgbClr val="005DA2"/>
          </a:solidFill>
        </p:grpSpPr>
        <p:sp>
          <p:nvSpPr>
            <p:cNvPr id="53" name="Oval 10"/>
            <p:cNvSpPr/>
            <p:nvPr/>
          </p:nvSpPr>
          <p:spPr>
            <a:xfrm>
              <a:off x="5867096" y="2648622"/>
              <a:ext cx="1891378" cy="1891378"/>
            </a:xfrm>
            <a:prstGeom prst="ellipse">
              <a:avLst/>
            </a:prstGeom>
            <a:solidFill>
              <a:schemeClr val="accent1"/>
            </a:solidFill>
            <a:ln w="666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latin typeface="微软雅黑" pitchFamily="34" charset="-122"/>
                <a:ea typeface="微软雅黑" pitchFamily="34" charset="-122"/>
              </a:endParaRPr>
            </a:p>
          </p:txBody>
        </p:sp>
        <p:sp>
          <p:nvSpPr>
            <p:cNvPr id="77" name="Text Placeholder 2"/>
            <p:cNvSpPr txBox="1">
              <a:spLocks/>
            </p:cNvSpPr>
            <p:nvPr/>
          </p:nvSpPr>
          <p:spPr>
            <a:xfrm>
              <a:off x="6399595" y="3007731"/>
              <a:ext cx="1224135" cy="567411"/>
            </a:xfrm>
            <a:prstGeom prst="rect">
              <a:avLst/>
            </a:prstGeom>
            <a:noFill/>
            <a:ln w="66675">
              <a:noFill/>
            </a:ln>
          </p:spPr>
          <p:txBody>
            <a:bodyPr vert="horz"/>
            <a:lstStyle>
              <a:lvl1pPr marL="0" indent="0" algn="l" defTabSz="457200" rtl="0" eaLnBrk="1" latinLnBrk="0" hangingPunct="1">
                <a:spcBef>
                  <a:spcPct val="20000"/>
                </a:spcBef>
                <a:buFont typeface="Arial"/>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CN" sz="2400" b="1" dirty="0">
                  <a:solidFill>
                    <a:schemeClr val="bg1"/>
                  </a:solidFill>
                  <a:latin typeface="微软雅黑" pitchFamily="34" charset="-122"/>
                  <a:ea typeface="微软雅黑" pitchFamily="34" charset="-122"/>
                </a:rPr>
                <a:t>3.5.3“</a:t>
              </a:r>
              <a:r>
                <a:rPr lang="zh-CN" altLang="en-US" sz="2400" b="1" dirty="0">
                  <a:solidFill>
                    <a:schemeClr val="bg1"/>
                  </a:solidFill>
                  <a:latin typeface="微软雅黑" pitchFamily="34" charset="-122"/>
                  <a:ea typeface="微软雅黑" pitchFamily="34" charset="-122"/>
                </a:rPr>
                <a:t>双师工程”</a:t>
              </a:r>
              <a:endParaRPr lang="en-US" altLang="zh-CN" sz="2400" b="1" dirty="0">
                <a:solidFill>
                  <a:schemeClr val="bg1"/>
                </a:solidFill>
                <a:latin typeface="微软雅黑" pitchFamily="34" charset="-122"/>
                <a:ea typeface="微软雅黑" pitchFamily="34" charset="-122"/>
              </a:endParaRPr>
            </a:p>
          </p:txBody>
        </p:sp>
      </p:grpSp>
      <p:sp>
        <p:nvSpPr>
          <p:cNvPr id="36" name="文本框 2"/>
          <p:cNvSpPr txBox="1"/>
          <p:nvPr/>
        </p:nvSpPr>
        <p:spPr>
          <a:xfrm>
            <a:off x="1536526" y="111727"/>
            <a:ext cx="8113488" cy="523220"/>
          </a:xfrm>
          <a:prstGeom prst="rect">
            <a:avLst/>
          </a:prstGeom>
          <a:noFill/>
        </p:spPr>
        <p:txBody>
          <a:bodyPr wrap="square" rtlCol="0">
            <a:spAutoFit/>
          </a:bodyPr>
          <a:lstStyle/>
          <a:p>
            <a:pPr algn="ctr"/>
            <a:r>
              <a:rPr lang="en-US" altLang="zh-CN" sz="2800" b="1" dirty="0" smtClean="0">
                <a:solidFill>
                  <a:schemeClr val="accent1"/>
                </a:solidFill>
                <a:latin typeface="微软雅黑" pitchFamily="34" charset="-122"/>
                <a:ea typeface="微软雅黑" pitchFamily="34" charset="-122"/>
              </a:rPr>
              <a:t>3.</a:t>
            </a:r>
            <a:r>
              <a:rPr lang="zh-CN" altLang="en-US" sz="2800" b="1" dirty="0">
                <a:solidFill>
                  <a:schemeClr val="accent1"/>
                </a:solidFill>
                <a:latin typeface="微软雅黑" pitchFamily="34" charset="-122"/>
                <a:ea typeface="微软雅黑" pitchFamily="34" charset="-122"/>
              </a:rPr>
              <a:t>基于</a:t>
            </a:r>
            <a:r>
              <a:rPr lang="en-US" altLang="zh-CN" sz="2800" b="1" dirty="0">
                <a:solidFill>
                  <a:schemeClr val="accent1"/>
                </a:solidFill>
                <a:latin typeface="微软雅黑" pitchFamily="34" charset="-122"/>
                <a:ea typeface="微软雅黑" pitchFamily="34" charset="-122"/>
              </a:rPr>
              <a:t>IEET</a:t>
            </a:r>
            <a:r>
              <a:rPr lang="zh-CN" altLang="en-US" sz="2800" b="1" dirty="0">
                <a:solidFill>
                  <a:schemeClr val="accent1"/>
                </a:solidFill>
                <a:latin typeface="微软雅黑" pitchFamily="34" charset="-122"/>
                <a:ea typeface="微软雅黑" pitchFamily="34" charset="-122"/>
              </a:rPr>
              <a:t>的交通工程类专业师资队伍建设的对策</a:t>
            </a:r>
          </a:p>
        </p:txBody>
      </p:sp>
      <p:sp>
        <p:nvSpPr>
          <p:cNvPr id="4" name="矩形 3"/>
          <p:cNvSpPr/>
          <p:nvPr/>
        </p:nvSpPr>
        <p:spPr>
          <a:xfrm>
            <a:off x="335099" y="1003625"/>
            <a:ext cx="4499950" cy="400110"/>
          </a:xfrm>
          <a:prstGeom prst="rect">
            <a:avLst/>
          </a:prstGeom>
        </p:spPr>
        <p:txBody>
          <a:bodyPr wrap="none">
            <a:spAutoFit/>
          </a:bodyPr>
          <a:lstStyle/>
          <a:p>
            <a:r>
              <a:rPr lang="en-US" altLang="zh-CN" sz="2000" b="1" dirty="0">
                <a:solidFill>
                  <a:schemeClr val="accent1"/>
                </a:solidFill>
                <a:latin typeface="微软雅黑" pitchFamily="34" charset="-122"/>
                <a:ea typeface="微软雅黑" pitchFamily="34" charset="-122"/>
              </a:rPr>
              <a:t>3.5 </a:t>
            </a:r>
            <a:r>
              <a:rPr lang="zh-CN" altLang="en-US" sz="2000" b="1" dirty="0">
                <a:solidFill>
                  <a:schemeClr val="accent1"/>
                </a:solidFill>
                <a:latin typeface="微软雅黑" pitchFamily="34" charset="-122"/>
                <a:ea typeface="微软雅黑" pitchFamily="34" charset="-122"/>
              </a:rPr>
              <a:t>打造“精品”师群，注重师资质量</a:t>
            </a:r>
          </a:p>
        </p:txBody>
      </p:sp>
    </p:spTree>
    <p:extLst>
      <p:ext uri="{BB962C8B-B14F-4D97-AF65-F5344CB8AC3E}">
        <p14:creationId xmlns:p14="http://schemas.microsoft.com/office/powerpoint/2010/main" val="3427781182"/>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wipe(down)">
                                      <p:cBhvr>
                                        <p:cTn id="11" dur="500"/>
                                        <p:tgtEl>
                                          <p:spTgt spid="6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wipe(right)">
                                      <p:cBhvr>
                                        <p:cTn id="15" dur="500"/>
                                        <p:tgtEl>
                                          <p:spTgt spid="6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ipe(down)">
                                      <p:cBhvr>
                                        <p:cTn id="23" dur="500"/>
                                        <p:tgtEl>
                                          <p:spTgt spid="6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left)">
                                      <p:cBhvr>
                                        <p:cTn id="27" dur="500"/>
                                        <p:tgtEl>
                                          <p:spTgt spid="7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par>
                          <p:cTn id="36" fill="hold">
                            <p:stCondLst>
                              <p:cond delay="4000"/>
                            </p:stCondLst>
                            <p:childTnLst>
                              <p:par>
                                <p:cTn id="37" presetID="22" presetClass="entr" presetSubtype="2"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wipe(right)">
                                      <p:cBhvr>
                                        <p:cTn id="39" dur="500"/>
                                        <p:tgtEl>
                                          <p:spTgt spid="72"/>
                                        </p:tgtEl>
                                      </p:cBhvr>
                                    </p:animEffect>
                                  </p:childTnLst>
                                </p:cTn>
                              </p:par>
                            </p:childTnLst>
                          </p:cTn>
                        </p:par>
                        <p:par>
                          <p:cTn id="40" fill="hold">
                            <p:stCondLst>
                              <p:cond delay="45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36"/>
                                        </p:tgtEl>
                                        <p:attrNameLst>
                                          <p:attrName>ppt_y</p:attrName>
                                        </p:attrNameLst>
                                      </p:cBhvr>
                                      <p:tavLst>
                                        <p:tav tm="0">
                                          <p:val>
                                            <p:strVal val="#ppt_y"/>
                                          </p:val>
                                        </p:tav>
                                        <p:tav tm="100000">
                                          <p:val>
                                            <p:strVal val="#ppt_y"/>
                                          </p:val>
                                        </p:tav>
                                      </p:tavLst>
                                    </p:anim>
                                    <p:anim calcmode="lin" valueType="num">
                                      <p:cBhvr>
                                        <p:cTn id="45"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154959" y="1197546"/>
            <a:ext cx="1771277" cy="4608512"/>
            <a:chOff x="1827008" y="2120901"/>
            <a:chExt cx="2298700" cy="2736849"/>
          </a:xfrm>
        </p:grpSpPr>
        <p:sp>
          <p:nvSpPr>
            <p:cNvPr id="10" name="矩形 9"/>
            <p:cNvSpPr/>
            <p:nvPr/>
          </p:nvSpPr>
          <p:spPr>
            <a:xfrm>
              <a:off x="1827008" y="2120901"/>
              <a:ext cx="2298700" cy="444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ysClr val="windowText" lastClr="000000"/>
                </a:solidFill>
              </a:endParaRPr>
            </a:p>
          </p:txBody>
        </p:sp>
        <p:sp>
          <p:nvSpPr>
            <p:cNvPr id="11" name="矩形 10"/>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ysClr val="windowText" lastClr="000000"/>
                </a:solidFill>
              </a:endParaRPr>
            </a:p>
          </p:txBody>
        </p:sp>
      </p:grpSp>
      <p:grpSp>
        <p:nvGrpSpPr>
          <p:cNvPr id="12" name="组合 11"/>
          <p:cNvGrpSpPr/>
          <p:nvPr/>
        </p:nvGrpSpPr>
        <p:grpSpPr>
          <a:xfrm>
            <a:off x="6145914" y="1197546"/>
            <a:ext cx="1825470" cy="4608512"/>
            <a:chOff x="1827008" y="2120901"/>
            <a:chExt cx="2298700" cy="2736849"/>
          </a:xfrm>
        </p:grpSpPr>
        <p:sp>
          <p:nvSpPr>
            <p:cNvPr id="13" name="矩形 12"/>
            <p:cNvSpPr/>
            <p:nvPr/>
          </p:nvSpPr>
          <p:spPr>
            <a:xfrm>
              <a:off x="1827008" y="2120901"/>
              <a:ext cx="2298700" cy="444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 name="矩形 13"/>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15" name="组合 14"/>
          <p:cNvGrpSpPr/>
          <p:nvPr/>
        </p:nvGrpSpPr>
        <p:grpSpPr>
          <a:xfrm>
            <a:off x="8234147" y="1197546"/>
            <a:ext cx="3336551" cy="4608512"/>
            <a:chOff x="1827008" y="2120901"/>
            <a:chExt cx="2298700" cy="2736849"/>
          </a:xfrm>
        </p:grpSpPr>
        <p:sp>
          <p:nvSpPr>
            <p:cNvPr id="16" name="矩形 15"/>
            <p:cNvSpPr/>
            <p:nvPr/>
          </p:nvSpPr>
          <p:spPr>
            <a:xfrm>
              <a:off x="1827008" y="2120901"/>
              <a:ext cx="2298700" cy="444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7" name="矩形 16"/>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18" name="组合 17"/>
          <p:cNvGrpSpPr/>
          <p:nvPr/>
        </p:nvGrpSpPr>
        <p:grpSpPr>
          <a:xfrm>
            <a:off x="621302" y="1197546"/>
            <a:ext cx="3229011" cy="4608512"/>
            <a:chOff x="1827008" y="2120901"/>
            <a:chExt cx="2298700" cy="2736849"/>
          </a:xfrm>
        </p:grpSpPr>
        <p:sp>
          <p:nvSpPr>
            <p:cNvPr id="19" name="矩形 18"/>
            <p:cNvSpPr/>
            <p:nvPr/>
          </p:nvSpPr>
          <p:spPr>
            <a:xfrm>
              <a:off x="1827008" y="2120901"/>
              <a:ext cx="2298700" cy="444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20" name="矩形 19"/>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grpSp>
      <p:sp>
        <p:nvSpPr>
          <p:cNvPr id="21" name="文本框 29"/>
          <p:cNvSpPr txBox="1"/>
          <p:nvPr/>
        </p:nvSpPr>
        <p:spPr>
          <a:xfrm>
            <a:off x="1405696" y="1413570"/>
            <a:ext cx="1669143" cy="400110"/>
          </a:xfrm>
          <a:prstGeom prst="rect">
            <a:avLst/>
          </a:prstGeom>
          <a:noFill/>
        </p:spPr>
        <p:txBody>
          <a:bodyPr wrap="square" rtlCol="0">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一</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2" name="文本框 30"/>
          <p:cNvSpPr txBox="1"/>
          <p:nvPr/>
        </p:nvSpPr>
        <p:spPr>
          <a:xfrm>
            <a:off x="6230232" y="1413570"/>
            <a:ext cx="1669143" cy="400110"/>
          </a:xfrm>
          <a:prstGeom prst="rect">
            <a:avLst/>
          </a:prstGeom>
          <a:noFill/>
        </p:spPr>
        <p:txBody>
          <a:bodyPr wrap="square" rtlCol="0">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三</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3" name="文本框 31"/>
          <p:cNvSpPr txBox="1"/>
          <p:nvPr/>
        </p:nvSpPr>
        <p:spPr>
          <a:xfrm>
            <a:off x="4226967" y="1373500"/>
            <a:ext cx="1669143" cy="400110"/>
          </a:xfrm>
          <a:prstGeom prst="rect">
            <a:avLst/>
          </a:prstGeom>
          <a:noFill/>
        </p:spPr>
        <p:txBody>
          <a:bodyPr wrap="square" rtlCol="0">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二</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4" name="文本框 32"/>
          <p:cNvSpPr txBox="1"/>
          <p:nvPr/>
        </p:nvSpPr>
        <p:spPr>
          <a:xfrm>
            <a:off x="9051503" y="1373500"/>
            <a:ext cx="1669143" cy="400110"/>
          </a:xfrm>
          <a:prstGeom prst="rect">
            <a:avLst/>
          </a:prstGeom>
          <a:noFill/>
        </p:spPr>
        <p:txBody>
          <a:bodyPr wrap="square" rtlCol="0">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四</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5" name="文本框 33"/>
          <p:cNvSpPr txBox="1"/>
          <p:nvPr/>
        </p:nvSpPr>
        <p:spPr>
          <a:xfrm>
            <a:off x="914599" y="2205658"/>
            <a:ext cx="2736304" cy="2677656"/>
          </a:xfrm>
          <a:prstGeom prst="rect">
            <a:avLst/>
          </a:prstGeom>
          <a:noFill/>
        </p:spPr>
        <p:txBody>
          <a:bodyPr wrap="square" rtlCol="0">
            <a:spAutoFit/>
          </a:bodyPr>
          <a:lstStyle/>
          <a:p>
            <a:pPr algn="just"/>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高职院校的师资建设历来是一个重要的、长期性和动态性都极强的系统工程，需要合理规划、科学安排及认真对待。</a:t>
            </a:r>
          </a:p>
        </p:txBody>
      </p:sp>
      <p:sp>
        <p:nvSpPr>
          <p:cNvPr id="26" name="文本框 34"/>
          <p:cNvSpPr txBox="1"/>
          <p:nvPr/>
        </p:nvSpPr>
        <p:spPr>
          <a:xfrm>
            <a:off x="4298974" y="2277666"/>
            <a:ext cx="1440159" cy="2677656"/>
          </a:xfrm>
          <a:prstGeom prst="rect">
            <a:avLst/>
          </a:prstGeom>
          <a:noFill/>
        </p:spPr>
        <p:txBody>
          <a:bodyPr wrap="square" rtlCol="0">
            <a:spAutoFit/>
          </a:bodyPr>
          <a:lstStyle/>
          <a:p>
            <a:pPr algn="just"/>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如何与教育主管部门共同努力完成这项任务值得深刻反思。</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7" name="文本框 35"/>
          <p:cNvSpPr txBox="1"/>
          <p:nvPr/>
        </p:nvSpPr>
        <p:spPr>
          <a:xfrm>
            <a:off x="6230882" y="2173714"/>
            <a:ext cx="1596485" cy="3046988"/>
          </a:xfrm>
          <a:prstGeom prst="rect">
            <a:avLst/>
          </a:prstGeom>
          <a:noFill/>
        </p:spPr>
        <p:txBody>
          <a:bodyPr wrap="square" rtlCol="0">
            <a:spAutoFit/>
          </a:bodyPr>
          <a:lstStyle/>
          <a:p>
            <a:pPr algn="just"/>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IEET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对师资的要求给予了这项任务一个较为明确的建设方向和</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思路。</a:t>
            </a:r>
          </a:p>
        </p:txBody>
      </p:sp>
      <p:sp>
        <p:nvSpPr>
          <p:cNvPr id="28" name="文本框 36"/>
          <p:cNvSpPr txBox="1"/>
          <p:nvPr/>
        </p:nvSpPr>
        <p:spPr>
          <a:xfrm>
            <a:off x="8348112" y="2245722"/>
            <a:ext cx="3079655" cy="3416320"/>
          </a:xfrm>
          <a:prstGeom prst="rect">
            <a:avLst/>
          </a:prstGeom>
          <a:noFill/>
        </p:spPr>
        <p:txBody>
          <a:bodyPr wrap="square" rtlCol="0">
            <a:spAutoFit/>
          </a:bodyPr>
          <a:lstStyle/>
          <a:p>
            <a:pPr algn="just"/>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高职学院应该积极探索，勇于实践，突破传统教育理念的影响、地方经济条件的制约、现行教育管理体制的束缚这三大“瓶颈”，提出切实可行的交通工程类专业师资队伍建设的对策。</a:t>
            </a:r>
          </a:p>
        </p:txBody>
      </p:sp>
      <p:sp>
        <p:nvSpPr>
          <p:cNvPr id="29" name="文本框 2"/>
          <p:cNvSpPr txBox="1"/>
          <p:nvPr/>
        </p:nvSpPr>
        <p:spPr>
          <a:xfrm>
            <a:off x="1730103"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结束语</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1650719465"/>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anim calcmode="lin" valueType="num">
                                      <p:cBhvr>
                                        <p:cTn id="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9"/>
                                        </p:tgtEl>
                                      </p:cBhvr>
                                    </p:animEffect>
                                  </p:childTnLst>
                                </p:cTn>
                              </p:par>
                            </p:childTnLst>
                          </p:cTn>
                        </p:par>
                        <p:par>
                          <p:cTn id="12" fill="hold">
                            <p:stCondLst>
                              <p:cond delay="600"/>
                            </p:stCondLst>
                            <p:childTnLst>
                              <p:par>
                                <p:cTn id="13" presetID="22" presetClass="entr" presetSubtype="1"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par>
                          <p:cTn id="16" fill="hold">
                            <p:stCondLst>
                              <p:cond delay="11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160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100"/>
                            </p:stCondLst>
                            <p:childTnLst>
                              <p:par>
                                <p:cTn id="25" presetID="22" presetClass="entr" presetSubtype="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p:stCondLst>
                              <p:cond delay="2600"/>
                            </p:stCondLst>
                            <p:childTnLst>
                              <p:par>
                                <p:cTn id="29" presetID="22" presetClass="entr" presetSubtype="8"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p:stCondLst>
                              <p:cond delay="3100"/>
                            </p:stCondLst>
                            <p:childTnLst>
                              <p:par>
                                <p:cTn id="33" presetID="22" presetClass="entr" presetSubtype="8"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3600"/>
                            </p:stCondLst>
                            <p:childTnLst>
                              <p:par>
                                <p:cTn id="37" presetID="22" presetClass="entr" presetSubtype="1"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4100"/>
                            </p:stCondLst>
                            <p:childTnLst>
                              <p:par>
                                <p:cTn id="41" presetID="22" presetClass="entr" presetSubtype="8"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par>
                          <p:cTn id="44" fill="hold">
                            <p:stCondLst>
                              <p:cond delay="4600"/>
                            </p:stCondLst>
                            <p:childTnLst>
                              <p:par>
                                <p:cTn id="45" presetID="22" presetClass="entr" presetSubtype="8"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par>
                          <p:cTn id="48" fill="hold">
                            <p:stCondLst>
                              <p:cond delay="5100"/>
                            </p:stCondLst>
                            <p:childTnLst>
                              <p:par>
                                <p:cTn id="49" presetID="22" presetClass="entr" presetSubtype="1"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up)">
                                      <p:cBhvr>
                                        <p:cTn id="51" dur="500"/>
                                        <p:tgtEl>
                                          <p:spTgt spid="15"/>
                                        </p:tgtEl>
                                      </p:cBhvr>
                                    </p:animEffect>
                                  </p:childTnLst>
                                </p:cTn>
                              </p:par>
                            </p:childTnLst>
                          </p:cTn>
                        </p:par>
                        <p:par>
                          <p:cTn id="52" fill="hold">
                            <p:stCondLst>
                              <p:cond delay="5600"/>
                            </p:stCondLst>
                            <p:childTnLst>
                              <p:par>
                                <p:cTn id="53" presetID="22" presetClass="entr" presetSubtype="8"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par>
                          <p:cTn id="56" fill="hold">
                            <p:stCondLst>
                              <p:cond delay="6100"/>
                            </p:stCondLst>
                            <p:childTnLst>
                              <p:par>
                                <p:cTn id="57" presetID="22" presetClass="entr" presetSubtype="8"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left)">
                                      <p:cBhvr>
                                        <p:cTn id="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0" y="0"/>
            <a:ext cx="3722911"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31"/>
          <p:cNvSpPr/>
          <p:nvPr/>
        </p:nvSpPr>
        <p:spPr>
          <a:xfrm>
            <a:off x="5791629" y="1917627"/>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33" name="组合 32"/>
          <p:cNvGrpSpPr/>
          <p:nvPr/>
        </p:nvGrpSpPr>
        <p:grpSpPr>
          <a:xfrm>
            <a:off x="6673144" y="1917626"/>
            <a:ext cx="3741980" cy="511504"/>
            <a:chOff x="6339097" y="1573726"/>
            <a:chExt cx="3744416" cy="511504"/>
          </a:xfrm>
        </p:grpSpPr>
        <p:sp>
          <p:nvSpPr>
            <p:cNvPr id="35" name="圆角矩形 34"/>
            <p:cNvSpPr/>
            <p:nvPr/>
          </p:nvSpPr>
          <p:spPr>
            <a:xfrm>
              <a:off x="6339097" y="1573726"/>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6" name="矩形 35"/>
            <p:cNvSpPr/>
            <p:nvPr/>
          </p:nvSpPr>
          <p:spPr>
            <a:xfrm>
              <a:off x="6723350" y="1614014"/>
              <a:ext cx="2653075"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我的思考</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7" name="圆角矩形 36"/>
          <p:cNvSpPr/>
          <p:nvPr/>
        </p:nvSpPr>
        <p:spPr>
          <a:xfrm>
            <a:off x="5791629" y="3258135"/>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38" name="组合 37"/>
          <p:cNvGrpSpPr/>
          <p:nvPr/>
        </p:nvGrpSpPr>
        <p:grpSpPr>
          <a:xfrm>
            <a:off x="6649262" y="3258135"/>
            <a:ext cx="3741980" cy="511504"/>
            <a:chOff x="6315199" y="2410178"/>
            <a:chExt cx="3744416" cy="511504"/>
          </a:xfrm>
        </p:grpSpPr>
        <p:sp>
          <p:nvSpPr>
            <p:cNvPr id="39" name="圆角矩形 38"/>
            <p:cNvSpPr/>
            <p:nvPr/>
          </p:nvSpPr>
          <p:spPr>
            <a:xfrm>
              <a:off x="6315199" y="2410178"/>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53" name="矩形 52"/>
            <p:cNvSpPr/>
            <p:nvPr/>
          </p:nvSpPr>
          <p:spPr>
            <a:xfrm>
              <a:off x="6747248" y="2450466"/>
              <a:ext cx="2653075"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我的论文</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54" name="圆角矩形 53"/>
          <p:cNvSpPr/>
          <p:nvPr/>
        </p:nvSpPr>
        <p:spPr>
          <a:xfrm>
            <a:off x="5791629" y="4592176"/>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55" name="组合 54"/>
          <p:cNvGrpSpPr/>
          <p:nvPr/>
        </p:nvGrpSpPr>
        <p:grpSpPr>
          <a:xfrm>
            <a:off x="6673144" y="4592174"/>
            <a:ext cx="3741980" cy="511504"/>
            <a:chOff x="6339097" y="3296031"/>
            <a:chExt cx="3744416" cy="511504"/>
          </a:xfrm>
        </p:grpSpPr>
        <p:sp>
          <p:nvSpPr>
            <p:cNvPr id="56" name="圆角矩形 55"/>
            <p:cNvSpPr/>
            <p:nvPr/>
          </p:nvSpPr>
          <p:spPr>
            <a:xfrm>
              <a:off x="6339097" y="3296031"/>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57" name="矩形 56"/>
            <p:cNvSpPr/>
            <p:nvPr/>
          </p:nvSpPr>
          <p:spPr>
            <a:xfrm>
              <a:off x="6723349" y="3336319"/>
              <a:ext cx="2736305"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我的感谢</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66" name="TextBox 65"/>
          <p:cNvSpPr txBox="1"/>
          <p:nvPr/>
        </p:nvSpPr>
        <p:spPr>
          <a:xfrm>
            <a:off x="338535" y="2219568"/>
            <a:ext cx="2806485" cy="1354243"/>
          </a:xfrm>
          <a:prstGeom prst="rect">
            <a:avLst/>
          </a:prstGeom>
          <a:noFill/>
        </p:spPr>
        <p:txBody>
          <a:bodyPr wrap="square" lIns="121880" tIns="60938" rIns="121880" bIns="60938">
            <a:spAutoFit/>
          </a:bodyPr>
          <a:lstStyle/>
          <a:p>
            <a:pPr algn="r">
              <a:defRPr/>
            </a:pPr>
            <a:r>
              <a:rPr lang="zh-CN" altLang="en-US" sz="4800" b="1" spc="200" dirty="0">
                <a:solidFill>
                  <a:schemeClr val="bg1"/>
                </a:solidFill>
                <a:latin typeface="微软雅黑" pitchFamily="34" charset="-122"/>
                <a:ea typeface="微软雅黑" pitchFamily="34" charset="-122"/>
              </a:rPr>
              <a:t>目录 </a:t>
            </a:r>
            <a:endParaRPr lang="en-US" altLang="zh-CN" sz="4800" b="1" spc="200" dirty="0">
              <a:solidFill>
                <a:schemeClr val="bg1"/>
              </a:solidFill>
              <a:latin typeface="微软雅黑" pitchFamily="34" charset="-122"/>
              <a:ea typeface="微软雅黑" pitchFamily="34" charset="-122"/>
            </a:endParaRPr>
          </a:p>
          <a:p>
            <a:pPr algn="r">
              <a:defRPr/>
            </a:pPr>
            <a:r>
              <a:rPr lang="en-US" altLang="zh-CN" sz="3200" b="1" spc="200" dirty="0">
                <a:solidFill>
                  <a:schemeClr val="bg1"/>
                </a:solidFill>
                <a:latin typeface="微软雅黑" pitchFamily="34" charset="-122"/>
                <a:ea typeface="微软雅黑" pitchFamily="34" charset="-122"/>
              </a:rPr>
              <a:t>CONTENTS</a:t>
            </a:r>
            <a:endParaRPr lang="zh-CN" altLang="en-US" sz="3200" b="1" spc="200" dirty="0">
              <a:solidFill>
                <a:schemeClr val="bg1"/>
              </a:solidFill>
              <a:latin typeface="微软雅黑" pitchFamily="34" charset="-122"/>
              <a:ea typeface="微软雅黑" pitchFamily="34" charset="-122"/>
            </a:endParaRPr>
          </a:p>
        </p:txBody>
      </p:sp>
      <p:sp>
        <p:nvSpPr>
          <p:cNvPr id="67" name="下箭头 66"/>
          <p:cNvSpPr/>
          <p:nvPr/>
        </p:nvSpPr>
        <p:spPr>
          <a:xfrm rot="16200000">
            <a:off x="4614050" y="4530261"/>
            <a:ext cx="576064" cy="679386"/>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zh-CN" altLang="en-US"/>
          </a:p>
        </p:txBody>
      </p:sp>
    </p:spTree>
    <p:extLst>
      <p:ext uri="{BB962C8B-B14F-4D97-AF65-F5344CB8AC3E}">
        <p14:creationId xmlns:p14="http://schemas.microsoft.com/office/powerpoint/2010/main" val="219339292"/>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additive="base">
                                        <p:cTn id="12" dur="500" fill="hold"/>
                                        <p:tgtEl>
                                          <p:spTgt spid="67"/>
                                        </p:tgtEl>
                                        <p:attrNameLst>
                                          <p:attrName>ppt_x</p:attrName>
                                        </p:attrNameLst>
                                      </p:cBhvr>
                                      <p:tavLst>
                                        <p:tav tm="0">
                                          <p:val>
                                            <p:strVal val="0-#ppt_w/2"/>
                                          </p:val>
                                        </p:tav>
                                        <p:tav tm="100000">
                                          <p:val>
                                            <p:strVal val="#ppt_x"/>
                                          </p:val>
                                        </p:tav>
                                      </p:tavLst>
                                    </p:anim>
                                    <p:anim calcmode="lin" valueType="num">
                                      <p:cBhvr additive="base">
                                        <p:cTn id="13" dur="500" fill="hold"/>
                                        <p:tgtEl>
                                          <p:spTgt spid="6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6" presetClass="emph" presetSubtype="0" fill="hold" grpId="0" nodeType="afterEffect">
                                  <p:stCondLst>
                                    <p:cond delay="0"/>
                                  </p:stCondLst>
                                  <p:childTnLst>
                                    <p:animEffect transition="out" filter="fade">
                                      <p:cBhvr>
                                        <p:cTn id="16" dur="500" tmFilter="0, 0; .2, .5; .8, .5; 1, 0"/>
                                        <p:tgtEl>
                                          <p:spTgt spid="54"/>
                                        </p:tgtEl>
                                      </p:cBhvr>
                                    </p:animEffect>
                                    <p:animScale>
                                      <p:cBhvr>
                                        <p:cTn id="17" dur="250" autoRev="1" fill="hold"/>
                                        <p:tgtEl>
                                          <p:spTgt spid="54"/>
                                        </p:tgtEl>
                                      </p:cBhvr>
                                      <p:by x="105000" y="105000"/>
                                    </p:animScale>
                                  </p:childTnLst>
                                </p:cTn>
                              </p:par>
                            </p:childTnLst>
                          </p:cTn>
                        </p:par>
                        <p:par>
                          <p:cTn id="18" fill="hold">
                            <p:stCondLst>
                              <p:cond delay="1500"/>
                            </p:stCondLst>
                            <p:childTnLst>
                              <p:par>
                                <p:cTn id="19" presetID="26" presetClass="emph" presetSubtype="0" fill="hold" nodeType="afterEffect">
                                  <p:stCondLst>
                                    <p:cond delay="0"/>
                                  </p:stCondLst>
                                  <p:childTnLst>
                                    <p:animEffect transition="out" filter="fade">
                                      <p:cBhvr>
                                        <p:cTn id="20" dur="500" tmFilter="0, 0; .2, .5; .8, .5; 1, 0"/>
                                        <p:tgtEl>
                                          <p:spTgt spid="55"/>
                                        </p:tgtEl>
                                      </p:cBhvr>
                                    </p:animEffect>
                                    <p:animScale>
                                      <p:cBhvr>
                                        <p:cTn id="21" dur="250" autoRev="1" fill="hold"/>
                                        <p:tgtEl>
                                          <p:spTgt spid="5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4" grpId="0" animBg="1"/>
      <p:bldP spid="6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30103"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我的感谢</a:t>
            </a:r>
            <a:endParaRPr lang="zh-CN" altLang="en-US" sz="2800" b="1" dirty="0">
              <a:solidFill>
                <a:schemeClr val="accent1"/>
              </a:solidFill>
              <a:latin typeface="微软雅黑" pitchFamily="34" charset="-122"/>
              <a:ea typeface="微软雅黑" pitchFamily="34" charset="-122"/>
            </a:endParaRPr>
          </a:p>
        </p:txBody>
      </p:sp>
      <p:sp>
        <p:nvSpPr>
          <p:cNvPr id="4" name="矩形 3"/>
          <p:cNvSpPr/>
          <p:nvPr/>
        </p:nvSpPr>
        <p:spPr>
          <a:xfrm>
            <a:off x="1562671" y="1557586"/>
            <a:ext cx="9000999" cy="4031873"/>
          </a:xfrm>
          <a:prstGeom prst="rect">
            <a:avLst/>
          </a:prstGeom>
        </p:spPr>
        <p:txBody>
          <a:bodyPr wrap="square">
            <a:spAutoFit/>
          </a:bodyPr>
          <a:lstStyle/>
          <a:p>
            <a:r>
              <a:rPr lang="zh-CN" altLang="en-US" sz="3200" dirty="0" smtClean="0"/>
              <a:t>以上的粗浅思考无论</a:t>
            </a:r>
            <a:r>
              <a:rPr lang="zh-CN" altLang="en-US" sz="3200" dirty="0"/>
              <a:t>从角度、观点还是</a:t>
            </a:r>
            <a:r>
              <a:rPr lang="zh-CN" altLang="en-US" sz="3200" dirty="0" smtClean="0"/>
              <a:t>理论深度</a:t>
            </a:r>
            <a:r>
              <a:rPr lang="zh-CN" altLang="en-US" sz="3200" dirty="0"/>
              <a:t>都还不够成熟，尚</a:t>
            </a:r>
            <a:r>
              <a:rPr lang="zh-CN" altLang="en-US" sz="3200" dirty="0" smtClean="0"/>
              <a:t>需不断完善，还有</a:t>
            </a:r>
            <a:r>
              <a:rPr lang="zh-CN" altLang="en-US" sz="3200" dirty="0"/>
              <a:t>许多问题没有</a:t>
            </a:r>
            <a:r>
              <a:rPr lang="zh-CN" altLang="en-US" sz="3200" dirty="0" smtClean="0"/>
              <a:t>找到更好的解决</a:t>
            </a:r>
            <a:r>
              <a:rPr lang="zh-CN" altLang="en-US" sz="3200" dirty="0"/>
              <a:t>的办法</a:t>
            </a:r>
            <a:r>
              <a:rPr lang="zh-CN" altLang="en-US" sz="3200" dirty="0" smtClean="0"/>
              <a:t>，因此，非常</a:t>
            </a:r>
            <a:r>
              <a:rPr lang="zh-CN" altLang="en-US" sz="3200" dirty="0"/>
              <a:t>希望能够得到在座各位领导及专家的</a:t>
            </a:r>
            <a:r>
              <a:rPr lang="zh-CN" altLang="en-US" sz="3200" dirty="0" smtClean="0"/>
              <a:t>指点</a:t>
            </a:r>
            <a:endParaRPr lang="en-US" altLang="zh-CN" sz="3200" dirty="0" smtClean="0"/>
          </a:p>
          <a:p>
            <a:endParaRPr lang="zh-CN" altLang="en-US" sz="3200" dirty="0"/>
          </a:p>
          <a:p>
            <a:r>
              <a:rPr lang="zh-CN" altLang="en-US" sz="3200" dirty="0" smtClean="0"/>
              <a:t>感谢</a:t>
            </a:r>
            <a:r>
              <a:rPr lang="zh-CN" altLang="en-US" sz="3200" dirty="0"/>
              <a:t>各位领导和同仁对我的理解</a:t>
            </a:r>
            <a:r>
              <a:rPr lang="zh-CN" altLang="en-US" sz="3200" dirty="0" smtClean="0"/>
              <a:t>、支持</a:t>
            </a:r>
            <a:r>
              <a:rPr lang="zh-CN" altLang="en-US" sz="3200" dirty="0"/>
              <a:t>和</a:t>
            </a:r>
            <a:r>
              <a:rPr lang="zh-CN" altLang="en-US" sz="3200" dirty="0" smtClean="0"/>
              <a:t>厚爱。</a:t>
            </a:r>
            <a:endParaRPr lang="en-US" altLang="zh-CN" sz="3200" dirty="0" smtClean="0"/>
          </a:p>
          <a:p>
            <a:endParaRPr lang="en-US" altLang="zh-CN" sz="3200" dirty="0"/>
          </a:p>
          <a:p>
            <a:r>
              <a:rPr lang="zh-CN" altLang="en-US" sz="3200" dirty="0" smtClean="0"/>
              <a:t>谢谢</a:t>
            </a:r>
            <a:r>
              <a:rPr lang="zh-CN" altLang="en-US" sz="3200" dirty="0"/>
              <a:t>大家！</a:t>
            </a:r>
          </a:p>
        </p:txBody>
      </p:sp>
    </p:spTree>
    <p:extLst>
      <p:ext uri="{BB962C8B-B14F-4D97-AF65-F5344CB8AC3E}">
        <p14:creationId xmlns:p14="http://schemas.microsoft.com/office/powerpoint/2010/main" val="3406960909"/>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bwMode="auto">
          <a:xfrm>
            <a:off x="1103302" y="1113743"/>
            <a:ext cx="10019814" cy="5003801"/>
          </a:xfrm>
          <a:prstGeom prst="roundRect">
            <a:avLst>
              <a:gd name="adj" fmla="val 3926"/>
            </a:avLst>
          </a:prstGeom>
          <a:noFill/>
          <a:ln w="25400" cap="flat" cmpd="sng" algn="ctr">
            <a:solidFill>
              <a:schemeClr val="accent1"/>
            </a:solidFill>
            <a:prstDash val="solid"/>
            <a:round/>
            <a:headEnd type="none" w="med" len="med"/>
            <a:tailEnd type="none" w="med" len="med"/>
          </a:ln>
          <a:effectLst/>
          <a:extLst/>
        </p:spPr>
        <p:txBody>
          <a:bodyPr vert="horz" wrap="square" lIns="91438" tIns="45719" rIns="91438" bIns="45719" numCol="1" rtlCol="0" anchor="t" anchorCtr="0" compatLnSpc="1">
            <a:prstTxWarp prst="textNoShape">
              <a:avLst/>
            </a:prstTxWarp>
          </a:bodyPr>
          <a:lstStyle/>
          <a:p>
            <a:pPr defTabSz="816122"/>
            <a:endParaRPr lang="zh-CN" altLang="en-US"/>
          </a:p>
        </p:txBody>
      </p:sp>
      <p:sp>
        <p:nvSpPr>
          <p:cNvPr id="7" name="Rectangle 11"/>
          <p:cNvSpPr>
            <a:spLocks noChangeArrowheads="1"/>
          </p:cNvSpPr>
          <p:nvPr/>
        </p:nvSpPr>
        <p:spPr bwMode="auto">
          <a:xfrm>
            <a:off x="1562671" y="1773610"/>
            <a:ext cx="5956042" cy="3304935"/>
          </a:xfrm>
          <a:prstGeom prst="rect">
            <a:avLst/>
          </a:prstGeom>
          <a:noFill/>
          <a:ln w="9525" cap="flat" cmpd="sng">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573" tIns="36286" rIns="72573" bIns="36286">
            <a:spAutoFit/>
          </a:bodyPr>
          <a:lstStyle>
            <a:defPPr>
              <a:defRPr lang="zh-CN"/>
            </a:defPPr>
            <a:lvl1pPr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5pPr>
            <a:lvl6pPr marL="2286000" algn="l" defTabSz="914400" rtl="0" eaLnBrk="1" latinLnBrk="0" hangingPunct="1">
              <a:defRPr sz="1500" kern="1200">
                <a:solidFill>
                  <a:schemeClr val="tx1"/>
                </a:solidFill>
                <a:latin typeface="Arial" pitchFamily="34" charset="0"/>
                <a:ea typeface="宋体" pitchFamily="2" charset="-122"/>
                <a:cs typeface="+mn-cs"/>
              </a:defRPr>
            </a:lvl6pPr>
            <a:lvl7pPr marL="2743200" algn="l" defTabSz="914400" rtl="0" eaLnBrk="1" latinLnBrk="0" hangingPunct="1">
              <a:defRPr sz="1500" kern="1200">
                <a:solidFill>
                  <a:schemeClr val="tx1"/>
                </a:solidFill>
                <a:latin typeface="Arial" pitchFamily="34" charset="0"/>
                <a:ea typeface="宋体" pitchFamily="2" charset="-122"/>
                <a:cs typeface="+mn-cs"/>
              </a:defRPr>
            </a:lvl7pPr>
            <a:lvl8pPr marL="3200400" algn="l" defTabSz="914400" rtl="0" eaLnBrk="1" latinLnBrk="0" hangingPunct="1">
              <a:defRPr sz="1500" kern="1200">
                <a:solidFill>
                  <a:schemeClr val="tx1"/>
                </a:solidFill>
                <a:latin typeface="Arial" pitchFamily="34" charset="0"/>
                <a:ea typeface="宋体" pitchFamily="2" charset="-122"/>
                <a:cs typeface="+mn-cs"/>
              </a:defRPr>
            </a:lvl8pPr>
            <a:lvl9pPr marL="3657600" algn="l" defTabSz="914400" rtl="0" eaLnBrk="1" latinLnBrk="0" hangingPunct="1">
              <a:defRPr sz="1500" kern="1200">
                <a:solidFill>
                  <a:schemeClr val="tx1"/>
                </a:solidFill>
                <a:latin typeface="Arial" pitchFamily="34" charset="0"/>
                <a:ea typeface="宋体" pitchFamily="2" charset="-122"/>
                <a:cs typeface="+mn-cs"/>
              </a:defRPr>
            </a:lvl9pPr>
          </a:lstStyle>
          <a:p>
            <a:pPr algn="just" eaLnBrk="0" hangingPunct="0">
              <a:lnSpc>
                <a:spcPct val="150000"/>
              </a:lnSpc>
            </a:pPr>
            <a:r>
              <a:rPr lang="zh-CN" altLang="en-US" sz="1900" dirty="0" smtClean="0">
                <a:solidFill>
                  <a:schemeClr val="tx1">
                    <a:lumMod val="95000"/>
                    <a:lumOff val="5000"/>
                  </a:schemeClr>
                </a:solidFill>
                <a:latin typeface="微软雅黑" pitchFamily="34" charset="-122"/>
                <a:ea typeface="微软雅黑" pitchFamily="34" charset="-122"/>
                <a:sym typeface="微软雅黑" pitchFamily="34" charset="-122"/>
              </a:rPr>
              <a:t>          </a:t>
            </a:r>
            <a:r>
              <a:rPr lang="zh-CN" altLang="en-US" sz="2800" dirty="0" smtClean="0">
                <a:solidFill>
                  <a:schemeClr val="tx1">
                    <a:lumMod val="95000"/>
                    <a:lumOff val="5000"/>
                  </a:schemeClr>
                </a:solidFill>
                <a:latin typeface="微软雅黑" pitchFamily="34" charset="-122"/>
                <a:ea typeface="微软雅黑" pitchFamily="34" charset="-122"/>
                <a:sym typeface="微软雅黑" pitchFamily="34" charset="-122"/>
              </a:rPr>
              <a:t>非常</a:t>
            </a:r>
            <a:r>
              <a:rPr lang="zh-CN" altLang="en-US" sz="2800" dirty="0">
                <a:solidFill>
                  <a:schemeClr val="tx1">
                    <a:lumMod val="95000"/>
                    <a:lumOff val="5000"/>
                  </a:schemeClr>
                </a:solidFill>
                <a:latin typeface="微软雅黑" pitchFamily="34" charset="-122"/>
                <a:ea typeface="微软雅黑" pitchFamily="34" charset="-122"/>
                <a:sym typeface="微软雅黑" pitchFamily="34" charset="-122"/>
              </a:rPr>
              <a:t>荣幸能作为中国交通教育研究会高教研究分会</a:t>
            </a:r>
            <a:r>
              <a:rPr lang="en-US" altLang="zh-CN" sz="2800" dirty="0">
                <a:solidFill>
                  <a:schemeClr val="tx1">
                    <a:lumMod val="95000"/>
                    <a:lumOff val="5000"/>
                  </a:schemeClr>
                </a:solidFill>
                <a:latin typeface="微软雅黑" pitchFamily="34" charset="-122"/>
                <a:ea typeface="微软雅黑" pitchFamily="34" charset="-122"/>
                <a:sym typeface="微软雅黑" pitchFamily="34" charset="-122"/>
              </a:rPr>
              <a:t>2017</a:t>
            </a:r>
            <a:r>
              <a:rPr lang="zh-CN" altLang="en-US" sz="2800" dirty="0">
                <a:solidFill>
                  <a:schemeClr val="tx1">
                    <a:lumMod val="95000"/>
                    <a:lumOff val="5000"/>
                  </a:schemeClr>
                </a:solidFill>
                <a:latin typeface="微软雅黑" pitchFamily="34" charset="-122"/>
                <a:ea typeface="微软雅黑" pitchFamily="34" charset="-122"/>
                <a:sym typeface="微软雅黑" pitchFamily="34" charset="-122"/>
              </a:rPr>
              <a:t>学术年会的论文交流代表在这里发言</a:t>
            </a:r>
            <a:r>
              <a:rPr lang="zh-CN" altLang="en-US" sz="2800" dirty="0" smtClean="0">
                <a:solidFill>
                  <a:schemeClr val="tx1">
                    <a:lumMod val="95000"/>
                    <a:lumOff val="5000"/>
                  </a:schemeClr>
                </a:solidFill>
                <a:latin typeface="微软雅黑" pitchFamily="34" charset="-122"/>
                <a:ea typeface="微软雅黑" pitchFamily="34" charset="-122"/>
                <a:sym typeface="微软雅黑" pitchFamily="34" charset="-122"/>
              </a:rPr>
              <a:t>。</a:t>
            </a:r>
            <a:endParaRPr lang="en-US" altLang="zh-CN" sz="2800" dirty="0" smtClean="0">
              <a:solidFill>
                <a:schemeClr val="tx1">
                  <a:lumMod val="95000"/>
                  <a:lumOff val="5000"/>
                </a:schemeClr>
              </a:solidFill>
              <a:latin typeface="微软雅黑" pitchFamily="34" charset="-122"/>
              <a:ea typeface="微软雅黑" pitchFamily="34" charset="-122"/>
              <a:sym typeface="微软雅黑" pitchFamily="34" charset="-122"/>
            </a:endParaRPr>
          </a:p>
          <a:p>
            <a:pPr algn="just" eaLnBrk="0" hangingPunct="0">
              <a:lnSpc>
                <a:spcPct val="150000"/>
              </a:lnSpc>
            </a:pPr>
            <a:r>
              <a:rPr lang="zh-CN" altLang="en-US" sz="2800" dirty="0" smtClean="0">
                <a:solidFill>
                  <a:schemeClr val="tx1">
                    <a:lumMod val="95000"/>
                    <a:lumOff val="5000"/>
                  </a:schemeClr>
                </a:solidFill>
                <a:latin typeface="微软雅黑" pitchFamily="34" charset="-122"/>
                <a:ea typeface="微软雅黑" pitchFamily="34" charset="-122"/>
                <a:sym typeface="微软雅黑" pitchFamily="34" charset="-122"/>
              </a:rPr>
              <a:t>       向</a:t>
            </a:r>
            <a:r>
              <a:rPr lang="zh-CN" altLang="en-US" sz="2800" dirty="0">
                <a:solidFill>
                  <a:schemeClr val="tx1">
                    <a:lumMod val="95000"/>
                    <a:lumOff val="5000"/>
                  </a:schemeClr>
                </a:solidFill>
                <a:latin typeface="微软雅黑" pitchFamily="34" charset="-122"/>
                <a:ea typeface="微软雅黑" pitchFamily="34" charset="-122"/>
                <a:sym typeface="微软雅黑" pitchFamily="34" charset="-122"/>
              </a:rPr>
              <a:t>在座的各位领导、论文评审委员会的专家表示由衷的</a:t>
            </a:r>
            <a:r>
              <a:rPr lang="zh-CN" altLang="en-US" sz="2800" dirty="0" smtClean="0">
                <a:solidFill>
                  <a:schemeClr val="tx1">
                    <a:lumMod val="95000"/>
                    <a:lumOff val="5000"/>
                  </a:schemeClr>
                </a:solidFill>
                <a:latin typeface="微软雅黑" pitchFamily="34" charset="-122"/>
                <a:ea typeface="微软雅黑" pitchFamily="34" charset="-122"/>
                <a:sym typeface="微软雅黑" pitchFamily="34" charset="-122"/>
              </a:rPr>
              <a:t>敬意。</a:t>
            </a:r>
            <a:endParaRPr lang="zh-CN" altLang="en-US" sz="2800" dirty="0">
              <a:solidFill>
                <a:schemeClr val="tx1">
                  <a:lumMod val="95000"/>
                  <a:lumOff val="5000"/>
                </a:schemeClr>
              </a:solidFill>
              <a:latin typeface="微软雅黑" pitchFamily="34" charset="-122"/>
              <a:ea typeface="微软雅黑" pitchFamily="34" charset="-122"/>
              <a:sym typeface="微软雅黑" pitchFamily="34" charset="-122"/>
            </a:endParaRPr>
          </a:p>
        </p:txBody>
      </p:sp>
      <p:grpSp>
        <p:nvGrpSpPr>
          <p:cNvPr id="8" name="组合 7"/>
          <p:cNvGrpSpPr/>
          <p:nvPr/>
        </p:nvGrpSpPr>
        <p:grpSpPr>
          <a:xfrm>
            <a:off x="2007373" y="727133"/>
            <a:ext cx="2167871" cy="773220"/>
            <a:chOff x="2332469" y="809238"/>
            <a:chExt cx="1859969" cy="608493"/>
          </a:xfrm>
          <a:solidFill>
            <a:srgbClr val="0070C0"/>
          </a:solidFill>
        </p:grpSpPr>
        <p:sp>
          <p:nvSpPr>
            <p:cNvPr id="9" name="圆角矩形 8"/>
            <p:cNvSpPr/>
            <p:nvPr/>
          </p:nvSpPr>
          <p:spPr bwMode="auto">
            <a:xfrm>
              <a:off x="2332469" y="809238"/>
              <a:ext cx="1859969" cy="608493"/>
            </a:xfrm>
            <a:prstGeom prst="roundRect">
              <a:avLst>
                <a:gd name="adj" fmla="val 50000"/>
              </a:avLst>
            </a:prstGeom>
            <a:solidFill>
              <a:schemeClr val="accent1"/>
            </a:solidFill>
            <a:ln w="19050" cap="flat" cmpd="sng" algn="ctr">
              <a:noFill/>
              <a:prstDash val="solid"/>
              <a:round/>
              <a:headEnd type="none" w="med" len="med"/>
              <a:tailEnd type="none" w="med" len="med"/>
            </a:ln>
            <a:effectLst/>
            <a:extLst/>
          </p:spPr>
          <p:txBody>
            <a:bodyPr vert="horz" wrap="square" lIns="108816" tIns="54408" rIns="108816" bIns="54408" numCol="1" rtlCol="0" anchor="t" anchorCtr="0" compatLnSpc="1">
              <a:prstTxWarp prst="textNoShape">
                <a:avLst/>
              </a:prstTxWarp>
            </a:bodyPr>
            <a:lstStyle/>
            <a:p>
              <a:pPr algn="ctr" defTabSz="1088135"/>
              <a:endParaRPr lang="zh-CN" altLang="en-US" sz="3700" dirty="0">
                <a:solidFill>
                  <a:schemeClr val="bg1"/>
                </a:solidFill>
                <a:latin typeface="+mj-lt"/>
                <a:ea typeface="微软雅黑" pitchFamily="34" charset="-122"/>
              </a:endParaRPr>
            </a:p>
          </p:txBody>
        </p:sp>
        <p:sp>
          <p:nvSpPr>
            <p:cNvPr id="10" name="矩形 9"/>
            <p:cNvSpPr/>
            <p:nvPr/>
          </p:nvSpPr>
          <p:spPr>
            <a:xfrm>
              <a:off x="2605177" y="923027"/>
              <a:ext cx="1276709" cy="37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700" b="1" dirty="0">
                  <a:latin typeface="微软雅黑" pitchFamily="34" charset="-122"/>
                  <a:ea typeface="微软雅黑" pitchFamily="34" charset="-122"/>
                </a:rPr>
                <a:t>前 言</a:t>
              </a:r>
            </a:p>
          </p:txBody>
        </p:sp>
      </p:grpSp>
      <p:sp>
        <p:nvSpPr>
          <p:cNvPr id="11" name="AutoShape 3" descr="全景图"/>
          <p:cNvSpPr>
            <a:spLocks noChangeArrowheads="1"/>
          </p:cNvSpPr>
          <p:nvPr/>
        </p:nvSpPr>
        <p:spPr bwMode="auto">
          <a:xfrm>
            <a:off x="7791602" y="1510150"/>
            <a:ext cx="2719360" cy="1787722"/>
          </a:xfrm>
          <a:prstGeom prst="roundRect">
            <a:avLst>
              <a:gd name="adj" fmla="val 16667"/>
            </a:avLst>
          </a:prstGeom>
          <a:blipFill dpi="0" rotWithShape="1">
            <a:blip r:embed="rId3"/>
            <a:srcRect/>
            <a:stretch>
              <a:fillRect/>
            </a:stretch>
          </a:blip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pic>
        <p:nvPicPr>
          <p:cNvPr id="3" name="图片 2"/>
          <p:cNvPicPr>
            <a:picLocks noChangeAspect="1"/>
          </p:cNvPicPr>
          <p:nvPr/>
        </p:nvPicPr>
        <p:blipFill>
          <a:blip r:embed="rId4"/>
          <a:stretch>
            <a:fillRect/>
          </a:stretch>
        </p:blipFill>
        <p:spPr>
          <a:xfrm>
            <a:off x="7791170" y="4005858"/>
            <a:ext cx="2719792" cy="1676545"/>
          </a:xfrm>
          <a:prstGeom prst="rect">
            <a:avLst/>
          </a:prstGeom>
        </p:spPr>
      </p:pic>
    </p:spTree>
    <p:extLst>
      <p:ext uri="{BB962C8B-B14F-4D97-AF65-F5344CB8AC3E}">
        <p14:creationId xmlns:p14="http://schemas.microsoft.com/office/powerpoint/2010/main" val="2199545952"/>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5" dur="1000"/>
                                        <p:tgtEl>
                                          <p:spTgt spid="7">
                                            <p:txEl>
                                              <p:pRg st="0" end="0"/>
                                            </p:txEl>
                                          </p:spTgt>
                                        </p:tgtEl>
                                      </p:cBhvr>
                                    </p:animEffect>
                                  </p:childTnLst>
                                </p:cTn>
                              </p:par>
                            </p:childTnLst>
                          </p:cTn>
                        </p:par>
                        <p:par>
                          <p:cTn id="16" fill="hold">
                            <p:stCondLst>
                              <p:cond delay="2500"/>
                            </p:stCondLst>
                            <p:childTnLst>
                              <p:par>
                                <p:cTn id="17" presetID="14" presetClass="entr" presetSubtype="10" fill="hold"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9"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 y="793"/>
            <a:ext cx="12193647" cy="6860642"/>
          </a:xfrm>
          <a:prstGeom prst="rect">
            <a:avLst/>
          </a:prstGeom>
        </p:spPr>
      </p:pic>
      <p:sp>
        <p:nvSpPr>
          <p:cNvPr id="10" name="TextBox 9"/>
          <p:cNvSpPr txBox="1"/>
          <p:nvPr/>
        </p:nvSpPr>
        <p:spPr>
          <a:xfrm>
            <a:off x="7611342" y="2277666"/>
            <a:ext cx="3939535" cy="1231102"/>
          </a:xfrm>
          <a:prstGeom prst="rect">
            <a:avLst/>
          </a:prstGeom>
          <a:noFill/>
        </p:spPr>
        <p:txBody>
          <a:bodyPr wrap="none" lIns="121917" tIns="60958" rIns="121917" bIns="60958" rtlCol="0">
            <a:spAutoFit/>
          </a:bodyPr>
          <a:lstStyle/>
          <a:p>
            <a:pPr algn="r"/>
            <a:r>
              <a:rPr lang="zh-CN" altLang="en-US" sz="7200" b="1" dirty="0" smtClean="0">
                <a:solidFill>
                  <a:schemeClr val="accent1"/>
                </a:solidFill>
                <a:latin typeface="微软雅黑" panose="020B0503020204020204" pitchFamily="34" charset="-122"/>
                <a:ea typeface="微软雅黑" panose="020B0503020204020204" pitchFamily="34" charset="-122"/>
              </a:rPr>
              <a:t>敬请指导</a:t>
            </a:r>
            <a:endParaRPr lang="zh-CN" altLang="en-US" sz="7200" b="1" dirty="0">
              <a:solidFill>
                <a:schemeClr val="accent1"/>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5327222" y="3605001"/>
            <a:ext cx="6028912"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668617"/>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0"/>
                                        </p:tgtEl>
                                        <p:attrNameLst>
                                          <p:attrName>ppt_y</p:attrName>
                                        </p:attrNameLst>
                                      </p:cBhvr>
                                      <p:tavLst>
                                        <p:tav tm="0">
                                          <p:val>
                                            <p:strVal val="#ppt_y"/>
                                          </p:val>
                                        </p:tav>
                                        <p:tav tm="100000">
                                          <p:val>
                                            <p:strVal val="#ppt_y"/>
                                          </p:val>
                                        </p:tav>
                                      </p:tavLst>
                                    </p:anim>
                                    <p:anim calcmode="lin" valueType="num">
                                      <p:cBhvr>
                                        <p:cTn id="15"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0"/>
                                        </p:tgtEl>
                                      </p:cBhvr>
                                    </p:animEffect>
                                  </p:childTnLst>
                                </p:cTn>
                              </p:par>
                            </p:childTnLst>
                          </p:cTn>
                        </p:par>
                        <p:par>
                          <p:cTn id="18" fill="hold">
                            <p:stCondLst>
                              <p:cond delay="165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3722911"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圆角矩形 66"/>
          <p:cNvSpPr/>
          <p:nvPr/>
        </p:nvSpPr>
        <p:spPr>
          <a:xfrm>
            <a:off x="5791629" y="1573726"/>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68" name="组合 67"/>
          <p:cNvGrpSpPr/>
          <p:nvPr/>
        </p:nvGrpSpPr>
        <p:grpSpPr>
          <a:xfrm>
            <a:off x="6673144" y="1573725"/>
            <a:ext cx="3741980" cy="511504"/>
            <a:chOff x="6339097" y="1573726"/>
            <a:chExt cx="3744416" cy="511504"/>
          </a:xfrm>
        </p:grpSpPr>
        <p:sp>
          <p:nvSpPr>
            <p:cNvPr id="69" name="圆角矩形 68"/>
            <p:cNvSpPr/>
            <p:nvPr/>
          </p:nvSpPr>
          <p:spPr>
            <a:xfrm>
              <a:off x="6339097" y="1573726"/>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70" name="矩形 69"/>
            <p:cNvSpPr/>
            <p:nvPr/>
          </p:nvSpPr>
          <p:spPr>
            <a:xfrm>
              <a:off x="6723350" y="1614014"/>
              <a:ext cx="2653075"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我的思考</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71" name="圆角矩形 70"/>
          <p:cNvSpPr/>
          <p:nvPr/>
        </p:nvSpPr>
        <p:spPr>
          <a:xfrm>
            <a:off x="5791629" y="2680508"/>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72" name="组合 71"/>
          <p:cNvGrpSpPr/>
          <p:nvPr/>
        </p:nvGrpSpPr>
        <p:grpSpPr>
          <a:xfrm>
            <a:off x="6649262" y="2680508"/>
            <a:ext cx="3741980" cy="511504"/>
            <a:chOff x="6315199" y="2410178"/>
            <a:chExt cx="3744416" cy="511504"/>
          </a:xfrm>
        </p:grpSpPr>
        <p:sp>
          <p:nvSpPr>
            <p:cNvPr id="73" name="圆角矩形 72"/>
            <p:cNvSpPr/>
            <p:nvPr/>
          </p:nvSpPr>
          <p:spPr>
            <a:xfrm>
              <a:off x="6315199" y="2410178"/>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74" name="矩形 73"/>
            <p:cNvSpPr/>
            <p:nvPr/>
          </p:nvSpPr>
          <p:spPr>
            <a:xfrm>
              <a:off x="6747248" y="2450466"/>
              <a:ext cx="2653075"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我的论文</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75" name="圆角矩形 74"/>
          <p:cNvSpPr/>
          <p:nvPr/>
        </p:nvSpPr>
        <p:spPr>
          <a:xfrm>
            <a:off x="5791629" y="3854394"/>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76" name="组合 75"/>
          <p:cNvGrpSpPr/>
          <p:nvPr/>
        </p:nvGrpSpPr>
        <p:grpSpPr>
          <a:xfrm>
            <a:off x="6673144" y="3854392"/>
            <a:ext cx="3741980" cy="511504"/>
            <a:chOff x="6339097" y="3296031"/>
            <a:chExt cx="3744416" cy="511504"/>
          </a:xfrm>
        </p:grpSpPr>
        <p:sp>
          <p:nvSpPr>
            <p:cNvPr id="77" name="圆角矩形 76"/>
            <p:cNvSpPr/>
            <p:nvPr/>
          </p:nvSpPr>
          <p:spPr>
            <a:xfrm>
              <a:off x="6339097" y="3296031"/>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78" name="矩形 77"/>
            <p:cNvSpPr/>
            <p:nvPr/>
          </p:nvSpPr>
          <p:spPr>
            <a:xfrm>
              <a:off x="6723349" y="3336319"/>
              <a:ext cx="2736305"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我的感谢</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87" name="TextBox 86"/>
          <p:cNvSpPr txBox="1"/>
          <p:nvPr/>
        </p:nvSpPr>
        <p:spPr>
          <a:xfrm>
            <a:off x="338535" y="2219568"/>
            <a:ext cx="2806485" cy="1354243"/>
          </a:xfrm>
          <a:prstGeom prst="rect">
            <a:avLst/>
          </a:prstGeom>
          <a:noFill/>
        </p:spPr>
        <p:txBody>
          <a:bodyPr wrap="square" lIns="121880" tIns="60938" rIns="121880" bIns="60938">
            <a:spAutoFit/>
          </a:bodyPr>
          <a:lstStyle/>
          <a:p>
            <a:pPr algn="r">
              <a:defRPr/>
            </a:pPr>
            <a:r>
              <a:rPr lang="zh-CN" altLang="en-US" sz="4800" b="1" spc="200" dirty="0">
                <a:solidFill>
                  <a:schemeClr val="bg1"/>
                </a:solidFill>
                <a:latin typeface="微软雅黑" pitchFamily="34" charset="-122"/>
                <a:ea typeface="微软雅黑" pitchFamily="34" charset="-122"/>
              </a:rPr>
              <a:t>目录 </a:t>
            </a:r>
            <a:endParaRPr lang="en-US" altLang="zh-CN" sz="4800" b="1" spc="200" dirty="0">
              <a:solidFill>
                <a:schemeClr val="bg1"/>
              </a:solidFill>
              <a:latin typeface="微软雅黑" pitchFamily="34" charset="-122"/>
              <a:ea typeface="微软雅黑" pitchFamily="34" charset="-122"/>
            </a:endParaRPr>
          </a:p>
          <a:p>
            <a:pPr algn="r">
              <a:defRPr/>
            </a:pPr>
            <a:r>
              <a:rPr lang="en-US" altLang="zh-CN" sz="3200" b="1" spc="200" dirty="0">
                <a:solidFill>
                  <a:schemeClr val="bg1"/>
                </a:solidFill>
                <a:latin typeface="微软雅黑" pitchFamily="34" charset="-122"/>
                <a:ea typeface="微软雅黑" pitchFamily="34" charset="-122"/>
              </a:rPr>
              <a:t>CONTENTS</a:t>
            </a:r>
            <a:endParaRPr lang="zh-CN" altLang="en-US" sz="3200" b="1" spc="200" dirty="0">
              <a:solidFill>
                <a:schemeClr val="bg1"/>
              </a:solidFill>
              <a:latin typeface="微软雅黑" pitchFamily="34" charset="-122"/>
              <a:ea typeface="微软雅黑" pitchFamily="34" charset="-122"/>
            </a:endParaRPr>
          </a:p>
        </p:txBody>
      </p:sp>
      <p:sp>
        <p:nvSpPr>
          <p:cNvPr id="88" name="下箭头 87"/>
          <p:cNvSpPr/>
          <p:nvPr/>
        </p:nvSpPr>
        <p:spPr>
          <a:xfrm rot="16200000">
            <a:off x="4614050" y="1505925"/>
            <a:ext cx="576064" cy="679386"/>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zh-CN" altLang="en-US"/>
          </a:p>
        </p:txBody>
      </p:sp>
    </p:spTree>
    <p:extLst>
      <p:ext uri="{BB962C8B-B14F-4D97-AF65-F5344CB8AC3E}">
        <p14:creationId xmlns:p14="http://schemas.microsoft.com/office/powerpoint/2010/main" val="2412274717"/>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7" presetClass="entr" presetSubtype="1" fill="hold" grpId="0" nodeType="afterEffect">
                                  <p:stCondLst>
                                    <p:cond delay="0"/>
                                  </p:stCondLst>
                                  <p:iterate type="lt">
                                    <p:tmPct val="40000"/>
                                  </p:iterate>
                                  <p:childTnLst>
                                    <p:set>
                                      <p:cBhvr>
                                        <p:cTn id="11" dur="1" fill="hold">
                                          <p:stCondLst>
                                            <p:cond delay="0"/>
                                          </p:stCondLst>
                                        </p:cTn>
                                        <p:tgtEl>
                                          <p:spTgt spid="87"/>
                                        </p:tgtEl>
                                        <p:attrNameLst>
                                          <p:attrName>style.visibility</p:attrName>
                                        </p:attrNameLst>
                                      </p:cBhvr>
                                      <p:to>
                                        <p:strVal val="visible"/>
                                      </p:to>
                                    </p:set>
                                    <p:anim calcmode="lin" valueType="num">
                                      <p:cBhvr>
                                        <p:cTn id="12" dur="250" fill="hold"/>
                                        <p:tgtEl>
                                          <p:spTgt spid="87"/>
                                        </p:tgtEl>
                                        <p:attrNameLst>
                                          <p:attrName>ppt_x</p:attrName>
                                        </p:attrNameLst>
                                      </p:cBhvr>
                                      <p:tavLst>
                                        <p:tav tm="0">
                                          <p:val>
                                            <p:strVal val="#ppt_x"/>
                                          </p:val>
                                        </p:tav>
                                        <p:tav tm="100000">
                                          <p:val>
                                            <p:strVal val="#ppt_x"/>
                                          </p:val>
                                        </p:tav>
                                      </p:tavLst>
                                    </p:anim>
                                    <p:anim calcmode="lin" valueType="num">
                                      <p:cBhvr>
                                        <p:cTn id="13" dur="250" fill="hold"/>
                                        <p:tgtEl>
                                          <p:spTgt spid="87"/>
                                        </p:tgtEl>
                                        <p:attrNameLst>
                                          <p:attrName>ppt_y</p:attrName>
                                        </p:attrNameLst>
                                      </p:cBhvr>
                                      <p:tavLst>
                                        <p:tav tm="0">
                                          <p:val>
                                            <p:strVal val="#ppt_y-#ppt_h/2"/>
                                          </p:val>
                                        </p:tav>
                                        <p:tav tm="100000">
                                          <p:val>
                                            <p:strVal val="#ppt_y"/>
                                          </p:val>
                                        </p:tav>
                                      </p:tavLst>
                                    </p:anim>
                                    <p:anim calcmode="lin" valueType="num">
                                      <p:cBhvr>
                                        <p:cTn id="14" dur="250" fill="hold"/>
                                        <p:tgtEl>
                                          <p:spTgt spid="87"/>
                                        </p:tgtEl>
                                        <p:attrNameLst>
                                          <p:attrName>ppt_w</p:attrName>
                                        </p:attrNameLst>
                                      </p:cBhvr>
                                      <p:tavLst>
                                        <p:tav tm="0">
                                          <p:val>
                                            <p:strVal val="#ppt_w"/>
                                          </p:val>
                                        </p:tav>
                                        <p:tav tm="100000">
                                          <p:val>
                                            <p:strVal val="#ppt_w"/>
                                          </p:val>
                                        </p:tav>
                                      </p:tavLst>
                                    </p:anim>
                                    <p:anim calcmode="lin" valueType="num">
                                      <p:cBhvr>
                                        <p:cTn id="15" dur="250" fill="hold"/>
                                        <p:tgtEl>
                                          <p:spTgt spid="87"/>
                                        </p:tgtEl>
                                        <p:attrNameLst>
                                          <p:attrName>ppt_h</p:attrName>
                                        </p:attrNameLst>
                                      </p:cBhvr>
                                      <p:tavLst>
                                        <p:tav tm="0">
                                          <p:val>
                                            <p:fltVal val="0"/>
                                          </p:val>
                                        </p:tav>
                                        <p:tav tm="100000">
                                          <p:val>
                                            <p:strVal val="#ppt_h"/>
                                          </p:val>
                                        </p:tav>
                                      </p:tavLst>
                                    </p:anim>
                                  </p:childTnLst>
                                </p:cTn>
                              </p:par>
                            </p:childTnLst>
                          </p:cTn>
                        </p:par>
                        <p:par>
                          <p:cTn id="16" fill="hold">
                            <p:stCondLst>
                              <p:cond delay="1650"/>
                            </p:stCondLst>
                            <p:childTnLst>
                              <p:par>
                                <p:cTn id="17" presetID="10" presetClass="entr" presetSubtype="0"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1000"/>
                                        <p:tgtEl>
                                          <p:spTgt spid="67"/>
                                        </p:tgtEl>
                                      </p:cBhvr>
                                    </p:animEffect>
                                  </p:childTnLst>
                                </p:cTn>
                              </p:par>
                              <p:par>
                                <p:cTn id="20" presetID="56" presetClass="path" presetSubtype="0" accel="50000" decel="50000" fill="hold" grpId="1" nodeType="withEffect">
                                  <p:stCondLst>
                                    <p:cond delay="0"/>
                                  </p:stCondLst>
                                  <p:childTnLst>
                                    <p:animMotion origin="layout" path="M -0.03737 0.04121 L -6.25E-7 -3.33333E-6 " pathEditMode="relative" rAng="0" ptsTypes="AA">
                                      <p:cBhvr>
                                        <p:cTn id="21" dur="700" fill="hold"/>
                                        <p:tgtEl>
                                          <p:spTgt spid="67"/>
                                        </p:tgtEl>
                                        <p:attrNameLst>
                                          <p:attrName>ppt_x</p:attrName>
                                          <p:attrName>ppt_y</p:attrName>
                                        </p:attrNameLst>
                                      </p:cBhvr>
                                      <p:rCtr x="1862" y="-2060"/>
                                    </p:animMotion>
                                  </p:childTnLst>
                                </p:cTn>
                              </p:par>
                              <p:par>
                                <p:cTn id="22" presetID="22" presetClass="entr" presetSubtype="8" fill="hold" nodeType="withEffect">
                                  <p:stCondLst>
                                    <p:cond delay="250"/>
                                  </p:stCondLst>
                                  <p:childTnLst>
                                    <p:set>
                                      <p:cBhvr>
                                        <p:cTn id="23" dur="1" fill="hold">
                                          <p:stCondLst>
                                            <p:cond delay="0"/>
                                          </p:stCondLst>
                                        </p:cTn>
                                        <p:tgtEl>
                                          <p:spTgt spid="68"/>
                                        </p:tgtEl>
                                        <p:attrNameLst>
                                          <p:attrName>style.visibility</p:attrName>
                                        </p:attrNameLst>
                                      </p:cBhvr>
                                      <p:to>
                                        <p:strVal val="visible"/>
                                      </p:to>
                                    </p:set>
                                    <p:animEffect transition="in" filter="wipe(left)">
                                      <p:cBhvr>
                                        <p:cTn id="24" dur="500"/>
                                        <p:tgtEl>
                                          <p:spTgt spid="68"/>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1000"/>
                                        <p:tgtEl>
                                          <p:spTgt spid="71"/>
                                        </p:tgtEl>
                                      </p:cBhvr>
                                    </p:animEffect>
                                  </p:childTnLst>
                                </p:cTn>
                              </p:par>
                              <p:par>
                                <p:cTn id="28" presetID="56" presetClass="path" presetSubtype="0" accel="50000" decel="50000" fill="hold" grpId="1" nodeType="withEffect">
                                  <p:stCondLst>
                                    <p:cond delay="250"/>
                                  </p:stCondLst>
                                  <p:childTnLst>
                                    <p:animMotion origin="layout" path="M -0.03737 0.0412 L -6.25E-7 2.96296E-6 " pathEditMode="relative" rAng="0" ptsTypes="AA">
                                      <p:cBhvr>
                                        <p:cTn id="29" dur="700" fill="hold"/>
                                        <p:tgtEl>
                                          <p:spTgt spid="71"/>
                                        </p:tgtEl>
                                        <p:attrNameLst>
                                          <p:attrName>ppt_x</p:attrName>
                                          <p:attrName>ppt_y</p:attrName>
                                        </p:attrNameLst>
                                      </p:cBhvr>
                                      <p:rCtr x="1862" y="-2060"/>
                                    </p:animMotion>
                                  </p:childTnLst>
                                </p:cTn>
                              </p:par>
                              <p:par>
                                <p:cTn id="30" presetID="22" presetClass="entr" presetSubtype="8" fill="hold" nodeType="withEffect">
                                  <p:stCondLst>
                                    <p:cond delay="500"/>
                                  </p:stCondLst>
                                  <p:childTnLst>
                                    <p:set>
                                      <p:cBhvr>
                                        <p:cTn id="31" dur="1" fill="hold">
                                          <p:stCondLst>
                                            <p:cond delay="0"/>
                                          </p:stCondLst>
                                        </p:cTn>
                                        <p:tgtEl>
                                          <p:spTgt spid="72"/>
                                        </p:tgtEl>
                                        <p:attrNameLst>
                                          <p:attrName>style.visibility</p:attrName>
                                        </p:attrNameLst>
                                      </p:cBhvr>
                                      <p:to>
                                        <p:strVal val="visible"/>
                                      </p:to>
                                    </p:set>
                                    <p:animEffect transition="in" filter="wipe(left)">
                                      <p:cBhvr>
                                        <p:cTn id="32" dur="500"/>
                                        <p:tgtEl>
                                          <p:spTgt spid="72"/>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75"/>
                                        </p:tgtEl>
                                        <p:attrNameLst>
                                          <p:attrName>style.visibility</p:attrName>
                                        </p:attrNameLst>
                                      </p:cBhvr>
                                      <p:to>
                                        <p:strVal val="visible"/>
                                      </p:to>
                                    </p:set>
                                    <p:animEffect transition="in" filter="fade">
                                      <p:cBhvr>
                                        <p:cTn id="35" dur="1000"/>
                                        <p:tgtEl>
                                          <p:spTgt spid="75"/>
                                        </p:tgtEl>
                                      </p:cBhvr>
                                    </p:animEffect>
                                  </p:childTnLst>
                                </p:cTn>
                              </p:par>
                              <p:par>
                                <p:cTn id="36" presetID="56" presetClass="path" presetSubtype="0" accel="50000" decel="50000" fill="hold" grpId="1" nodeType="withEffect">
                                  <p:stCondLst>
                                    <p:cond delay="500"/>
                                  </p:stCondLst>
                                  <p:childTnLst>
                                    <p:animMotion origin="layout" path="M -0.03737 0.0412 L -6.25E-7 -7.40741E-7 " pathEditMode="relative" rAng="0" ptsTypes="AA">
                                      <p:cBhvr>
                                        <p:cTn id="37" dur="700" fill="hold"/>
                                        <p:tgtEl>
                                          <p:spTgt spid="75"/>
                                        </p:tgtEl>
                                        <p:attrNameLst>
                                          <p:attrName>ppt_x</p:attrName>
                                          <p:attrName>ppt_y</p:attrName>
                                        </p:attrNameLst>
                                      </p:cBhvr>
                                      <p:rCtr x="1862" y="-2060"/>
                                    </p:animMotion>
                                  </p:childTnLst>
                                </p:cTn>
                              </p:par>
                              <p:par>
                                <p:cTn id="38" presetID="22" presetClass="entr" presetSubtype="8" fill="hold" nodeType="withEffect">
                                  <p:stCondLst>
                                    <p:cond delay="750"/>
                                  </p:stCondLst>
                                  <p:childTnLst>
                                    <p:set>
                                      <p:cBhvr>
                                        <p:cTn id="39" dur="1" fill="hold">
                                          <p:stCondLst>
                                            <p:cond delay="0"/>
                                          </p:stCondLst>
                                        </p:cTn>
                                        <p:tgtEl>
                                          <p:spTgt spid="76"/>
                                        </p:tgtEl>
                                        <p:attrNameLst>
                                          <p:attrName>style.visibility</p:attrName>
                                        </p:attrNameLst>
                                      </p:cBhvr>
                                      <p:to>
                                        <p:strVal val="visible"/>
                                      </p:to>
                                    </p:set>
                                    <p:animEffect transition="in" filter="wipe(left)">
                                      <p:cBhvr>
                                        <p:cTn id="40" dur="500"/>
                                        <p:tgtEl>
                                          <p:spTgt spid="76"/>
                                        </p:tgtEl>
                                      </p:cBhvr>
                                    </p:animEffect>
                                  </p:childTnLst>
                                </p:cTn>
                              </p:par>
                            </p:childTnLst>
                          </p:cTn>
                        </p:par>
                        <p:par>
                          <p:cTn id="41" fill="hold">
                            <p:stCondLst>
                              <p:cond delay="3150"/>
                            </p:stCondLst>
                            <p:childTnLst>
                              <p:par>
                                <p:cTn id="42" presetID="2" presetClass="entr" presetSubtype="8" fill="hold" grpId="0" nodeType="afterEffect">
                                  <p:stCondLst>
                                    <p:cond delay="0"/>
                                  </p:stCondLst>
                                  <p:childTnLst>
                                    <p:set>
                                      <p:cBhvr>
                                        <p:cTn id="43" dur="1" fill="hold">
                                          <p:stCondLst>
                                            <p:cond delay="0"/>
                                          </p:stCondLst>
                                        </p:cTn>
                                        <p:tgtEl>
                                          <p:spTgt spid="88"/>
                                        </p:tgtEl>
                                        <p:attrNameLst>
                                          <p:attrName>style.visibility</p:attrName>
                                        </p:attrNameLst>
                                      </p:cBhvr>
                                      <p:to>
                                        <p:strVal val="visible"/>
                                      </p:to>
                                    </p:set>
                                    <p:anim calcmode="lin" valueType="num">
                                      <p:cBhvr additive="base">
                                        <p:cTn id="44" dur="500" fill="hold"/>
                                        <p:tgtEl>
                                          <p:spTgt spid="88"/>
                                        </p:tgtEl>
                                        <p:attrNameLst>
                                          <p:attrName>ppt_x</p:attrName>
                                        </p:attrNameLst>
                                      </p:cBhvr>
                                      <p:tavLst>
                                        <p:tav tm="0">
                                          <p:val>
                                            <p:strVal val="0-#ppt_w/2"/>
                                          </p:val>
                                        </p:tav>
                                        <p:tav tm="100000">
                                          <p:val>
                                            <p:strVal val="#ppt_x"/>
                                          </p:val>
                                        </p:tav>
                                      </p:tavLst>
                                    </p:anim>
                                    <p:anim calcmode="lin" valueType="num">
                                      <p:cBhvr additive="base">
                                        <p:cTn id="45" dur="500" fill="hold"/>
                                        <p:tgtEl>
                                          <p:spTgt spid="88"/>
                                        </p:tgtEl>
                                        <p:attrNameLst>
                                          <p:attrName>ppt_y</p:attrName>
                                        </p:attrNameLst>
                                      </p:cBhvr>
                                      <p:tavLst>
                                        <p:tav tm="0">
                                          <p:val>
                                            <p:strVal val="#ppt_y"/>
                                          </p:val>
                                        </p:tav>
                                        <p:tav tm="100000">
                                          <p:val>
                                            <p:strVal val="#ppt_y"/>
                                          </p:val>
                                        </p:tav>
                                      </p:tavLst>
                                    </p:anim>
                                  </p:childTnLst>
                                </p:cTn>
                              </p:par>
                            </p:childTnLst>
                          </p:cTn>
                        </p:par>
                        <p:par>
                          <p:cTn id="46" fill="hold">
                            <p:stCondLst>
                              <p:cond delay="3650"/>
                            </p:stCondLst>
                            <p:childTnLst>
                              <p:par>
                                <p:cTn id="47" presetID="26" presetClass="emph" presetSubtype="0" fill="hold" grpId="2" nodeType="afterEffect">
                                  <p:stCondLst>
                                    <p:cond delay="0"/>
                                  </p:stCondLst>
                                  <p:childTnLst>
                                    <p:animEffect transition="out" filter="fade">
                                      <p:cBhvr>
                                        <p:cTn id="48" dur="500" tmFilter="0, 0; .2, .5; .8, .5; 1, 0"/>
                                        <p:tgtEl>
                                          <p:spTgt spid="67"/>
                                        </p:tgtEl>
                                      </p:cBhvr>
                                    </p:animEffect>
                                    <p:animScale>
                                      <p:cBhvr>
                                        <p:cTn id="49" dur="250" autoRev="1" fill="hold"/>
                                        <p:tgtEl>
                                          <p:spTgt spid="67"/>
                                        </p:tgtEl>
                                      </p:cBhvr>
                                      <p:by x="105000" y="105000"/>
                                    </p:animScale>
                                  </p:childTnLst>
                                </p:cTn>
                              </p:par>
                              <p:par>
                                <p:cTn id="50" presetID="26" presetClass="emph" presetSubtype="0" fill="hold" nodeType="withEffect">
                                  <p:stCondLst>
                                    <p:cond delay="0"/>
                                  </p:stCondLst>
                                  <p:childTnLst>
                                    <p:animEffect transition="out" filter="fade">
                                      <p:cBhvr>
                                        <p:cTn id="51" dur="500" tmFilter="0, 0; .2, .5; .8, .5; 1, 0"/>
                                        <p:tgtEl>
                                          <p:spTgt spid="68"/>
                                        </p:tgtEl>
                                      </p:cBhvr>
                                    </p:animEffect>
                                    <p:animScale>
                                      <p:cBhvr>
                                        <p:cTn id="52" dur="250" autoRev="1" fill="hold"/>
                                        <p:tgtEl>
                                          <p:spTgt spid="6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7" grpId="0" animBg="1"/>
      <p:bldP spid="67" grpId="1" animBg="1"/>
      <p:bldP spid="67" grpId="2" animBg="1"/>
      <p:bldP spid="71" grpId="0" animBg="1"/>
      <p:bldP spid="71" grpId="1" animBg="1"/>
      <p:bldP spid="75" grpId="0" animBg="1"/>
      <p:bldP spid="75" grpId="1" animBg="1"/>
      <p:bldP spid="87" grpId="0"/>
      <p:bldP spid="8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262312" y="1195301"/>
            <a:ext cx="7805415" cy="1946878"/>
          </a:xfrm>
          <a:prstGeom prst="rect">
            <a:avLst/>
          </a:prstGeom>
          <a:solidFill>
            <a:schemeClr val="bg1">
              <a:lumMod val="9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4" name="矩形 3"/>
          <p:cNvSpPr/>
          <p:nvPr/>
        </p:nvSpPr>
        <p:spPr>
          <a:xfrm>
            <a:off x="4094704" y="981522"/>
            <a:ext cx="4689352" cy="463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smtClean="0">
                <a:latin typeface="微软雅黑" pitchFamily="34" charset="-122"/>
                <a:ea typeface="微软雅黑" pitchFamily="34" charset="-122"/>
              </a:rPr>
              <a:t>写作背景</a:t>
            </a:r>
            <a:endParaRPr lang="zh-CN" altLang="en-US" dirty="0">
              <a:latin typeface="微软雅黑" pitchFamily="34" charset="-122"/>
              <a:ea typeface="微软雅黑" pitchFamily="34" charset="-122"/>
            </a:endParaRPr>
          </a:p>
        </p:txBody>
      </p:sp>
      <p:sp>
        <p:nvSpPr>
          <p:cNvPr id="5" name="六边形 4"/>
          <p:cNvSpPr/>
          <p:nvPr/>
        </p:nvSpPr>
        <p:spPr>
          <a:xfrm>
            <a:off x="774978" y="3142178"/>
            <a:ext cx="1588089" cy="136846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sz="3200" dirty="0" smtClean="0">
                <a:latin typeface="微软雅黑" pitchFamily="34" charset="-122"/>
                <a:ea typeface="微软雅黑" pitchFamily="34" charset="-122"/>
              </a:rPr>
              <a:t>背景依据</a:t>
            </a:r>
            <a:endParaRPr lang="zh-CN" altLang="en-US" sz="3200" dirty="0">
              <a:latin typeface="微软雅黑" pitchFamily="34" charset="-122"/>
              <a:ea typeface="微软雅黑" pitchFamily="34" charset="-122"/>
            </a:endParaRPr>
          </a:p>
        </p:txBody>
      </p:sp>
      <p:cxnSp>
        <p:nvCxnSpPr>
          <p:cNvPr id="6" name="直接箭头连接符 5"/>
          <p:cNvCxnSpPr>
            <a:stCxn id="5" idx="5"/>
            <a:endCxn id="3" idx="1"/>
          </p:cNvCxnSpPr>
          <p:nvPr/>
        </p:nvCxnSpPr>
        <p:spPr>
          <a:xfrm flipV="1">
            <a:off x="2020950" y="2168740"/>
            <a:ext cx="1241362" cy="973438"/>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a:stCxn id="5" idx="1"/>
            <a:endCxn id="14" idx="1"/>
          </p:cNvCxnSpPr>
          <p:nvPr/>
        </p:nvCxnSpPr>
        <p:spPr>
          <a:xfrm>
            <a:off x="2020950" y="4510647"/>
            <a:ext cx="1241362" cy="682221"/>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78476" y="1485578"/>
            <a:ext cx="7301219" cy="1692803"/>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师资队伍建设一直长期作为每一个学院发展和竞争的抓手，在</a:t>
            </a:r>
            <a:r>
              <a:rPr lang="zh-CN" altLang="en-US" sz="1600" dirty="0" smtClean="0">
                <a:solidFill>
                  <a:sysClr val="windowText" lastClr="000000"/>
                </a:solidFill>
                <a:latin typeface="微软雅黑" pitchFamily="34" charset="-122"/>
                <a:ea typeface="微软雅黑" pitchFamily="34" charset="-122"/>
              </a:rPr>
              <a:t>新形势</a:t>
            </a:r>
            <a:r>
              <a:rPr lang="zh-CN" altLang="en-US" sz="1600" dirty="0">
                <a:solidFill>
                  <a:sysClr val="windowText" lastClr="000000"/>
                </a:solidFill>
                <a:latin typeface="微软雅黑" pitchFamily="34" charset="-122"/>
                <a:ea typeface="微软雅黑" pitchFamily="34" charset="-122"/>
              </a:rPr>
              <a:t>下，思考这一问题，更赋予了时代的要求</a:t>
            </a:r>
            <a:r>
              <a:rPr lang="zh-CN" altLang="en-US" sz="1600" dirty="0" smtClean="0">
                <a:solidFill>
                  <a:sysClr val="windowText" lastClr="000000"/>
                </a:solidFill>
                <a:latin typeface="微软雅黑" pitchFamily="34" charset="-122"/>
                <a:ea typeface="微软雅黑" pitchFamily="34" charset="-122"/>
              </a:rPr>
              <a:t>。近年来</a:t>
            </a:r>
            <a:r>
              <a:rPr lang="zh-CN" altLang="en-US" sz="1600" dirty="0">
                <a:solidFill>
                  <a:sysClr val="windowText" lastClr="000000"/>
                </a:solidFill>
                <a:latin typeface="微软雅黑" pitchFamily="34" charset="-122"/>
                <a:ea typeface="微软雅黑" pitchFamily="34" charset="-122"/>
              </a:rPr>
              <a:t>，国际化的专业认证日益受到政府及高校的重点关注和积极参与，也是高校彰显办学实力的显性指标。本文从此角度出发，探究交通工程类专业的师资建设工作，旨在为高职学院师资管理提供借鉴。</a:t>
            </a:r>
          </a:p>
          <a:p>
            <a:pPr>
              <a:lnSpc>
                <a:spcPct val="130000"/>
              </a:lnSpc>
            </a:pPr>
            <a:endParaRPr lang="zh-CN" altLang="en-US" sz="1600" dirty="0">
              <a:solidFill>
                <a:sysClr val="windowText" lastClr="000000"/>
              </a:solidFill>
              <a:latin typeface="微软雅黑" pitchFamily="34" charset="-122"/>
              <a:ea typeface="微软雅黑" pitchFamily="34" charset="-122"/>
            </a:endParaRPr>
          </a:p>
        </p:txBody>
      </p:sp>
      <p:sp>
        <p:nvSpPr>
          <p:cNvPr id="14" name="矩形 13"/>
          <p:cNvSpPr/>
          <p:nvPr/>
        </p:nvSpPr>
        <p:spPr>
          <a:xfrm>
            <a:off x="3262312" y="4219637"/>
            <a:ext cx="7805415" cy="1946461"/>
          </a:xfrm>
          <a:prstGeom prst="rect">
            <a:avLst/>
          </a:prstGeom>
          <a:solidFill>
            <a:schemeClr val="bg1">
              <a:lumMod val="9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15" name="矩形 14"/>
          <p:cNvSpPr/>
          <p:nvPr/>
        </p:nvSpPr>
        <p:spPr>
          <a:xfrm>
            <a:off x="4094704" y="4005858"/>
            <a:ext cx="4689352" cy="463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smtClean="0">
                <a:latin typeface="微软雅黑" pitchFamily="34" charset="-122"/>
                <a:ea typeface="微软雅黑" pitchFamily="34" charset="-122"/>
              </a:rPr>
              <a:t>写作依据</a:t>
            </a:r>
            <a:endParaRPr lang="zh-CN" altLang="en-US" dirty="0">
              <a:latin typeface="微软雅黑" pitchFamily="34" charset="-122"/>
              <a:ea typeface="微软雅黑" pitchFamily="34" charset="-122"/>
            </a:endParaRPr>
          </a:p>
        </p:txBody>
      </p:sp>
      <p:sp>
        <p:nvSpPr>
          <p:cNvPr id="16" name="TextBox 15"/>
          <p:cNvSpPr txBox="1"/>
          <p:nvPr/>
        </p:nvSpPr>
        <p:spPr>
          <a:xfrm>
            <a:off x="3478476" y="4510031"/>
            <a:ext cx="7301219" cy="1372716"/>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教育部、财政部关于实施职业院校教师素质提高计划（</a:t>
            </a:r>
            <a:r>
              <a:rPr lang="en-US" altLang="zh-CN" sz="1600" dirty="0">
                <a:solidFill>
                  <a:sysClr val="windowText" lastClr="000000"/>
                </a:solidFill>
                <a:latin typeface="微软雅黑" pitchFamily="34" charset="-122"/>
                <a:ea typeface="微软雅黑" pitchFamily="34" charset="-122"/>
              </a:rPr>
              <a:t>2017-2020</a:t>
            </a:r>
            <a:r>
              <a:rPr lang="zh-CN" altLang="en-US" sz="1600" dirty="0">
                <a:solidFill>
                  <a:sysClr val="windowText" lastClr="000000"/>
                </a:solidFill>
                <a:latin typeface="微软雅黑" pitchFamily="34" charset="-122"/>
                <a:ea typeface="微软雅黑" pitchFamily="34" charset="-122"/>
              </a:rPr>
              <a:t>）意见</a:t>
            </a:r>
            <a:r>
              <a:rPr lang="en-US" altLang="zh-CN" sz="1600" dirty="0">
                <a:solidFill>
                  <a:sysClr val="windowText" lastClr="000000"/>
                </a:solidFill>
                <a:latin typeface="微软雅黑" pitchFamily="34" charset="-122"/>
                <a:ea typeface="微软雅黑" pitchFamily="34" charset="-122"/>
              </a:rPr>
              <a:t>》</a:t>
            </a:r>
            <a:r>
              <a:rPr lang="zh-CN" altLang="en-US" sz="1600" dirty="0" smtClean="0">
                <a:solidFill>
                  <a:sysClr val="windowText" lastClr="000000"/>
                </a:solidFill>
                <a:latin typeface="微软雅黑" pitchFamily="34" charset="-122"/>
                <a:ea typeface="微软雅黑" pitchFamily="34" charset="-122"/>
              </a:rPr>
              <a:t>中明确</a:t>
            </a:r>
            <a:r>
              <a:rPr lang="zh-CN" altLang="en-US" sz="1600" dirty="0">
                <a:solidFill>
                  <a:sysClr val="windowText" lastClr="000000"/>
                </a:solidFill>
                <a:latin typeface="微软雅黑" pitchFamily="34" charset="-122"/>
                <a:ea typeface="微软雅黑" pitchFamily="34" charset="-122"/>
              </a:rPr>
              <a:t>指出了师资培养的目标任务：提高“双师”素质，切实提升职业院校教师队伍整体素质和建设水平，加快建成一支师德高尚、素质优良、技艺精湛、结构合理、专兼结合的高素质专业化的“双师型教师队伍</a:t>
            </a:r>
            <a:r>
              <a:rPr lang="zh-CN" altLang="en-US" sz="1600" dirty="0" smtClean="0">
                <a:solidFill>
                  <a:sysClr val="windowText" lastClr="000000"/>
                </a:solidFill>
                <a:latin typeface="微软雅黑" pitchFamily="34" charset="-122"/>
                <a:ea typeface="微软雅黑" pitchFamily="34" charset="-122"/>
              </a:rPr>
              <a:t>”。</a:t>
            </a:r>
            <a:endParaRPr lang="zh-CN" altLang="en-US" sz="1600" dirty="0">
              <a:solidFill>
                <a:sysClr val="windowText" lastClr="000000"/>
              </a:solidFill>
              <a:latin typeface="微软雅黑" pitchFamily="34" charset="-122"/>
              <a:ea typeface="微软雅黑" pitchFamily="34" charset="-122"/>
            </a:endParaRPr>
          </a:p>
        </p:txBody>
      </p:sp>
      <p:sp>
        <p:nvSpPr>
          <p:cNvPr id="17" name="文本框 2"/>
          <p:cNvSpPr txBox="1"/>
          <p:nvPr/>
        </p:nvSpPr>
        <p:spPr>
          <a:xfrm>
            <a:off x="554559" y="17159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背景依据</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570351004"/>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65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15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1650"/>
                                </p:stCondLst>
                                <p:childTnLst>
                                  <p:par>
                                    <p:cTn id="24" presetID="16" presetClass="entr" presetSubtype="37"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outVertical)">
                                          <p:cBhvr>
                                            <p:cTn id="26" dur="500"/>
                                            <p:tgtEl>
                                              <p:spTgt spid="4"/>
                                            </p:tgtEl>
                                          </p:cBhvr>
                                        </p:animEffect>
                                      </p:childTnLst>
                                    </p:cTn>
                                  </p:par>
                                </p:childTnLst>
                              </p:cTn>
                            </p:par>
                            <p:par>
                              <p:cTn id="27" fill="hold">
                                <p:stCondLst>
                                  <p:cond delay="2150"/>
                                </p:stCondLst>
                                <p:childTnLst>
                                  <p:par>
                                    <p:cTn id="28" presetID="2" presetClass="entr" presetSubtype="1" fill="hold" grpId="0" nodeType="afterEffect" p14:presetBounceEnd="50000">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14:bounceEnd="50000">
                                          <p:cBhvr additive="base">
                                            <p:cTn id="30"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par>
                              <p:cTn id="32" fill="hold">
                                <p:stCondLst>
                                  <p:cond delay="2650"/>
                                </p:stCondLst>
                                <p:childTnLst>
                                  <p:par>
                                    <p:cTn id="33" presetID="22" presetClass="entr" presetSubtype="8" fill="hold" grpId="0" nodeType="afterEffect">
                                      <p:stCondLst>
                                        <p:cond delay="0"/>
                                      </p:stCondLst>
                                      <p:iterate type="lt">
                                        <p:tmPct val="30000"/>
                                      </p:iterate>
                                      <p:childTnLst>
                                        <p:set>
                                          <p:cBhvr>
                                            <p:cTn id="34" dur="1" fill="hold">
                                              <p:stCondLst>
                                                <p:cond delay="0"/>
                                              </p:stCondLst>
                                            </p:cTn>
                                            <p:tgtEl>
                                              <p:spTgt spid="10"/>
                                            </p:tgtEl>
                                            <p:attrNameLst>
                                              <p:attrName>style.visibility</p:attrName>
                                            </p:attrNameLst>
                                          </p:cBhvr>
                                          <p:to>
                                            <p:strVal val="visible"/>
                                          </p:to>
                                        </p:set>
                                        <p:animEffect transition="in" filter="wipe(left)">
                                          <p:cBhvr>
                                            <p:cTn id="35" dur="100"/>
                                            <p:tgtEl>
                                              <p:spTgt spid="10"/>
                                            </p:tgtEl>
                                          </p:cBhvr>
                                        </p:animEffect>
                                      </p:childTnLst>
                                    </p:cTn>
                                  </p:par>
                                  <p:par>
                                    <p:cTn id="36" presetID="36" presetClass="emph" presetSubtype="0" fill="hold" grpId="1" nodeType="withEffect">
                                      <p:stCondLst>
                                        <p:cond delay="0"/>
                                      </p:stCondLst>
                                      <p:iterate type="lt">
                                        <p:tmPct val="30000"/>
                                      </p:iterate>
                                      <p:childTnLst>
                                        <p:animScale>
                                          <p:cBhvr>
                                            <p:cTn id="37" dur="50" autoRev="1" fill="hold">
                                              <p:stCondLst>
                                                <p:cond delay="0"/>
                                              </p:stCondLst>
                                            </p:cTn>
                                            <p:tgtEl>
                                              <p:spTgt spid="10"/>
                                            </p:tgtEl>
                                          </p:cBhvr>
                                          <p:to x="80000" y="100000"/>
                                        </p:animScale>
                                        <p:anim by="(#ppt_w*0.10)" calcmode="lin" valueType="num">
                                          <p:cBhvr>
                                            <p:cTn id="38" dur="50" autoRev="1" fill="hold">
                                              <p:stCondLst>
                                                <p:cond delay="0"/>
                                              </p:stCondLst>
                                            </p:cTn>
                                            <p:tgtEl>
                                              <p:spTgt spid="10"/>
                                            </p:tgtEl>
                                            <p:attrNameLst>
                                              <p:attrName>ppt_x</p:attrName>
                                            </p:attrNameLst>
                                          </p:cBhvr>
                                        </p:anim>
                                        <p:anim by="(-#ppt_w*0.10)" calcmode="lin" valueType="num">
                                          <p:cBhvr>
                                            <p:cTn id="39" dur="50" autoRev="1" fill="hold">
                                              <p:stCondLst>
                                                <p:cond delay="0"/>
                                              </p:stCondLst>
                                            </p:cTn>
                                            <p:tgtEl>
                                              <p:spTgt spid="10"/>
                                            </p:tgtEl>
                                            <p:attrNameLst>
                                              <p:attrName>ppt_y</p:attrName>
                                            </p:attrNameLst>
                                          </p:cBhvr>
                                        </p:anim>
                                        <p:animRot by="-480000">
                                          <p:cBhvr>
                                            <p:cTn id="40" dur="50" autoRev="1" fill="hold">
                                              <p:stCondLst>
                                                <p:cond delay="0"/>
                                              </p:stCondLst>
                                            </p:cTn>
                                            <p:tgtEl>
                                              <p:spTgt spid="10"/>
                                            </p:tgtEl>
                                            <p:attrNameLst>
                                              <p:attrName>r</p:attrName>
                                            </p:attrNameLst>
                                          </p:cBhvr>
                                        </p:animRot>
                                      </p:childTnLst>
                                    </p:cTn>
                                  </p:par>
                                </p:childTnLst>
                              </p:cTn>
                            </p:par>
                            <p:par>
                              <p:cTn id="41" fill="hold">
                                <p:stCondLst>
                                  <p:cond delay="6890"/>
                                </p:stCondLst>
                                <p:childTnLst>
                                  <p:par>
                                    <p:cTn id="42" presetID="16" presetClass="entr" presetSubtype="37"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outVertical)">
                                          <p:cBhvr>
                                            <p:cTn id="44" dur="500"/>
                                            <p:tgtEl>
                                              <p:spTgt spid="15"/>
                                            </p:tgtEl>
                                          </p:cBhvr>
                                        </p:animEffect>
                                      </p:childTnLst>
                                    </p:cTn>
                                  </p:par>
                                </p:childTnLst>
                              </p:cTn>
                            </p:par>
                            <p:par>
                              <p:cTn id="45" fill="hold">
                                <p:stCondLst>
                                  <p:cond delay="7390"/>
                                </p:stCondLst>
                                <p:childTnLst>
                                  <p:par>
                                    <p:cTn id="46" presetID="2" presetClass="entr" presetSubtype="1" fill="hold" grpId="0" nodeType="afterEffect" p14:presetBounceEnd="50000">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14:bounceEnd="50000">
                                          <p:cBhvr additive="base">
                                            <p:cTn id="48"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14"/>
                                            </p:tgtEl>
                                            <p:attrNameLst>
                                              <p:attrName>ppt_y</p:attrName>
                                            </p:attrNameLst>
                                          </p:cBhvr>
                                          <p:tavLst>
                                            <p:tav tm="0">
                                              <p:val>
                                                <p:strVal val="0-#ppt_h/2"/>
                                              </p:val>
                                            </p:tav>
                                            <p:tav tm="100000">
                                              <p:val>
                                                <p:strVal val="#ppt_y"/>
                                              </p:val>
                                            </p:tav>
                                          </p:tavLst>
                                        </p:anim>
                                      </p:childTnLst>
                                    </p:cTn>
                                  </p:par>
                                </p:childTnLst>
                              </p:cTn>
                            </p:par>
                            <p:par>
                              <p:cTn id="50" fill="hold">
                                <p:stCondLst>
                                  <p:cond delay="7890"/>
                                </p:stCondLst>
                                <p:childTnLst>
                                  <p:par>
                                    <p:cTn id="51" presetID="22" presetClass="entr" presetSubtype="8" fill="hold" grpId="0" nodeType="afterEffect">
                                      <p:stCondLst>
                                        <p:cond delay="0"/>
                                      </p:stCondLst>
                                      <p:iterate type="lt">
                                        <p:tmPct val="30000"/>
                                      </p:iterate>
                                      <p:childTnLst>
                                        <p:set>
                                          <p:cBhvr>
                                            <p:cTn id="52" dur="1" fill="hold">
                                              <p:stCondLst>
                                                <p:cond delay="0"/>
                                              </p:stCondLst>
                                            </p:cTn>
                                            <p:tgtEl>
                                              <p:spTgt spid="16"/>
                                            </p:tgtEl>
                                            <p:attrNameLst>
                                              <p:attrName>style.visibility</p:attrName>
                                            </p:attrNameLst>
                                          </p:cBhvr>
                                          <p:to>
                                            <p:strVal val="visible"/>
                                          </p:to>
                                        </p:set>
                                        <p:animEffect transition="in" filter="wipe(left)">
                                          <p:cBhvr>
                                            <p:cTn id="53" dur="100"/>
                                            <p:tgtEl>
                                              <p:spTgt spid="16"/>
                                            </p:tgtEl>
                                          </p:cBhvr>
                                        </p:animEffect>
                                      </p:childTnLst>
                                    </p:cTn>
                                  </p:par>
                                  <p:par>
                                    <p:cTn id="54" presetID="36" presetClass="emph" presetSubtype="0" fill="hold" grpId="1" nodeType="withEffect">
                                      <p:stCondLst>
                                        <p:cond delay="0"/>
                                      </p:stCondLst>
                                      <p:iterate type="lt">
                                        <p:tmPct val="30000"/>
                                      </p:iterate>
                                      <p:childTnLst>
                                        <p:animScale>
                                          <p:cBhvr>
                                            <p:cTn id="55" dur="50" autoRev="1" fill="hold">
                                              <p:stCondLst>
                                                <p:cond delay="0"/>
                                              </p:stCondLst>
                                            </p:cTn>
                                            <p:tgtEl>
                                              <p:spTgt spid="16"/>
                                            </p:tgtEl>
                                          </p:cBhvr>
                                          <p:to x="80000" y="100000"/>
                                        </p:animScale>
                                        <p:anim by="(#ppt_w*0.10)" calcmode="lin" valueType="num">
                                          <p:cBhvr>
                                            <p:cTn id="56" dur="50" autoRev="1" fill="hold">
                                              <p:stCondLst>
                                                <p:cond delay="0"/>
                                              </p:stCondLst>
                                            </p:cTn>
                                            <p:tgtEl>
                                              <p:spTgt spid="16"/>
                                            </p:tgtEl>
                                            <p:attrNameLst>
                                              <p:attrName>ppt_x</p:attrName>
                                            </p:attrNameLst>
                                          </p:cBhvr>
                                        </p:anim>
                                        <p:anim by="(-#ppt_w*0.10)" calcmode="lin" valueType="num">
                                          <p:cBhvr>
                                            <p:cTn id="57" dur="50" autoRev="1" fill="hold">
                                              <p:stCondLst>
                                                <p:cond delay="0"/>
                                              </p:stCondLst>
                                            </p:cTn>
                                            <p:tgtEl>
                                              <p:spTgt spid="16"/>
                                            </p:tgtEl>
                                            <p:attrNameLst>
                                              <p:attrName>ppt_y</p:attrName>
                                            </p:attrNameLst>
                                          </p:cBhvr>
                                        </p:anim>
                                        <p:animRot by="-480000">
                                          <p:cBhvr>
                                            <p:cTn id="58" dur="50" autoRev="1"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p:bldP spid="10" grpId="1"/>
          <p:bldP spid="14" grpId="0" animBg="1"/>
          <p:bldP spid="15" grpId="0" animBg="1"/>
          <p:bldP spid="16" grpId="0"/>
          <p:bldP spid="16" grpId="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65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15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1650"/>
                                </p:stCondLst>
                                <p:childTnLst>
                                  <p:par>
                                    <p:cTn id="24" presetID="16" presetClass="entr" presetSubtype="37"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outVertical)">
                                          <p:cBhvr>
                                            <p:cTn id="26" dur="500"/>
                                            <p:tgtEl>
                                              <p:spTgt spid="4"/>
                                            </p:tgtEl>
                                          </p:cBhvr>
                                        </p:animEffect>
                                      </p:childTnLst>
                                    </p:cTn>
                                  </p:par>
                                </p:childTnLst>
                              </p:cTn>
                            </p:par>
                            <p:par>
                              <p:cTn id="27" fill="hold">
                                <p:stCondLst>
                                  <p:cond delay="2150"/>
                                </p:stCondLst>
                                <p:childTnLst>
                                  <p:par>
                                    <p:cTn id="28" presetID="2" presetClass="entr" presetSubtype="1"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par>
                              <p:cTn id="32" fill="hold">
                                <p:stCondLst>
                                  <p:cond delay="2650"/>
                                </p:stCondLst>
                                <p:childTnLst>
                                  <p:par>
                                    <p:cTn id="33" presetID="22" presetClass="entr" presetSubtype="8" fill="hold" grpId="0" nodeType="afterEffect">
                                      <p:stCondLst>
                                        <p:cond delay="0"/>
                                      </p:stCondLst>
                                      <p:iterate type="lt">
                                        <p:tmPct val="30000"/>
                                      </p:iterate>
                                      <p:childTnLst>
                                        <p:set>
                                          <p:cBhvr>
                                            <p:cTn id="34" dur="1" fill="hold">
                                              <p:stCondLst>
                                                <p:cond delay="0"/>
                                              </p:stCondLst>
                                            </p:cTn>
                                            <p:tgtEl>
                                              <p:spTgt spid="10"/>
                                            </p:tgtEl>
                                            <p:attrNameLst>
                                              <p:attrName>style.visibility</p:attrName>
                                            </p:attrNameLst>
                                          </p:cBhvr>
                                          <p:to>
                                            <p:strVal val="visible"/>
                                          </p:to>
                                        </p:set>
                                        <p:animEffect transition="in" filter="wipe(left)">
                                          <p:cBhvr>
                                            <p:cTn id="35" dur="100"/>
                                            <p:tgtEl>
                                              <p:spTgt spid="10"/>
                                            </p:tgtEl>
                                          </p:cBhvr>
                                        </p:animEffect>
                                      </p:childTnLst>
                                    </p:cTn>
                                  </p:par>
                                  <p:par>
                                    <p:cTn id="36" presetID="36" presetClass="emph" presetSubtype="0" fill="hold" grpId="1" nodeType="withEffect">
                                      <p:stCondLst>
                                        <p:cond delay="0"/>
                                      </p:stCondLst>
                                      <p:iterate type="lt">
                                        <p:tmPct val="30000"/>
                                      </p:iterate>
                                      <p:childTnLst>
                                        <p:animScale>
                                          <p:cBhvr>
                                            <p:cTn id="37" dur="50" autoRev="1" fill="hold">
                                              <p:stCondLst>
                                                <p:cond delay="0"/>
                                              </p:stCondLst>
                                            </p:cTn>
                                            <p:tgtEl>
                                              <p:spTgt spid="10"/>
                                            </p:tgtEl>
                                          </p:cBhvr>
                                          <p:to x="80000" y="100000"/>
                                        </p:animScale>
                                        <p:anim by="(#ppt_w*0.10)" calcmode="lin" valueType="num">
                                          <p:cBhvr>
                                            <p:cTn id="38" dur="50" autoRev="1" fill="hold">
                                              <p:stCondLst>
                                                <p:cond delay="0"/>
                                              </p:stCondLst>
                                            </p:cTn>
                                            <p:tgtEl>
                                              <p:spTgt spid="10"/>
                                            </p:tgtEl>
                                            <p:attrNameLst>
                                              <p:attrName>ppt_x</p:attrName>
                                            </p:attrNameLst>
                                          </p:cBhvr>
                                        </p:anim>
                                        <p:anim by="(-#ppt_w*0.10)" calcmode="lin" valueType="num">
                                          <p:cBhvr>
                                            <p:cTn id="39" dur="50" autoRev="1" fill="hold">
                                              <p:stCondLst>
                                                <p:cond delay="0"/>
                                              </p:stCondLst>
                                            </p:cTn>
                                            <p:tgtEl>
                                              <p:spTgt spid="10"/>
                                            </p:tgtEl>
                                            <p:attrNameLst>
                                              <p:attrName>ppt_y</p:attrName>
                                            </p:attrNameLst>
                                          </p:cBhvr>
                                        </p:anim>
                                        <p:animRot by="-480000">
                                          <p:cBhvr>
                                            <p:cTn id="40" dur="50" autoRev="1" fill="hold">
                                              <p:stCondLst>
                                                <p:cond delay="0"/>
                                              </p:stCondLst>
                                            </p:cTn>
                                            <p:tgtEl>
                                              <p:spTgt spid="10"/>
                                            </p:tgtEl>
                                            <p:attrNameLst>
                                              <p:attrName>r</p:attrName>
                                            </p:attrNameLst>
                                          </p:cBhvr>
                                        </p:animRot>
                                      </p:childTnLst>
                                    </p:cTn>
                                  </p:par>
                                </p:childTnLst>
                              </p:cTn>
                            </p:par>
                            <p:par>
                              <p:cTn id="41" fill="hold">
                                <p:stCondLst>
                                  <p:cond delay="6890"/>
                                </p:stCondLst>
                                <p:childTnLst>
                                  <p:par>
                                    <p:cTn id="42" presetID="16" presetClass="entr" presetSubtype="37"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outVertical)">
                                          <p:cBhvr>
                                            <p:cTn id="44" dur="500"/>
                                            <p:tgtEl>
                                              <p:spTgt spid="15"/>
                                            </p:tgtEl>
                                          </p:cBhvr>
                                        </p:animEffect>
                                      </p:childTnLst>
                                    </p:cTn>
                                  </p:par>
                                </p:childTnLst>
                              </p:cTn>
                            </p:par>
                            <p:par>
                              <p:cTn id="45" fill="hold">
                                <p:stCondLst>
                                  <p:cond delay="7390"/>
                                </p:stCondLst>
                                <p:childTnLst>
                                  <p:par>
                                    <p:cTn id="46" presetID="2" presetClass="entr" presetSubtype="1"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0-#ppt_h/2"/>
                                              </p:val>
                                            </p:tav>
                                            <p:tav tm="100000">
                                              <p:val>
                                                <p:strVal val="#ppt_y"/>
                                              </p:val>
                                            </p:tav>
                                          </p:tavLst>
                                        </p:anim>
                                      </p:childTnLst>
                                    </p:cTn>
                                  </p:par>
                                </p:childTnLst>
                              </p:cTn>
                            </p:par>
                            <p:par>
                              <p:cTn id="50" fill="hold">
                                <p:stCondLst>
                                  <p:cond delay="7890"/>
                                </p:stCondLst>
                                <p:childTnLst>
                                  <p:par>
                                    <p:cTn id="51" presetID="22" presetClass="entr" presetSubtype="8" fill="hold" grpId="0" nodeType="afterEffect">
                                      <p:stCondLst>
                                        <p:cond delay="0"/>
                                      </p:stCondLst>
                                      <p:iterate type="lt">
                                        <p:tmPct val="30000"/>
                                      </p:iterate>
                                      <p:childTnLst>
                                        <p:set>
                                          <p:cBhvr>
                                            <p:cTn id="52" dur="1" fill="hold">
                                              <p:stCondLst>
                                                <p:cond delay="0"/>
                                              </p:stCondLst>
                                            </p:cTn>
                                            <p:tgtEl>
                                              <p:spTgt spid="16"/>
                                            </p:tgtEl>
                                            <p:attrNameLst>
                                              <p:attrName>style.visibility</p:attrName>
                                            </p:attrNameLst>
                                          </p:cBhvr>
                                          <p:to>
                                            <p:strVal val="visible"/>
                                          </p:to>
                                        </p:set>
                                        <p:animEffect transition="in" filter="wipe(left)">
                                          <p:cBhvr>
                                            <p:cTn id="53" dur="100"/>
                                            <p:tgtEl>
                                              <p:spTgt spid="16"/>
                                            </p:tgtEl>
                                          </p:cBhvr>
                                        </p:animEffect>
                                      </p:childTnLst>
                                    </p:cTn>
                                  </p:par>
                                  <p:par>
                                    <p:cTn id="54" presetID="36" presetClass="emph" presetSubtype="0" fill="hold" grpId="1" nodeType="withEffect">
                                      <p:stCondLst>
                                        <p:cond delay="0"/>
                                      </p:stCondLst>
                                      <p:iterate type="lt">
                                        <p:tmPct val="30000"/>
                                      </p:iterate>
                                      <p:childTnLst>
                                        <p:animScale>
                                          <p:cBhvr>
                                            <p:cTn id="55" dur="50" autoRev="1" fill="hold">
                                              <p:stCondLst>
                                                <p:cond delay="0"/>
                                              </p:stCondLst>
                                            </p:cTn>
                                            <p:tgtEl>
                                              <p:spTgt spid="16"/>
                                            </p:tgtEl>
                                          </p:cBhvr>
                                          <p:to x="80000" y="100000"/>
                                        </p:animScale>
                                        <p:anim by="(#ppt_w*0.10)" calcmode="lin" valueType="num">
                                          <p:cBhvr>
                                            <p:cTn id="56" dur="50" autoRev="1" fill="hold">
                                              <p:stCondLst>
                                                <p:cond delay="0"/>
                                              </p:stCondLst>
                                            </p:cTn>
                                            <p:tgtEl>
                                              <p:spTgt spid="16"/>
                                            </p:tgtEl>
                                            <p:attrNameLst>
                                              <p:attrName>ppt_x</p:attrName>
                                            </p:attrNameLst>
                                          </p:cBhvr>
                                        </p:anim>
                                        <p:anim by="(-#ppt_w*0.10)" calcmode="lin" valueType="num">
                                          <p:cBhvr>
                                            <p:cTn id="57" dur="50" autoRev="1" fill="hold">
                                              <p:stCondLst>
                                                <p:cond delay="0"/>
                                              </p:stCondLst>
                                            </p:cTn>
                                            <p:tgtEl>
                                              <p:spTgt spid="16"/>
                                            </p:tgtEl>
                                            <p:attrNameLst>
                                              <p:attrName>ppt_y</p:attrName>
                                            </p:attrNameLst>
                                          </p:cBhvr>
                                        </p:anim>
                                        <p:animRot by="-480000">
                                          <p:cBhvr>
                                            <p:cTn id="58" dur="50" autoRev="1"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p:bldP spid="10" grpId="1"/>
          <p:bldP spid="14" grpId="0" animBg="1"/>
          <p:bldP spid="15" grpId="0" animBg="1"/>
          <p:bldP spid="16" grpId="0"/>
          <p:bldP spid="16" grpId="1"/>
          <p:bldP spid="1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262312" y="1195300"/>
            <a:ext cx="7805415" cy="2666541"/>
          </a:xfrm>
          <a:prstGeom prst="rect">
            <a:avLst/>
          </a:prstGeom>
          <a:solidFill>
            <a:schemeClr val="bg1">
              <a:lumMod val="9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4" name="矩形 3"/>
          <p:cNvSpPr/>
          <p:nvPr/>
        </p:nvSpPr>
        <p:spPr>
          <a:xfrm>
            <a:off x="4094704" y="981522"/>
            <a:ext cx="4689352" cy="463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a:latin typeface="微软雅黑" pitchFamily="34" charset="-122"/>
                <a:ea typeface="微软雅黑" pitchFamily="34" charset="-122"/>
              </a:rPr>
              <a:t>从质量立校到质量强校</a:t>
            </a:r>
          </a:p>
        </p:txBody>
      </p:sp>
      <p:sp>
        <p:nvSpPr>
          <p:cNvPr id="5" name="六边形 4"/>
          <p:cNvSpPr/>
          <p:nvPr/>
        </p:nvSpPr>
        <p:spPr>
          <a:xfrm>
            <a:off x="774978" y="3142178"/>
            <a:ext cx="1588089" cy="136846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sz="3200" dirty="0" smtClean="0">
                <a:latin typeface="微软雅黑" pitchFamily="34" charset="-122"/>
                <a:ea typeface="微软雅黑" pitchFamily="34" charset="-122"/>
              </a:rPr>
              <a:t>我的 思考</a:t>
            </a:r>
            <a:endParaRPr lang="zh-CN" altLang="en-US" sz="3200" dirty="0">
              <a:latin typeface="微软雅黑" pitchFamily="34" charset="-122"/>
              <a:ea typeface="微软雅黑" pitchFamily="34" charset="-122"/>
            </a:endParaRPr>
          </a:p>
        </p:txBody>
      </p:sp>
      <p:cxnSp>
        <p:nvCxnSpPr>
          <p:cNvPr id="6" name="直接箭头连接符 5"/>
          <p:cNvCxnSpPr>
            <a:stCxn id="5" idx="5"/>
            <a:endCxn id="3" idx="1"/>
          </p:cNvCxnSpPr>
          <p:nvPr/>
        </p:nvCxnSpPr>
        <p:spPr>
          <a:xfrm flipV="1">
            <a:off x="2020950" y="2528571"/>
            <a:ext cx="1241362" cy="613607"/>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a:stCxn id="5" idx="1"/>
            <a:endCxn id="14" idx="1"/>
          </p:cNvCxnSpPr>
          <p:nvPr/>
        </p:nvCxnSpPr>
        <p:spPr>
          <a:xfrm>
            <a:off x="2020950" y="4510647"/>
            <a:ext cx="1241362" cy="1005095"/>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78476" y="1485578"/>
            <a:ext cx="7445235" cy="2012891"/>
          </a:xfrm>
          <a:prstGeom prst="rect">
            <a:avLst/>
          </a:prstGeom>
          <a:noFill/>
        </p:spPr>
        <p:txBody>
          <a:bodyPr wrap="square" lIns="91472" tIns="45736" rIns="91472" bIns="45736" rtlCol="0">
            <a:spAutoFit/>
          </a:bodyPr>
          <a:lstStyle/>
          <a:p>
            <a:pPr>
              <a:lnSpc>
                <a:spcPct val="130000"/>
              </a:lnSpc>
            </a:pPr>
            <a:r>
              <a:rPr lang="zh-CN" altLang="en-US" sz="1600" dirty="0" smtClean="0">
                <a:solidFill>
                  <a:sysClr val="windowText" lastClr="000000"/>
                </a:solidFill>
                <a:latin typeface="微软雅黑" pitchFamily="34" charset="-122"/>
                <a:ea typeface="微软雅黑" pitchFamily="34" charset="-122"/>
              </a:rPr>
              <a:t>“以</a:t>
            </a:r>
            <a:r>
              <a:rPr lang="zh-CN" altLang="en-US" sz="1600" dirty="0">
                <a:solidFill>
                  <a:sysClr val="windowText" lastClr="000000"/>
                </a:solidFill>
                <a:latin typeface="微软雅黑" pitchFamily="34" charset="-122"/>
                <a:ea typeface="微软雅黑" pitchFamily="34" charset="-122"/>
              </a:rPr>
              <a:t>质量立校， 以质量强校</a:t>
            </a:r>
            <a:r>
              <a:rPr lang="en-US" altLang="zh-CN" sz="1600" dirty="0">
                <a:solidFill>
                  <a:sysClr val="windowText" lastClr="000000"/>
                </a:solidFill>
                <a:latin typeface="微软雅黑" pitchFamily="34" charset="-122"/>
                <a:ea typeface="微软雅黑" pitchFamily="34" charset="-122"/>
              </a:rPr>
              <a:t>" </a:t>
            </a:r>
            <a:r>
              <a:rPr lang="zh-CN" altLang="en-US" sz="1600" dirty="0" smtClean="0">
                <a:solidFill>
                  <a:sysClr val="windowText" lastClr="000000"/>
                </a:solidFill>
                <a:latin typeface="微软雅黑" pitchFamily="34" charset="-122"/>
                <a:ea typeface="微软雅黑" pitchFamily="34" charset="-122"/>
              </a:rPr>
              <a:t>应成为</a:t>
            </a:r>
            <a:r>
              <a:rPr lang="zh-CN" altLang="en-US" sz="1600" dirty="0">
                <a:solidFill>
                  <a:sysClr val="windowText" lastClr="000000"/>
                </a:solidFill>
                <a:latin typeface="微软雅黑" pitchFamily="34" charset="-122"/>
                <a:ea typeface="微软雅黑" pitchFamily="34" charset="-122"/>
              </a:rPr>
              <a:t>高职院校发展的宗旨，树立现代教育教学理念，形成科学质量观是提高人才培养质量的基础和条件。</a:t>
            </a:r>
          </a:p>
          <a:p>
            <a:pPr>
              <a:lnSpc>
                <a:spcPct val="130000"/>
              </a:lnSpc>
            </a:pPr>
            <a:endParaRPr lang="zh-CN" altLang="en-US" sz="1600" dirty="0">
              <a:solidFill>
                <a:sysClr val="windowText" lastClr="000000"/>
              </a:solidFill>
              <a:latin typeface="微软雅黑" pitchFamily="34" charset="-122"/>
              <a:ea typeface="微软雅黑" pitchFamily="34" charset="-122"/>
            </a:endParaRPr>
          </a:p>
          <a:p>
            <a:pPr>
              <a:lnSpc>
                <a:spcPct val="130000"/>
              </a:lnSpc>
            </a:pPr>
            <a:r>
              <a:rPr lang="zh-CN" altLang="en-US" sz="1600" dirty="0">
                <a:solidFill>
                  <a:sysClr val="windowText" lastClr="000000"/>
                </a:solidFill>
                <a:latin typeface="微软雅黑" pitchFamily="34" charset="-122"/>
                <a:ea typeface="微软雅黑" pitchFamily="34" charset="-122"/>
              </a:rPr>
              <a:t>目前高职发展距离高水平大学内涵尚有很大差距，现在既是高职教育发展</a:t>
            </a:r>
          </a:p>
          <a:p>
            <a:pPr>
              <a:lnSpc>
                <a:spcPct val="130000"/>
              </a:lnSpc>
            </a:pPr>
            <a:r>
              <a:rPr lang="zh-CN" altLang="en-US" sz="1600" dirty="0">
                <a:solidFill>
                  <a:sysClr val="windowText" lastClr="000000"/>
                </a:solidFill>
                <a:latin typeface="微软雅黑" pitchFamily="34" charset="-122"/>
                <a:ea typeface="微软雅黑" pitchFamily="34" charset="-122"/>
              </a:rPr>
              <a:t>的黄金时期</a:t>
            </a:r>
            <a:r>
              <a:rPr lang="zh-CN" altLang="en-US" sz="1600" dirty="0" smtClean="0">
                <a:solidFill>
                  <a:sysClr val="windowText" lastClr="000000"/>
                </a:solidFill>
                <a:latin typeface="微软雅黑" pitchFamily="34" charset="-122"/>
                <a:ea typeface="微软雅黑" pitchFamily="34" charset="-122"/>
              </a:rPr>
              <a:t>，也</a:t>
            </a:r>
            <a:r>
              <a:rPr lang="zh-CN" altLang="en-US" sz="1600" dirty="0">
                <a:solidFill>
                  <a:sysClr val="windowText" lastClr="000000"/>
                </a:solidFill>
                <a:latin typeface="微软雅黑" pitchFamily="34" charset="-122"/>
                <a:ea typeface="微软雅黑" pitchFamily="34" charset="-122"/>
              </a:rPr>
              <a:t>是最容易懈怠的时候，还是各种矛盾凸现的时候</a:t>
            </a:r>
            <a:r>
              <a:rPr lang="zh-CN" altLang="en-US" sz="1600" dirty="0" smtClean="0">
                <a:solidFill>
                  <a:sysClr val="windowText" lastClr="000000"/>
                </a:solidFill>
                <a:latin typeface="微软雅黑" pitchFamily="34" charset="-122"/>
                <a:ea typeface="微软雅黑" pitchFamily="34" charset="-122"/>
              </a:rPr>
              <a:t>。在</a:t>
            </a:r>
            <a:r>
              <a:rPr lang="zh-CN" altLang="en-US" sz="1600" dirty="0">
                <a:solidFill>
                  <a:sysClr val="windowText" lastClr="000000"/>
                </a:solidFill>
                <a:latin typeface="微软雅黑" pitchFamily="34" charset="-122"/>
                <a:ea typeface="微软雅黑" pitchFamily="34" charset="-122"/>
              </a:rPr>
              <a:t>这种情况下，不进则退。我们要居安思危，保持</a:t>
            </a:r>
            <a:r>
              <a:rPr lang="zh-CN" altLang="en-US" sz="1600" dirty="0" smtClean="0">
                <a:solidFill>
                  <a:sysClr val="windowText" lastClr="000000"/>
                </a:solidFill>
                <a:latin typeface="微软雅黑" pitchFamily="34" charset="-122"/>
                <a:ea typeface="微软雅黑" pitchFamily="34" charset="-122"/>
              </a:rPr>
              <a:t>清醒头脑</a:t>
            </a:r>
            <a:r>
              <a:rPr lang="zh-CN" altLang="en-US" sz="1600" dirty="0">
                <a:solidFill>
                  <a:sysClr val="windowText" lastClr="000000"/>
                </a:solidFill>
                <a:latin typeface="微软雅黑" pitchFamily="34" charset="-122"/>
                <a:ea typeface="微软雅黑" pitchFamily="34" charset="-122"/>
              </a:rPr>
              <a:t>，</a:t>
            </a:r>
            <a:r>
              <a:rPr lang="zh-CN" altLang="en-US" sz="1600" dirty="0" smtClean="0">
                <a:solidFill>
                  <a:sysClr val="windowText" lastClr="000000"/>
                </a:solidFill>
                <a:latin typeface="微软雅黑" pitchFamily="34" charset="-122"/>
                <a:ea typeface="微软雅黑" pitchFamily="34" charset="-122"/>
              </a:rPr>
              <a:t>冷静分析</a:t>
            </a:r>
            <a:r>
              <a:rPr lang="zh-CN" altLang="en-US" sz="1600" dirty="0">
                <a:solidFill>
                  <a:sysClr val="windowText" lastClr="000000"/>
                </a:solidFill>
                <a:latin typeface="微软雅黑" pitchFamily="34" charset="-122"/>
                <a:ea typeface="微软雅黑" pitchFamily="34" charset="-122"/>
              </a:rPr>
              <a:t>师资队伍</a:t>
            </a:r>
            <a:r>
              <a:rPr lang="zh-CN" altLang="en-US" sz="1600" dirty="0" smtClean="0">
                <a:solidFill>
                  <a:sysClr val="windowText" lastClr="000000"/>
                </a:solidFill>
                <a:latin typeface="微软雅黑" pitchFamily="34" charset="-122"/>
                <a:ea typeface="微软雅黑" pitchFamily="34" charset="-122"/>
              </a:rPr>
              <a:t>的现状。</a:t>
            </a:r>
            <a:endParaRPr lang="zh-CN" altLang="en-US" sz="1600" dirty="0">
              <a:solidFill>
                <a:sysClr val="windowText" lastClr="000000"/>
              </a:solidFill>
              <a:latin typeface="微软雅黑" pitchFamily="34" charset="-122"/>
              <a:ea typeface="微软雅黑" pitchFamily="34" charset="-122"/>
            </a:endParaRPr>
          </a:p>
        </p:txBody>
      </p:sp>
      <p:sp>
        <p:nvSpPr>
          <p:cNvPr id="14" name="矩形 13"/>
          <p:cNvSpPr/>
          <p:nvPr/>
        </p:nvSpPr>
        <p:spPr>
          <a:xfrm>
            <a:off x="3262312" y="4219637"/>
            <a:ext cx="7805415" cy="2592210"/>
          </a:xfrm>
          <a:prstGeom prst="rect">
            <a:avLst/>
          </a:prstGeom>
          <a:solidFill>
            <a:schemeClr val="bg1">
              <a:lumMod val="9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15" name="矩形 14"/>
          <p:cNvSpPr/>
          <p:nvPr/>
        </p:nvSpPr>
        <p:spPr>
          <a:xfrm>
            <a:off x="4094703" y="4005858"/>
            <a:ext cx="5244832" cy="463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a:latin typeface="微软雅黑" pitchFamily="34" charset="-122"/>
                <a:ea typeface="微软雅黑" pitchFamily="34" charset="-122"/>
              </a:rPr>
              <a:t>师资队伍建设是时代发展的更高要求</a:t>
            </a:r>
          </a:p>
        </p:txBody>
      </p:sp>
      <p:sp>
        <p:nvSpPr>
          <p:cNvPr id="16" name="TextBox 15"/>
          <p:cNvSpPr txBox="1"/>
          <p:nvPr/>
        </p:nvSpPr>
        <p:spPr>
          <a:xfrm>
            <a:off x="3478476" y="4510031"/>
            <a:ext cx="7301219" cy="2301816"/>
          </a:xfrm>
          <a:prstGeom prst="rect">
            <a:avLst/>
          </a:prstGeom>
          <a:noFill/>
        </p:spPr>
        <p:txBody>
          <a:bodyPr wrap="square" lIns="91472" tIns="45736" rIns="91472" bIns="45736" rtlCol="0">
            <a:spAutoFit/>
          </a:bodyPr>
          <a:lstStyle/>
          <a:p>
            <a:pPr>
              <a:lnSpc>
                <a:spcPct val="130000"/>
              </a:lnSpc>
            </a:pPr>
            <a:r>
              <a:rPr lang="zh-CN" altLang="en-US" sz="1600" dirty="0">
                <a:solidFill>
                  <a:sysClr val="windowText" lastClr="000000"/>
                </a:solidFill>
                <a:latin typeface="微软雅黑" pitchFamily="34" charset="-122"/>
                <a:ea typeface="微软雅黑" pitchFamily="34" charset="-122"/>
              </a:rPr>
              <a:t>师资是立教之基、兴教之本、强教之源，是学校核心竞争力的综合体现。有一支稳定且符合职业教育人才培养要求的师资队伍，是后示范性时代职业院校的重点建设任务</a:t>
            </a:r>
            <a:r>
              <a:rPr lang="zh-CN" altLang="en-US" sz="1600" dirty="0" smtClean="0">
                <a:solidFill>
                  <a:sysClr val="windowText" lastClr="000000"/>
                </a:solidFill>
                <a:latin typeface="微软雅黑" pitchFamily="34" charset="-122"/>
                <a:ea typeface="微软雅黑" pitchFamily="34" charset="-122"/>
              </a:rPr>
              <a:t>。</a:t>
            </a:r>
            <a:endParaRPr lang="en-US" altLang="zh-CN" sz="1600" dirty="0" smtClean="0">
              <a:solidFill>
                <a:sysClr val="windowText" lastClr="000000"/>
              </a:solidFill>
              <a:latin typeface="微软雅黑" pitchFamily="34" charset="-122"/>
              <a:ea typeface="微软雅黑" pitchFamily="34" charset="-122"/>
            </a:endParaRPr>
          </a:p>
          <a:p>
            <a:pPr>
              <a:lnSpc>
                <a:spcPct val="130000"/>
              </a:lnSpc>
            </a:pPr>
            <a:endParaRPr lang="en-US" altLang="zh-CN" sz="1600" dirty="0" smtClean="0">
              <a:solidFill>
                <a:sysClr val="windowText" lastClr="000000"/>
              </a:solidFill>
              <a:latin typeface="微软雅黑" pitchFamily="34" charset="-122"/>
              <a:ea typeface="微软雅黑" pitchFamily="34" charset="-122"/>
            </a:endParaRPr>
          </a:p>
          <a:p>
            <a:pPr>
              <a:lnSpc>
                <a:spcPct val="130000"/>
              </a:lnSpc>
            </a:pPr>
            <a:r>
              <a:rPr lang="zh-CN" altLang="en-US" sz="1600" dirty="0">
                <a:solidFill>
                  <a:sysClr val="windowText" lastClr="000000"/>
                </a:solidFill>
                <a:latin typeface="微软雅黑" pitchFamily="34" charset="-122"/>
                <a:ea typeface="微软雅黑" pitchFamily="34" charset="-122"/>
              </a:rPr>
              <a:t>师资队伍对于高职学院提高教学质量、促进教学的改革与发展非常重要。建设一支德才兼备、富有创新精神的高素质教师队伍，对高职院校提高办学水平、提升人才培养质量是一个关键措施和根本</a:t>
            </a:r>
            <a:r>
              <a:rPr lang="zh-CN" altLang="en-US" sz="1600" dirty="0" smtClean="0">
                <a:solidFill>
                  <a:sysClr val="windowText" lastClr="000000"/>
                </a:solidFill>
                <a:latin typeface="微软雅黑" pitchFamily="34" charset="-122"/>
                <a:ea typeface="微软雅黑" pitchFamily="34" charset="-122"/>
              </a:rPr>
              <a:t>保证。</a:t>
            </a:r>
            <a:endParaRPr lang="zh-CN" altLang="en-US" sz="1600" dirty="0">
              <a:solidFill>
                <a:sysClr val="windowText" lastClr="000000"/>
              </a:solidFill>
              <a:latin typeface="微软雅黑" pitchFamily="34" charset="-122"/>
              <a:ea typeface="微软雅黑" pitchFamily="34" charset="-122"/>
            </a:endParaRPr>
          </a:p>
        </p:txBody>
      </p:sp>
      <p:sp>
        <p:nvSpPr>
          <p:cNvPr id="17" name="文本框 2"/>
          <p:cNvSpPr txBox="1"/>
          <p:nvPr/>
        </p:nvSpPr>
        <p:spPr>
          <a:xfrm>
            <a:off x="554559" y="17159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我的思考</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3512466385"/>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65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15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1650"/>
                                </p:stCondLst>
                                <p:childTnLst>
                                  <p:par>
                                    <p:cTn id="24" presetID="16" presetClass="entr" presetSubtype="37"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outVertical)">
                                          <p:cBhvr>
                                            <p:cTn id="26" dur="500"/>
                                            <p:tgtEl>
                                              <p:spTgt spid="4"/>
                                            </p:tgtEl>
                                          </p:cBhvr>
                                        </p:animEffect>
                                      </p:childTnLst>
                                    </p:cTn>
                                  </p:par>
                                </p:childTnLst>
                              </p:cTn>
                            </p:par>
                            <p:par>
                              <p:cTn id="27" fill="hold">
                                <p:stCondLst>
                                  <p:cond delay="2150"/>
                                </p:stCondLst>
                                <p:childTnLst>
                                  <p:par>
                                    <p:cTn id="28" presetID="2" presetClass="entr" presetSubtype="1" fill="hold" grpId="0" nodeType="afterEffect" p14:presetBounceEnd="50000">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14:bounceEnd="50000">
                                          <p:cBhvr additive="base">
                                            <p:cTn id="30"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par>
                              <p:cTn id="32" fill="hold">
                                <p:stCondLst>
                                  <p:cond delay="2650"/>
                                </p:stCondLst>
                                <p:childTnLst>
                                  <p:par>
                                    <p:cTn id="33" presetID="22" presetClass="entr" presetSubtype="8" fill="hold" grpId="0" nodeType="afterEffect">
                                      <p:stCondLst>
                                        <p:cond delay="0"/>
                                      </p:stCondLst>
                                      <p:iterate type="lt">
                                        <p:tmPct val="30000"/>
                                      </p:iterate>
                                      <p:childTnLst>
                                        <p:set>
                                          <p:cBhvr>
                                            <p:cTn id="34" dur="1" fill="hold">
                                              <p:stCondLst>
                                                <p:cond delay="0"/>
                                              </p:stCondLst>
                                            </p:cTn>
                                            <p:tgtEl>
                                              <p:spTgt spid="10"/>
                                            </p:tgtEl>
                                            <p:attrNameLst>
                                              <p:attrName>style.visibility</p:attrName>
                                            </p:attrNameLst>
                                          </p:cBhvr>
                                          <p:to>
                                            <p:strVal val="visible"/>
                                          </p:to>
                                        </p:set>
                                        <p:animEffect transition="in" filter="wipe(left)">
                                          <p:cBhvr>
                                            <p:cTn id="35" dur="100"/>
                                            <p:tgtEl>
                                              <p:spTgt spid="10"/>
                                            </p:tgtEl>
                                          </p:cBhvr>
                                        </p:animEffect>
                                      </p:childTnLst>
                                    </p:cTn>
                                  </p:par>
                                  <p:par>
                                    <p:cTn id="36" presetID="36" presetClass="emph" presetSubtype="0" fill="hold" grpId="1" nodeType="withEffect">
                                      <p:stCondLst>
                                        <p:cond delay="0"/>
                                      </p:stCondLst>
                                      <p:iterate type="lt">
                                        <p:tmPct val="30000"/>
                                      </p:iterate>
                                      <p:childTnLst>
                                        <p:animScale>
                                          <p:cBhvr>
                                            <p:cTn id="37" dur="50" autoRev="1" fill="hold">
                                              <p:stCondLst>
                                                <p:cond delay="0"/>
                                              </p:stCondLst>
                                            </p:cTn>
                                            <p:tgtEl>
                                              <p:spTgt spid="10"/>
                                            </p:tgtEl>
                                          </p:cBhvr>
                                          <p:to x="80000" y="100000"/>
                                        </p:animScale>
                                        <p:anim by="(#ppt_w*0.10)" calcmode="lin" valueType="num">
                                          <p:cBhvr>
                                            <p:cTn id="38" dur="50" autoRev="1" fill="hold">
                                              <p:stCondLst>
                                                <p:cond delay="0"/>
                                              </p:stCondLst>
                                            </p:cTn>
                                            <p:tgtEl>
                                              <p:spTgt spid="10"/>
                                            </p:tgtEl>
                                            <p:attrNameLst>
                                              <p:attrName>ppt_x</p:attrName>
                                            </p:attrNameLst>
                                          </p:cBhvr>
                                        </p:anim>
                                        <p:anim by="(-#ppt_w*0.10)" calcmode="lin" valueType="num">
                                          <p:cBhvr>
                                            <p:cTn id="39" dur="50" autoRev="1" fill="hold">
                                              <p:stCondLst>
                                                <p:cond delay="0"/>
                                              </p:stCondLst>
                                            </p:cTn>
                                            <p:tgtEl>
                                              <p:spTgt spid="10"/>
                                            </p:tgtEl>
                                            <p:attrNameLst>
                                              <p:attrName>ppt_y</p:attrName>
                                            </p:attrNameLst>
                                          </p:cBhvr>
                                        </p:anim>
                                        <p:animRot by="-480000">
                                          <p:cBhvr>
                                            <p:cTn id="40" dur="50" autoRev="1" fill="hold">
                                              <p:stCondLst>
                                                <p:cond delay="0"/>
                                              </p:stCondLst>
                                            </p:cTn>
                                            <p:tgtEl>
                                              <p:spTgt spid="10"/>
                                            </p:tgtEl>
                                            <p:attrNameLst>
                                              <p:attrName>r</p:attrName>
                                            </p:attrNameLst>
                                          </p:cBhvr>
                                        </p:animRot>
                                      </p:childTnLst>
                                    </p:cTn>
                                  </p:par>
                                </p:childTnLst>
                              </p:cTn>
                            </p:par>
                            <p:par>
                              <p:cTn id="41" fill="hold">
                                <p:stCondLst>
                                  <p:cond delay="7520"/>
                                </p:stCondLst>
                                <p:childTnLst>
                                  <p:par>
                                    <p:cTn id="42" presetID="16" presetClass="entr" presetSubtype="37"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outVertical)">
                                          <p:cBhvr>
                                            <p:cTn id="44" dur="500"/>
                                            <p:tgtEl>
                                              <p:spTgt spid="15"/>
                                            </p:tgtEl>
                                          </p:cBhvr>
                                        </p:animEffect>
                                      </p:childTnLst>
                                    </p:cTn>
                                  </p:par>
                                </p:childTnLst>
                              </p:cTn>
                            </p:par>
                            <p:par>
                              <p:cTn id="45" fill="hold">
                                <p:stCondLst>
                                  <p:cond delay="8020"/>
                                </p:stCondLst>
                                <p:childTnLst>
                                  <p:par>
                                    <p:cTn id="46" presetID="2" presetClass="entr" presetSubtype="1" fill="hold" grpId="0" nodeType="afterEffect" p14:presetBounceEnd="50000">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14:bounceEnd="50000">
                                          <p:cBhvr additive="base">
                                            <p:cTn id="48"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14"/>
                                            </p:tgtEl>
                                            <p:attrNameLst>
                                              <p:attrName>ppt_y</p:attrName>
                                            </p:attrNameLst>
                                          </p:cBhvr>
                                          <p:tavLst>
                                            <p:tav tm="0">
                                              <p:val>
                                                <p:strVal val="0-#ppt_h/2"/>
                                              </p:val>
                                            </p:tav>
                                            <p:tav tm="100000">
                                              <p:val>
                                                <p:strVal val="#ppt_y"/>
                                              </p:val>
                                            </p:tav>
                                          </p:tavLst>
                                        </p:anim>
                                      </p:childTnLst>
                                    </p:cTn>
                                  </p:par>
                                </p:childTnLst>
                              </p:cTn>
                            </p:par>
                            <p:par>
                              <p:cTn id="50" fill="hold">
                                <p:stCondLst>
                                  <p:cond delay="8520"/>
                                </p:stCondLst>
                                <p:childTnLst>
                                  <p:par>
                                    <p:cTn id="51" presetID="22" presetClass="entr" presetSubtype="8" fill="hold" grpId="0" nodeType="afterEffect">
                                      <p:stCondLst>
                                        <p:cond delay="0"/>
                                      </p:stCondLst>
                                      <p:iterate type="lt">
                                        <p:tmPct val="30000"/>
                                      </p:iterate>
                                      <p:childTnLst>
                                        <p:set>
                                          <p:cBhvr>
                                            <p:cTn id="52" dur="1" fill="hold">
                                              <p:stCondLst>
                                                <p:cond delay="0"/>
                                              </p:stCondLst>
                                            </p:cTn>
                                            <p:tgtEl>
                                              <p:spTgt spid="16"/>
                                            </p:tgtEl>
                                            <p:attrNameLst>
                                              <p:attrName>style.visibility</p:attrName>
                                            </p:attrNameLst>
                                          </p:cBhvr>
                                          <p:to>
                                            <p:strVal val="visible"/>
                                          </p:to>
                                        </p:set>
                                        <p:animEffect transition="in" filter="wipe(left)">
                                          <p:cBhvr>
                                            <p:cTn id="53" dur="100"/>
                                            <p:tgtEl>
                                              <p:spTgt spid="16"/>
                                            </p:tgtEl>
                                          </p:cBhvr>
                                        </p:animEffect>
                                      </p:childTnLst>
                                    </p:cTn>
                                  </p:par>
                                  <p:par>
                                    <p:cTn id="54" presetID="36" presetClass="emph" presetSubtype="0" fill="hold" grpId="1" nodeType="withEffect">
                                      <p:stCondLst>
                                        <p:cond delay="0"/>
                                      </p:stCondLst>
                                      <p:iterate type="lt">
                                        <p:tmPct val="30000"/>
                                      </p:iterate>
                                      <p:childTnLst>
                                        <p:animScale>
                                          <p:cBhvr>
                                            <p:cTn id="55" dur="50" autoRev="1" fill="hold">
                                              <p:stCondLst>
                                                <p:cond delay="0"/>
                                              </p:stCondLst>
                                            </p:cTn>
                                            <p:tgtEl>
                                              <p:spTgt spid="16"/>
                                            </p:tgtEl>
                                          </p:cBhvr>
                                          <p:to x="80000" y="100000"/>
                                        </p:animScale>
                                        <p:anim by="(#ppt_w*0.10)" calcmode="lin" valueType="num">
                                          <p:cBhvr>
                                            <p:cTn id="56" dur="50" autoRev="1" fill="hold">
                                              <p:stCondLst>
                                                <p:cond delay="0"/>
                                              </p:stCondLst>
                                            </p:cTn>
                                            <p:tgtEl>
                                              <p:spTgt spid="16"/>
                                            </p:tgtEl>
                                            <p:attrNameLst>
                                              <p:attrName>ppt_x</p:attrName>
                                            </p:attrNameLst>
                                          </p:cBhvr>
                                        </p:anim>
                                        <p:anim by="(-#ppt_w*0.10)" calcmode="lin" valueType="num">
                                          <p:cBhvr>
                                            <p:cTn id="57" dur="50" autoRev="1" fill="hold">
                                              <p:stCondLst>
                                                <p:cond delay="0"/>
                                              </p:stCondLst>
                                            </p:cTn>
                                            <p:tgtEl>
                                              <p:spTgt spid="16"/>
                                            </p:tgtEl>
                                            <p:attrNameLst>
                                              <p:attrName>ppt_y</p:attrName>
                                            </p:attrNameLst>
                                          </p:cBhvr>
                                        </p:anim>
                                        <p:animRot by="-480000">
                                          <p:cBhvr>
                                            <p:cTn id="58" dur="50" autoRev="1"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p:bldP spid="10" grpId="1"/>
          <p:bldP spid="14" grpId="0" animBg="1"/>
          <p:bldP spid="15" grpId="0" animBg="1"/>
          <p:bldP spid="16" grpId="0"/>
          <p:bldP spid="16" grpId="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65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15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1650"/>
                                </p:stCondLst>
                                <p:childTnLst>
                                  <p:par>
                                    <p:cTn id="24" presetID="16" presetClass="entr" presetSubtype="37"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outVertical)">
                                          <p:cBhvr>
                                            <p:cTn id="26" dur="500"/>
                                            <p:tgtEl>
                                              <p:spTgt spid="4"/>
                                            </p:tgtEl>
                                          </p:cBhvr>
                                        </p:animEffect>
                                      </p:childTnLst>
                                    </p:cTn>
                                  </p:par>
                                </p:childTnLst>
                              </p:cTn>
                            </p:par>
                            <p:par>
                              <p:cTn id="27" fill="hold">
                                <p:stCondLst>
                                  <p:cond delay="2150"/>
                                </p:stCondLst>
                                <p:childTnLst>
                                  <p:par>
                                    <p:cTn id="28" presetID="2" presetClass="entr" presetSubtype="1"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par>
                              <p:cTn id="32" fill="hold">
                                <p:stCondLst>
                                  <p:cond delay="2650"/>
                                </p:stCondLst>
                                <p:childTnLst>
                                  <p:par>
                                    <p:cTn id="33" presetID="22" presetClass="entr" presetSubtype="8" fill="hold" grpId="0" nodeType="afterEffect">
                                      <p:stCondLst>
                                        <p:cond delay="0"/>
                                      </p:stCondLst>
                                      <p:iterate type="lt">
                                        <p:tmPct val="30000"/>
                                      </p:iterate>
                                      <p:childTnLst>
                                        <p:set>
                                          <p:cBhvr>
                                            <p:cTn id="34" dur="1" fill="hold">
                                              <p:stCondLst>
                                                <p:cond delay="0"/>
                                              </p:stCondLst>
                                            </p:cTn>
                                            <p:tgtEl>
                                              <p:spTgt spid="10"/>
                                            </p:tgtEl>
                                            <p:attrNameLst>
                                              <p:attrName>style.visibility</p:attrName>
                                            </p:attrNameLst>
                                          </p:cBhvr>
                                          <p:to>
                                            <p:strVal val="visible"/>
                                          </p:to>
                                        </p:set>
                                        <p:animEffect transition="in" filter="wipe(left)">
                                          <p:cBhvr>
                                            <p:cTn id="35" dur="100"/>
                                            <p:tgtEl>
                                              <p:spTgt spid="10"/>
                                            </p:tgtEl>
                                          </p:cBhvr>
                                        </p:animEffect>
                                      </p:childTnLst>
                                    </p:cTn>
                                  </p:par>
                                  <p:par>
                                    <p:cTn id="36" presetID="36" presetClass="emph" presetSubtype="0" fill="hold" grpId="1" nodeType="withEffect">
                                      <p:stCondLst>
                                        <p:cond delay="0"/>
                                      </p:stCondLst>
                                      <p:iterate type="lt">
                                        <p:tmPct val="30000"/>
                                      </p:iterate>
                                      <p:childTnLst>
                                        <p:animScale>
                                          <p:cBhvr>
                                            <p:cTn id="37" dur="50" autoRev="1" fill="hold">
                                              <p:stCondLst>
                                                <p:cond delay="0"/>
                                              </p:stCondLst>
                                            </p:cTn>
                                            <p:tgtEl>
                                              <p:spTgt spid="10"/>
                                            </p:tgtEl>
                                          </p:cBhvr>
                                          <p:to x="80000" y="100000"/>
                                        </p:animScale>
                                        <p:anim by="(#ppt_w*0.10)" calcmode="lin" valueType="num">
                                          <p:cBhvr>
                                            <p:cTn id="38" dur="50" autoRev="1" fill="hold">
                                              <p:stCondLst>
                                                <p:cond delay="0"/>
                                              </p:stCondLst>
                                            </p:cTn>
                                            <p:tgtEl>
                                              <p:spTgt spid="10"/>
                                            </p:tgtEl>
                                            <p:attrNameLst>
                                              <p:attrName>ppt_x</p:attrName>
                                            </p:attrNameLst>
                                          </p:cBhvr>
                                        </p:anim>
                                        <p:anim by="(-#ppt_w*0.10)" calcmode="lin" valueType="num">
                                          <p:cBhvr>
                                            <p:cTn id="39" dur="50" autoRev="1" fill="hold">
                                              <p:stCondLst>
                                                <p:cond delay="0"/>
                                              </p:stCondLst>
                                            </p:cTn>
                                            <p:tgtEl>
                                              <p:spTgt spid="10"/>
                                            </p:tgtEl>
                                            <p:attrNameLst>
                                              <p:attrName>ppt_y</p:attrName>
                                            </p:attrNameLst>
                                          </p:cBhvr>
                                        </p:anim>
                                        <p:animRot by="-480000">
                                          <p:cBhvr>
                                            <p:cTn id="40" dur="50" autoRev="1" fill="hold">
                                              <p:stCondLst>
                                                <p:cond delay="0"/>
                                              </p:stCondLst>
                                            </p:cTn>
                                            <p:tgtEl>
                                              <p:spTgt spid="10"/>
                                            </p:tgtEl>
                                            <p:attrNameLst>
                                              <p:attrName>r</p:attrName>
                                            </p:attrNameLst>
                                          </p:cBhvr>
                                        </p:animRot>
                                      </p:childTnLst>
                                    </p:cTn>
                                  </p:par>
                                </p:childTnLst>
                              </p:cTn>
                            </p:par>
                            <p:par>
                              <p:cTn id="41" fill="hold">
                                <p:stCondLst>
                                  <p:cond delay="7520"/>
                                </p:stCondLst>
                                <p:childTnLst>
                                  <p:par>
                                    <p:cTn id="42" presetID="16" presetClass="entr" presetSubtype="37"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outVertical)">
                                          <p:cBhvr>
                                            <p:cTn id="44" dur="500"/>
                                            <p:tgtEl>
                                              <p:spTgt spid="15"/>
                                            </p:tgtEl>
                                          </p:cBhvr>
                                        </p:animEffect>
                                      </p:childTnLst>
                                    </p:cTn>
                                  </p:par>
                                </p:childTnLst>
                              </p:cTn>
                            </p:par>
                            <p:par>
                              <p:cTn id="45" fill="hold">
                                <p:stCondLst>
                                  <p:cond delay="8020"/>
                                </p:stCondLst>
                                <p:childTnLst>
                                  <p:par>
                                    <p:cTn id="46" presetID="2" presetClass="entr" presetSubtype="1"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0-#ppt_h/2"/>
                                              </p:val>
                                            </p:tav>
                                            <p:tav tm="100000">
                                              <p:val>
                                                <p:strVal val="#ppt_y"/>
                                              </p:val>
                                            </p:tav>
                                          </p:tavLst>
                                        </p:anim>
                                      </p:childTnLst>
                                    </p:cTn>
                                  </p:par>
                                </p:childTnLst>
                              </p:cTn>
                            </p:par>
                            <p:par>
                              <p:cTn id="50" fill="hold">
                                <p:stCondLst>
                                  <p:cond delay="8520"/>
                                </p:stCondLst>
                                <p:childTnLst>
                                  <p:par>
                                    <p:cTn id="51" presetID="22" presetClass="entr" presetSubtype="8" fill="hold" grpId="0" nodeType="afterEffect">
                                      <p:stCondLst>
                                        <p:cond delay="0"/>
                                      </p:stCondLst>
                                      <p:iterate type="lt">
                                        <p:tmPct val="30000"/>
                                      </p:iterate>
                                      <p:childTnLst>
                                        <p:set>
                                          <p:cBhvr>
                                            <p:cTn id="52" dur="1" fill="hold">
                                              <p:stCondLst>
                                                <p:cond delay="0"/>
                                              </p:stCondLst>
                                            </p:cTn>
                                            <p:tgtEl>
                                              <p:spTgt spid="16"/>
                                            </p:tgtEl>
                                            <p:attrNameLst>
                                              <p:attrName>style.visibility</p:attrName>
                                            </p:attrNameLst>
                                          </p:cBhvr>
                                          <p:to>
                                            <p:strVal val="visible"/>
                                          </p:to>
                                        </p:set>
                                        <p:animEffect transition="in" filter="wipe(left)">
                                          <p:cBhvr>
                                            <p:cTn id="53" dur="100"/>
                                            <p:tgtEl>
                                              <p:spTgt spid="16"/>
                                            </p:tgtEl>
                                          </p:cBhvr>
                                        </p:animEffect>
                                      </p:childTnLst>
                                    </p:cTn>
                                  </p:par>
                                  <p:par>
                                    <p:cTn id="54" presetID="36" presetClass="emph" presetSubtype="0" fill="hold" grpId="1" nodeType="withEffect">
                                      <p:stCondLst>
                                        <p:cond delay="0"/>
                                      </p:stCondLst>
                                      <p:iterate type="lt">
                                        <p:tmPct val="30000"/>
                                      </p:iterate>
                                      <p:childTnLst>
                                        <p:animScale>
                                          <p:cBhvr>
                                            <p:cTn id="55" dur="50" autoRev="1" fill="hold">
                                              <p:stCondLst>
                                                <p:cond delay="0"/>
                                              </p:stCondLst>
                                            </p:cTn>
                                            <p:tgtEl>
                                              <p:spTgt spid="16"/>
                                            </p:tgtEl>
                                          </p:cBhvr>
                                          <p:to x="80000" y="100000"/>
                                        </p:animScale>
                                        <p:anim by="(#ppt_w*0.10)" calcmode="lin" valueType="num">
                                          <p:cBhvr>
                                            <p:cTn id="56" dur="50" autoRev="1" fill="hold">
                                              <p:stCondLst>
                                                <p:cond delay="0"/>
                                              </p:stCondLst>
                                            </p:cTn>
                                            <p:tgtEl>
                                              <p:spTgt spid="16"/>
                                            </p:tgtEl>
                                            <p:attrNameLst>
                                              <p:attrName>ppt_x</p:attrName>
                                            </p:attrNameLst>
                                          </p:cBhvr>
                                        </p:anim>
                                        <p:anim by="(-#ppt_w*0.10)" calcmode="lin" valueType="num">
                                          <p:cBhvr>
                                            <p:cTn id="57" dur="50" autoRev="1" fill="hold">
                                              <p:stCondLst>
                                                <p:cond delay="0"/>
                                              </p:stCondLst>
                                            </p:cTn>
                                            <p:tgtEl>
                                              <p:spTgt spid="16"/>
                                            </p:tgtEl>
                                            <p:attrNameLst>
                                              <p:attrName>ppt_y</p:attrName>
                                            </p:attrNameLst>
                                          </p:cBhvr>
                                        </p:anim>
                                        <p:animRot by="-480000">
                                          <p:cBhvr>
                                            <p:cTn id="58" dur="50" autoRev="1"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p:bldP spid="10" grpId="1"/>
          <p:bldP spid="14" grpId="0" animBg="1"/>
          <p:bldP spid="15" grpId="0" animBg="1"/>
          <p:bldP spid="16" grpId="0"/>
          <p:bldP spid="16" grpId="1"/>
          <p:bldP spid="1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0" y="0"/>
            <a:ext cx="3722911"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圆角矩形 66"/>
          <p:cNvSpPr/>
          <p:nvPr/>
        </p:nvSpPr>
        <p:spPr>
          <a:xfrm>
            <a:off x="5786378" y="1269555"/>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68" name="组合 67"/>
          <p:cNvGrpSpPr/>
          <p:nvPr/>
        </p:nvGrpSpPr>
        <p:grpSpPr>
          <a:xfrm>
            <a:off x="6667893" y="1269554"/>
            <a:ext cx="3741980" cy="511504"/>
            <a:chOff x="6339097" y="1573726"/>
            <a:chExt cx="3744416" cy="511504"/>
          </a:xfrm>
        </p:grpSpPr>
        <p:sp>
          <p:nvSpPr>
            <p:cNvPr id="69" name="圆角矩形 68"/>
            <p:cNvSpPr/>
            <p:nvPr/>
          </p:nvSpPr>
          <p:spPr>
            <a:xfrm>
              <a:off x="6339097" y="1573726"/>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70" name="矩形 69"/>
            <p:cNvSpPr/>
            <p:nvPr/>
          </p:nvSpPr>
          <p:spPr>
            <a:xfrm>
              <a:off x="6723350" y="1614014"/>
              <a:ext cx="2653075"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我的思考</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71" name="圆角矩形 70"/>
          <p:cNvSpPr/>
          <p:nvPr/>
        </p:nvSpPr>
        <p:spPr>
          <a:xfrm>
            <a:off x="5786378" y="2680508"/>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72" name="组合 71"/>
          <p:cNvGrpSpPr/>
          <p:nvPr/>
        </p:nvGrpSpPr>
        <p:grpSpPr>
          <a:xfrm>
            <a:off x="6644011" y="2680508"/>
            <a:ext cx="3741980" cy="511504"/>
            <a:chOff x="6315199" y="2410178"/>
            <a:chExt cx="3744416" cy="511504"/>
          </a:xfrm>
        </p:grpSpPr>
        <p:sp>
          <p:nvSpPr>
            <p:cNvPr id="73" name="圆角矩形 72"/>
            <p:cNvSpPr/>
            <p:nvPr/>
          </p:nvSpPr>
          <p:spPr>
            <a:xfrm>
              <a:off x="6315199" y="2410178"/>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74" name="矩形 73"/>
            <p:cNvSpPr/>
            <p:nvPr/>
          </p:nvSpPr>
          <p:spPr>
            <a:xfrm>
              <a:off x="6747248" y="2450466"/>
              <a:ext cx="2653075"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我的论文</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75" name="圆角矩形 74"/>
          <p:cNvSpPr/>
          <p:nvPr/>
        </p:nvSpPr>
        <p:spPr>
          <a:xfrm>
            <a:off x="5786378" y="4149876"/>
            <a:ext cx="512927"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92" tIns="60946" rIns="121892" bIns="60946"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76" name="组合 75"/>
          <p:cNvGrpSpPr/>
          <p:nvPr/>
        </p:nvGrpSpPr>
        <p:grpSpPr>
          <a:xfrm>
            <a:off x="6667893" y="4149874"/>
            <a:ext cx="3741980" cy="511504"/>
            <a:chOff x="6339097" y="3296031"/>
            <a:chExt cx="3744416" cy="511504"/>
          </a:xfrm>
        </p:grpSpPr>
        <p:sp>
          <p:nvSpPr>
            <p:cNvPr id="77" name="圆角矩形 76"/>
            <p:cNvSpPr/>
            <p:nvPr/>
          </p:nvSpPr>
          <p:spPr>
            <a:xfrm>
              <a:off x="6339097" y="3296031"/>
              <a:ext cx="3744416" cy="511504"/>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78" name="矩形 77"/>
            <p:cNvSpPr/>
            <p:nvPr/>
          </p:nvSpPr>
          <p:spPr>
            <a:xfrm>
              <a:off x="6723349" y="3336319"/>
              <a:ext cx="2736305"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我的感谢</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87" name="TextBox 86"/>
          <p:cNvSpPr txBox="1"/>
          <p:nvPr/>
        </p:nvSpPr>
        <p:spPr>
          <a:xfrm>
            <a:off x="340362" y="2219568"/>
            <a:ext cx="2806485" cy="1354243"/>
          </a:xfrm>
          <a:prstGeom prst="rect">
            <a:avLst/>
          </a:prstGeom>
          <a:noFill/>
        </p:spPr>
        <p:txBody>
          <a:bodyPr wrap="square" lIns="121880" tIns="60938" rIns="121880" bIns="60938">
            <a:spAutoFit/>
          </a:bodyPr>
          <a:lstStyle/>
          <a:p>
            <a:pPr algn="r">
              <a:defRPr/>
            </a:pPr>
            <a:r>
              <a:rPr lang="zh-CN" altLang="en-US" sz="4800" b="1" spc="200" dirty="0">
                <a:solidFill>
                  <a:schemeClr val="bg1"/>
                </a:solidFill>
                <a:latin typeface="微软雅黑" pitchFamily="34" charset="-122"/>
                <a:ea typeface="微软雅黑" pitchFamily="34" charset="-122"/>
              </a:rPr>
              <a:t>目录 </a:t>
            </a:r>
            <a:endParaRPr lang="en-US" altLang="zh-CN" sz="4800" b="1" spc="200" dirty="0">
              <a:solidFill>
                <a:schemeClr val="bg1"/>
              </a:solidFill>
              <a:latin typeface="微软雅黑" pitchFamily="34" charset="-122"/>
              <a:ea typeface="微软雅黑" pitchFamily="34" charset="-122"/>
            </a:endParaRPr>
          </a:p>
          <a:p>
            <a:pPr algn="r">
              <a:defRPr/>
            </a:pPr>
            <a:r>
              <a:rPr lang="en-US" altLang="zh-CN" sz="3200" b="1" spc="200" dirty="0">
                <a:solidFill>
                  <a:schemeClr val="bg1"/>
                </a:solidFill>
                <a:latin typeface="微软雅黑" pitchFamily="34" charset="-122"/>
                <a:ea typeface="微软雅黑" pitchFamily="34" charset="-122"/>
              </a:rPr>
              <a:t>CONTENTS</a:t>
            </a:r>
            <a:endParaRPr lang="zh-CN" altLang="en-US" sz="3200" b="1" spc="200" dirty="0">
              <a:solidFill>
                <a:schemeClr val="bg1"/>
              </a:solidFill>
              <a:latin typeface="微软雅黑" pitchFamily="34" charset="-122"/>
              <a:ea typeface="微软雅黑" pitchFamily="34" charset="-122"/>
            </a:endParaRPr>
          </a:p>
        </p:txBody>
      </p:sp>
      <p:sp>
        <p:nvSpPr>
          <p:cNvPr id="88" name="下箭头 87"/>
          <p:cNvSpPr/>
          <p:nvPr/>
        </p:nvSpPr>
        <p:spPr>
          <a:xfrm rot="16200000">
            <a:off x="4608799" y="2640350"/>
            <a:ext cx="576064" cy="679386"/>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a:endParaRPr lang="zh-CN" altLang="en-US"/>
          </a:p>
        </p:txBody>
      </p:sp>
    </p:spTree>
    <p:extLst>
      <p:ext uri="{BB962C8B-B14F-4D97-AF65-F5344CB8AC3E}">
        <p14:creationId xmlns:p14="http://schemas.microsoft.com/office/powerpoint/2010/main" val="2839274235"/>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8"/>
                                        </p:tgtEl>
                                        <p:attrNameLst>
                                          <p:attrName>style.visibility</p:attrName>
                                        </p:attrNameLst>
                                      </p:cBhvr>
                                      <p:to>
                                        <p:strVal val="visible"/>
                                      </p:to>
                                    </p:set>
                                    <p:anim calcmode="lin" valueType="num">
                                      <p:cBhvr additive="base">
                                        <p:cTn id="12" dur="500" fill="hold"/>
                                        <p:tgtEl>
                                          <p:spTgt spid="88"/>
                                        </p:tgtEl>
                                        <p:attrNameLst>
                                          <p:attrName>ppt_x</p:attrName>
                                        </p:attrNameLst>
                                      </p:cBhvr>
                                      <p:tavLst>
                                        <p:tav tm="0">
                                          <p:val>
                                            <p:strVal val="0-#ppt_w/2"/>
                                          </p:val>
                                        </p:tav>
                                        <p:tav tm="100000">
                                          <p:val>
                                            <p:strVal val="#ppt_x"/>
                                          </p:val>
                                        </p:tav>
                                      </p:tavLst>
                                    </p:anim>
                                    <p:anim calcmode="lin" valueType="num">
                                      <p:cBhvr additive="base">
                                        <p:cTn id="13" dur="500" fill="hold"/>
                                        <p:tgtEl>
                                          <p:spTgt spid="8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6" presetClass="emph" presetSubtype="0" fill="hold" grpId="0" nodeType="afterEffect">
                                  <p:stCondLst>
                                    <p:cond delay="0"/>
                                  </p:stCondLst>
                                  <p:childTnLst>
                                    <p:animEffect transition="out" filter="fade">
                                      <p:cBhvr>
                                        <p:cTn id="16" dur="500" tmFilter="0, 0; .2, .5; .8, .5; 1, 0"/>
                                        <p:tgtEl>
                                          <p:spTgt spid="71"/>
                                        </p:tgtEl>
                                      </p:cBhvr>
                                    </p:animEffect>
                                    <p:animScale>
                                      <p:cBhvr>
                                        <p:cTn id="17" dur="250" autoRev="1" fill="hold"/>
                                        <p:tgtEl>
                                          <p:spTgt spid="71"/>
                                        </p:tgtEl>
                                      </p:cBhvr>
                                      <p:by x="105000" y="105000"/>
                                    </p:animScale>
                                  </p:childTnLst>
                                </p:cTn>
                              </p:par>
                              <p:par>
                                <p:cTn id="18" presetID="26" presetClass="emph" presetSubtype="0" fill="hold" nodeType="withEffect">
                                  <p:stCondLst>
                                    <p:cond delay="0"/>
                                  </p:stCondLst>
                                  <p:childTnLst>
                                    <p:animEffect transition="out" filter="fade">
                                      <p:cBhvr>
                                        <p:cTn id="19" dur="500" tmFilter="0, 0; .2, .5; .8, .5; 1, 0"/>
                                        <p:tgtEl>
                                          <p:spTgt spid="72"/>
                                        </p:tgtEl>
                                      </p:cBhvr>
                                    </p:animEffect>
                                    <p:animScale>
                                      <p:cBhvr>
                                        <p:cTn id="20" dur="250" autoRev="1" fill="hold"/>
                                        <p:tgtEl>
                                          <p:spTgt spid="7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71" grpId="0" animBg="1"/>
      <p:bldP spid="8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剪去单角的矩形 1"/>
          <p:cNvSpPr/>
          <p:nvPr/>
        </p:nvSpPr>
        <p:spPr>
          <a:xfrm>
            <a:off x="0" y="765498"/>
            <a:ext cx="8568952" cy="2232248"/>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44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台湾</a:t>
            </a:r>
            <a:r>
              <a:rPr lang="en-US" altLang="zh-CN" sz="44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IEET</a:t>
            </a:r>
            <a:r>
              <a:rPr lang="zh-CN" altLang="en-US" sz="44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专业认证背景</a:t>
            </a:r>
            <a:r>
              <a:rPr lang="zh-CN" altLang="en-US" sz="44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下</a:t>
            </a:r>
            <a:endParaRPr lang="en-US" altLang="zh-CN" sz="44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44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交通</a:t>
            </a:r>
            <a:r>
              <a:rPr lang="zh-CN" altLang="en-US" sz="44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工程类专业师资建设探析</a:t>
            </a:r>
            <a:r>
              <a:rPr lang="en-US" altLang="zh-CN" sz="44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4800" dirty="0"/>
          </a:p>
        </p:txBody>
      </p:sp>
      <p:sp>
        <p:nvSpPr>
          <p:cNvPr id="3" name="矩形 2"/>
          <p:cNvSpPr/>
          <p:nvPr/>
        </p:nvSpPr>
        <p:spPr>
          <a:xfrm>
            <a:off x="2786807" y="3285778"/>
            <a:ext cx="9145016" cy="3416320"/>
          </a:xfrm>
          <a:prstGeom prst="rect">
            <a:avLst/>
          </a:prstGeom>
        </p:spPr>
        <p:txBody>
          <a:bodyPr wrap="square">
            <a:spAutoFit/>
          </a:bodyPr>
          <a:lstStyle/>
          <a:p>
            <a:r>
              <a:rPr lang="zh-CN" altLang="en-US" dirty="0" smtClean="0"/>
              <a:t>引言</a:t>
            </a:r>
            <a:endParaRPr lang="en-US" altLang="zh-CN" dirty="0" smtClean="0"/>
          </a:p>
          <a:p>
            <a:endParaRPr lang="en-US" altLang="zh-CN" dirty="0"/>
          </a:p>
          <a:p>
            <a:r>
              <a:rPr lang="en-US" altLang="zh-CN" dirty="0" smtClean="0"/>
              <a:t>1</a:t>
            </a:r>
            <a:r>
              <a:rPr lang="en-US" altLang="zh-CN" dirty="0"/>
              <a:t>.</a:t>
            </a:r>
            <a:r>
              <a:rPr lang="zh-CN" altLang="en-US" dirty="0"/>
              <a:t>台湾</a:t>
            </a:r>
            <a:r>
              <a:rPr lang="en-US" altLang="zh-CN" dirty="0"/>
              <a:t>IEET</a:t>
            </a:r>
            <a:r>
              <a:rPr lang="zh-CN" altLang="en-US" dirty="0"/>
              <a:t>的特点及师资要求</a:t>
            </a:r>
          </a:p>
          <a:p>
            <a:endParaRPr lang="zh-CN" altLang="en-US" dirty="0"/>
          </a:p>
          <a:p>
            <a:r>
              <a:rPr lang="en-US" altLang="zh-CN" dirty="0"/>
              <a:t>2.</a:t>
            </a:r>
            <a:r>
              <a:rPr lang="zh-CN" altLang="en-US" dirty="0"/>
              <a:t>福建参与</a:t>
            </a:r>
            <a:r>
              <a:rPr lang="en-US" altLang="zh-CN" dirty="0"/>
              <a:t>IEET</a:t>
            </a:r>
            <a:r>
              <a:rPr lang="zh-CN" altLang="en-US" dirty="0"/>
              <a:t>认证的必要性</a:t>
            </a:r>
          </a:p>
          <a:p>
            <a:endParaRPr lang="zh-CN" altLang="en-US" dirty="0"/>
          </a:p>
          <a:p>
            <a:r>
              <a:rPr lang="en-US" altLang="zh-CN" dirty="0"/>
              <a:t>3.</a:t>
            </a:r>
            <a:r>
              <a:rPr lang="zh-CN" altLang="en-US" dirty="0"/>
              <a:t>基于</a:t>
            </a:r>
            <a:r>
              <a:rPr lang="en-US" altLang="zh-CN" dirty="0"/>
              <a:t>IEET</a:t>
            </a:r>
            <a:r>
              <a:rPr lang="zh-CN" altLang="en-US" dirty="0"/>
              <a:t>的交通工程类专业师资队伍建设的</a:t>
            </a:r>
            <a:r>
              <a:rPr lang="zh-CN" altLang="en-US" dirty="0" smtClean="0"/>
              <a:t>对策</a:t>
            </a:r>
            <a:endParaRPr lang="en-US" altLang="zh-CN" dirty="0" smtClean="0"/>
          </a:p>
          <a:p>
            <a:endParaRPr lang="en-US" altLang="zh-CN" dirty="0"/>
          </a:p>
          <a:p>
            <a:r>
              <a:rPr lang="zh-CN" altLang="en-US" dirty="0" smtClean="0"/>
              <a:t>结束语</a:t>
            </a:r>
            <a:endParaRPr lang="zh-CN" altLang="en-US" dirty="0"/>
          </a:p>
        </p:txBody>
      </p:sp>
      <p:sp>
        <p:nvSpPr>
          <p:cNvPr id="5" name="文本框 2"/>
          <p:cNvSpPr txBox="1"/>
          <p:nvPr/>
        </p:nvSpPr>
        <p:spPr>
          <a:xfrm>
            <a:off x="554559" y="17159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我的论文</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1053730468"/>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443533" y="1197546"/>
            <a:ext cx="2482703" cy="4608512"/>
            <a:chOff x="1827008" y="2120901"/>
            <a:chExt cx="2298700" cy="2736849"/>
          </a:xfrm>
        </p:grpSpPr>
        <p:sp>
          <p:nvSpPr>
            <p:cNvPr id="10" name="矩形 9"/>
            <p:cNvSpPr/>
            <p:nvPr/>
          </p:nvSpPr>
          <p:spPr>
            <a:xfrm>
              <a:off x="1827008" y="2120901"/>
              <a:ext cx="2298700" cy="444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ysClr val="windowText" lastClr="000000"/>
                </a:solidFill>
              </a:endParaRPr>
            </a:p>
          </p:txBody>
        </p:sp>
        <p:sp>
          <p:nvSpPr>
            <p:cNvPr id="11" name="矩形 10"/>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ysClr val="windowText" lastClr="000000"/>
                </a:solidFill>
              </a:endParaRPr>
            </a:p>
          </p:txBody>
        </p:sp>
      </p:grpSp>
      <p:grpSp>
        <p:nvGrpSpPr>
          <p:cNvPr id="12" name="组合 11"/>
          <p:cNvGrpSpPr/>
          <p:nvPr/>
        </p:nvGrpSpPr>
        <p:grpSpPr>
          <a:xfrm>
            <a:off x="6265764" y="1197546"/>
            <a:ext cx="2482703" cy="4608512"/>
            <a:chOff x="1827008" y="2120901"/>
            <a:chExt cx="2298700" cy="2736849"/>
          </a:xfrm>
        </p:grpSpPr>
        <p:sp>
          <p:nvSpPr>
            <p:cNvPr id="13" name="矩形 12"/>
            <p:cNvSpPr/>
            <p:nvPr/>
          </p:nvSpPr>
          <p:spPr>
            <a:xfrm>
              <a:off x="1827008" y="2120901"/>
              <a:ext cx="2298700" cy="444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 name="矩形 13"/>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15" name="组合 14"/>
          <p:cNvGrpSpPr/>
          <p:nvPr/>
        </p:nvGrpSpPr>
        <p:grpSpPr>
          <a:xfrm>
            <a:off x="9087995" y="1197546"/>
            <a:ext cx="2482703" cy="4608512"/>
            <a:chOff x="1827008" y="2120901"/>
            <a:chExt cx="2298700" cy="2736849"/>
          </a:xfrm>
        </p:grpSpPr>
        <p:sp>
          <p:nvSpPr>
            <p:cNvPr id="16" name="矩形 15"/>
            <p:cNvSpPr/>
            <p:nvPr/>
          </p:nvSpPr>
          <p:spPr>
            <a:xfrm>
              <a:off x="1827008" y="2120901"/>
              <a:ext cx="2298700" cy="444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7" name="矩形 16"/>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18" name="组合 17"/>
          <p:cNvGrpSpPr/>
          <p:nvPr/>
        </p:nvGrpSpPr>
        <p:grpSpPr>
          <a:xfrm>
            <a:off x="621302" y="1197546"/>
            <a:ext cx="2482703" cy="4608512"/>
            <a:chOff x="1827008" y="2120901"/>
            <a:chExt cx="2298700" cy="2736849"/>
          </a:xfrm>
        </p:grpSpPr>
        <p:sp>
          <p:nvSpPr>
            <p:cNvPr id="19" name="矩形 18"/>
            <p:cNvSpPr/>
            <p:nvPr/>
          </p:nvSpPr>
          <p:spPr>
            <a:xfrm>
              <a:off x="1827008" y="2120901"/>
              <a:ext cx="2298700" cy="444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20" name="矩形 19"/>
            <p:cNvSpPr/>
            <p:nvPr/>
          </p:nvSpPr>
          <p:spPr>
            <a:xfrm>
              <a:off x="1827008" y="2565400"/>
              <a:ext cx="2298700" cy="2292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grpSp>
      <p:sp>
        <p:nvSpPr>
          <p:cNvPr id="21" name="文本框 29"/>
          <p:cNvSpPr txBox="1"/>
          <p:nvPr/>
        </p:nvSpPr>
        <p:spPr>
          <a:xfrm>
            <a:off x="1028082" y="1413570"/>
            <a:ext cx="1669143" cy="400110"/>
          </a:xfrm>
          <a:prstGeom prst="rect">
            <a:avLst/>
          </a:prstGeom>
          <a:noFill/>
        </p:spPr>
        <p:txBody>
          <a:bodyPr wrap="square" rtlCol="0">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一</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2" name="文本框 30"/>
          <p:cNvSpPr txBox="1"/>
          <p:nvPr/>
        </p:nvSpPr>
        <p:spPr>
          <a:xfrm>
            <a:off x="6672544" y="1373500"/>
            <a:ext cx="1669143" cy="400110"/>
          </a:xfrm>
          <a:prstGeom prst="rect">
            <a:avLst/>
          </a:prstGeom>
          <a:noFill/>
        </p:spPr>
        <p:txBody>
          <a:bodyPr wrap="square" rtlCol="0">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三</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3" name="文本框 31"/>
          <p:cNvSpPr txBox="1"/>
          <p:nvPr/>
        </p:nvSpPr>
        <p:spPr>
          <a:xfrm>
            <a:off x="3850313" y="1373500"/>
            <a:ext cx="1669143" cy="400110"/>
          </a:xfrm>
          <a:prstGeom prst="rect">
            <a:avLst/>
          </a:prstGeom>
          <a:noFill/>
        </p:spPr>
        <p:txBody>
          <a:bodyPr wrap="square" rtlCol="0">
            <a:spAutoFit/>
          </a:bodyPr>
          <a:lstStyle/>
          <a:p>
            <a:pPr algn="ctr"/>
            <a:r>
              <a:rPr lang="zh-CN" altLang="en-US" sz="2000" smtClean="0">
                <a:solidFill>
                  <a:schemeClr val="bg1"/>
                </a:solidFill>
                <a:latin typeface="微软雅黑" panose="020B0503020204020204" pitchFamily="34" charset="-122"/>
                <a:ea typeface="微软雅黑" panose="020B0503020204020204" pitchFamily="34" charset="-122"/>
              </a:rPr>
              <a:t>二</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4" name="文本框 32"/>
          <p:cNvSpPr txBox="1"/>
          <p:nvPr/>
        </p:nvSpPr>
        <p:spPr>
          <a:xfrm>
            <a:off x="9494775" y="1373500"/>
            <a:ext cx="1669143" cy="400110"/>
          </a:xfrm>
          <a:prstGeom prst="rect">
            <a:avLst/>
          </a:prstGeom>
          <a:noFill/>
        </p:spPr>
        <p:txBody>
          <a:bodyPr wrap="square" rtlCol="0">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四</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5" name="文本框 33"/>
          <p:cNvSpPr txBox="1"/>
          <p:nvPr/>
        </p:nvSpPr>
        <p:spPr>
          <a:xfrm>
            <a:off x="914599" y="2480330"/>
            <a:ext cx="1944216" cy="2677656"/>
          </a:xfrm>
          <a:prstGeom prst="rect">
            <a:avLst/>
          </a:prstGeom>
          <a:noFill/>
        </p:spPr>
        <p:txBody>
          <a:bodyPr wrap="square" rtlCol="0">
            <a:spAutoFit/>
          </a:bodyPr>
          <a:lstStyle/>
          <a:p>
            <a:pPr algn="just"/>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师资队伍对于高职学院提高教学质量、促进教学的改革与发展非常重要</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6" name="文本框 34"/>
          <p:cNvSpPr txBox="1"/>
          <p:nvPr/>
        </p:nvSpPr>
        <p:spPr>
          <a:xfrm>
            <a:off x="3624751" y="2255014"/>
            <a:ext cx="2114384" cy="3046988"/>
          </a:xfrm>
          <a:prstGeom prst="rect">
            <a:avLst/>
          </a:prstGeom>
          <a:noFill/>
        </p:spPr>
        <p:txBody>
          <a:bodyPr wrap="square" rtlCol="0">
            <a:spAutoFit/>
          </a:bodyPr>
          <a:lstStyle/>
          <a:p>
            <a:pPr algn="just"/>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源于地域优势，福建省</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2015</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10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月启动了</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IEET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认证工作，首批</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14</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所本科院校已于</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2016</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9</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月完成认证</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a:t>
            </a:r>
          </a:p>
        </p:txBody>
      </p:sp>
      <p:sp>
        <p:nvSpPr>
          <p:cNvPr id="27" name="文本框 35"/>
          <p:cNvSpPr txBox="1"/>
          <p:nvPr/>
        </p:nvSpPr>
        <p:spPr>
          <a:xfrm>
            <a:off x="6446981" y="2173714"/>
            <a:ext cx="2172474" cy="3416320"/>
          </a:xfrm>
          <a:prstGeom prst="rect">
            <a:avLst/>
          </a:prstGeom>
          <a:noFill/>
        </p:spPr>
        <p:txBody>
          <a:bodyPr wrap="square" rtlCol="0">
            <a:spAutoFit/>
          </a:bodyPr>
          <a:lstStyle/>
          <a:p>
            <a:pPr algn="just"/>
            <a:r>
              <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rPr>
              <a:t>2016</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10</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月启动第二</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批</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16</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所院校的</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IEET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专业认证，福建船政交通职业学院道路桥梁工程技术专业被纳入该批次认证。</a:t>
            </a:r>
            <a:endPar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8" name="文本框 36"/>
          <p:cNvSpPr txBox="1"/>
          <p:nvPr/>
        </p:nvSpPr>
        <p:spPr>
          <a:xfrm>
            <a:off x="9269212" y="1885978"/>
            <a:ext cx="2158555" cy="3785652"/>
          </a:xfrm>
          <a:prstGeom prst="rect">
            <a:avLst/>
          </a:prstGeom>
          <a:noFill/>
        </p:spPr>
        <p:txBody>
          <a:bodyPr wrap="square" rtlCol="0">
            <a:spAutoFit/>
          </a:bodyPr>
          <a:lstStyle/>
          <a:p>
            <a:pPr algn="just"/>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福建</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所高职院校参与</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IEET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认证，标志着福建省职业教育国际化认证工作正式起航，高职教育质量工程工作有序开展，成效初显。</a:t>
            </a:r>
          </a:p>
        </p:txBody>
      </p:sp>
      <p:sp>
        <p:nvSpPr>
          <p:cNvPr id="29" name="文本框 2"/>
          <p:cNvSpPr txBox="1"/>
          <p:nvPr/>
        </p:nvSpPr>
        <p:spPr>
          <a:xfrm>
            <a:off x="1730103" y="170270"/>
            <a:ext cx="3288952" cy="523220"/>
          </a:xfrm>
          <a:prstGeom prst="rect">
            <a:avLst/>
          </a:prstGeom>
          <a:noFill/>
        </p:spPr>
        <p:txBody>
          <a:bodyPr wrap="square" rtlCol="0">
            <a:spAutoFit/>
          </a:bodyPr>
          <a:lstStyle/>
          <a:p>
            <a:pPr algn="ctr"/>
            <a:r>
              <a:rPr lang="zh-CN" altLang="en-US" sz="2800" b="1" dirty="0" smtClean="0">
                <a:solidFill>
                  <a:schemeClr val="accent1"/>
                </a:solidFill>
                <a:latin typeface="微软雅黑" pitchFamily="34" charset="-122"/>
                <a:ea typeface="微软雅黑" pitchFamily="34" charset="-122"/>
              </a:rPr>
              <a:t>引言</a:t>
            </a:r>
            <a:endParaRPr lang="zh-CN" altLang="en-US" sz="2800" b="1"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val="1539214974"/>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anim calcmode="lin" valueType="num">
                                      <p:cBhvr>
                                        <p:cTn id="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9"/>
                                        </p:tgtEl>
                                      </p:cBhvr>
                                    </p:animEffect>
                                  </p:childTnLst>
                                </p:cTn>
                              </p:par>
                            </p:childTnLst>
                          </p:cTn>
                        </p:par>
                        <p:par>
                          <p:cTn id="12" fill="hold">
                            <p:stCondLst>
                              <p:cond delay="550"/>
                            </p:stCondLst>
                            <p:childTnLst>
                              <p:par>
                                <p:cTn id="13" presetID="22" presetClass="entr" presetSubtype="1"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par>
                          <p:cTn id="16" fill="hold">
                            <p:stCondLst>
                              <p:cond delay="105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155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050"/>
                            </p:stCondLst>
                            <p:childTnLst>
                              <p:par>
                                <p:cTn id="25" presetID="22" presetClass="entr" presetSubtype="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p:stCondLst>
                              <p:cond delay="2550"/>
                            </p:stCondLst>
                            <p:childTnLst>
                              <p:par>
                                <p:cTn id="29" presetID="22" presetClass="entr" presetSubtype="8"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p:stCondLst>
                              <p:cond delay="3050"/>
                            </p:stCondLst>
                            <p:childTnLst>
                              <p:par>
                                <p:cTn id="33" presetID="22" presetClass="entr" presetSubtype="8"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p:stCondLst>
                              <p:cond delay="3550"/>
                            </p:stCondLst>
                            <p:childTnLst>
                              <p:par>
                                <p:cTn id="37" presetID="22" presetClass="entr" presetSubtype="1"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4050"/>
                            </p:stCondLst>
                            <p:childTnLst>
                              <p:par>
                                <p:cTn id="41" presetID="22" presetClass="entr" presetSubtype="8"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par>
                          <p:cTn id="44" fill="hold">
                            <p:stCondLst>
                              <p:cond delay="4550"/>
                            </p:stCondLst>
                            <p:childTnLst>
                              <p:par>
                                <p:cTn id="45" presetID="22" presetClass="entr" presetSubtype="8"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par>
                          <p:cTn id="48" fill="hold">
                            <p:stCondLst>
                              <p:cond delay="5050"/>
                            </p:stCondLst>
                            <p:childTnLst>
                              <p:par>
                                <p:cTn id="49" presetID="22" presetClass="entr" presetSubtype="1"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up)">
                                      <p:cBhvr>
                                        <p:cTn id="51" dur="500"/>
                                        <p:tgtEl>
                                          <p:spTgt spid="15"/>
                                        </p:tgtEl>
                                      </p:cBhvr>
                                    </p:animEffect>
                                  </p:childTnLst>
                                </p:cTn>
                              </p:par>
                            </p:childTnLst>
                          </p:cTn>
                        </p:par>
                        <p:par>
                          <p:cTn id="52" fill="hold">
                            <p:stCondLst>
                              <p:cond delay="5550"/>
                            </p:stCondLst>
                            <p:childTnLst>
                              <p:par>
                                <p:cTn id="53" presetID="22" presetClass="entr" presetSubtype="8"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par>
                          <p:cTn id="56" fill="hold">
                            <p:stCondLst>
                              <p:cond delay="6050"/>
                            </p:stCondLst>
                            <p:childTnLst>
                              <p:par>
                                <p:cTn id="57" presetID="22" presetClass="entr" presetSubtype="8"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left)">
                                      <p:cBhvr>
                                        <p:cTn id="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6"/>
          <p:cNvSpPr/>
          <p:nvPr/>
        </p:nvSpPr>
        <p:spPr>
          <a:xfrm>
            <a:off x="2706364" y="4585717"/>
            <a:ext cx="8865417" cy="857250"/>
          </a:xfrm>
          <a:prstGeom prst="roundRect">
            <a:avLst/>
          </a:prstGeom>
          <a:noFill/>
          <a:ln w="603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圆角矩形 17"/>
          <p:cNvSpPr/>
          <p:nvPr/>
        </p:nvSpPr>
        <p:spPr>
          <a:xfrm>
            <a:off x="1858640" y="2991172"/>
            <a:ext cx="7685087" cy="857250"/>
          </a:xfrm>
          <a:prstGeom prst="roundRect">
            <a:avLst/>
          </a:prstGeom>
          <a:noFill/>
          <a:ln w="603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圆角矩形 18"/>
          <p:cNvSpPr/>
          <p:nvPr/>
        </p:nvSpPr>
        <p:spPr>
          <a:xfrm>
            <a:off x="2706365" y="1377950"/>
            <a:ext cx="8865416" cy="857250"/>
          </a:xfrm>
          <a:prstGeom prst="roundRect">
            <a:avLst/>
          </a:prstGeom>
          <a:noFill/>
          <a:ln w="603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20" name="Group 5"/>
          <p:cNvGrpSpPr>
            <a:grpSpLocks/>
          </p:cNvGrpSpPr>
          <p:nvPr/>
        </p:nvGrpSpPr>
        <p:grpSpPr bwMode="auto">
          <a:xfrm>
            <a:off x="1858640" y="1125538"/>
            <a:ext cx="1238250" cy="1236662"/>
            <a:chOff x="802" y="845"/>
            <a:chExt cx="827" cy="826"/>
          </a:xfrm>
        </p:grpSpPr>
        <p:sp>
          <p:nvSpPr>
            <p:cNvPr id="21" name="Oval 6"/>
            <p:cNvSpPr>
              <a:spLocks noChangeArrowheads="1"/>
            </p:cNvSpPr>
            <p:nvPr/>
          </p:nvSpPr>
          <p:spPr bwMode="ltGray">
            <a:xfrm>
              <a:off x="802" y="845"/>
              <a:ext cx="827" cy="826"/>
            </a:xfrm>
            <a:prstGeom prst="ellipse">
              <a:avLst/>
            </a:prstGeom>
            <a:solidFill>
              <a:srgbClr val="F8F8F8"/>
            </a:solidFill>
            <a:ln w="38100">
              <a:solidFill>
                <a:schemeClr val="accent1"/>
              </a:solidFill>
              <a:round/>
              <a:headEnd/>
              <a:tailEnd/>
            </a:ln>
          </p:spPr>
          <p:txBody>
            <a:bodyPr wrap="none" anchor="ctr"/>
            <a:lstStyle/>
            <a:p>
              <a:endParaRPr lang="zh-CN" altLang="en-US">
                <a:latin typeface="Calibri" pitchFamily="34" charset="0"/>
                <a:cs typeface="Arial" charset="0"/>
              </a:endParaRPr>
            </a:p>
          </p:txBody>
        </p:sp>
        <p:sp>
          <p:nvSpPr>
            <p:cNvPr id="22" name="Oval 7"/>
            <p:cNvSpPr>
              <a:spLocks noChangeArrowheads="1"/>
            </p:cNvSpPr>
            <p:nvPr/>
          </p:nvSpPr>
          <p:spPr bwMode="ltGray">
            <a:xfrm>
              <a:off x="836" y="879"/>
              <a:ext cx="758" cy="758"/>
            </a:xfrm>
            <a:prstGeom prst="ellipse">
              <a:avLst/>
            </a:prstGeom>
            <a:solidFill>
              <a:srgbClr val="FFFFFF"/>
            </a:solidFill>
            <a:ln w="38100">
              <a:solidFill>
                <a:schemeClr val="accent1"/>
              </a:solidFill>
              <a:round/>
              <a:headEnd/>
              <a:tailEnd/>
            </a:ln>
            <a:extLst/>
          </p:spPr>
          <p:txBody>
            <a:bodyPr wrap="none" anchor="ctr"/>
            <a:lstStyle/>
            <a:p>
              <a:endParaRPr lang="zh-CN" altLang="en-US">
                <a:latin typeface="Calibri" pitchFamily="34" charset="0"/>
                <a:cs typeface="Arial" charset="0"/>
              </a:endParaRPr>
            </a:p>
          </p:txBody>
        </p:sp>
        <p:sp>
          <p:nvSpPr>
            <p:cNvPr id="23" name="Oval 8"/>
            <p:cNvSpPr>
              <a:spLocks noChangeArrowheads="1"/>
            </p:cNvSpPr>
            <p:nvPr/>
          </p:nvSpPr>
          <p:spPr bwMode="ltGray">
            <a:xfrm>
              <a:off x="870" y="915"/>
              <a:ext cx="690" cy="690"/>
            </a:xfrm>
            <a:prstGeom prst="ellipse">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itchFamily="34" charset="0"/>
                <a:cs typeface="Arial" charset="0"/>
              </a:endParaRPr>
            </a:p>
          </p:txBody>
        </p:sp>
      </p:grpSp>
      <p:grpSp>
        <p:nvGrpSpPr>
          <p:cNvPr id="24" name="Group 12"/>
          <p:cNvGrpSpPr>
            <a:grpSpLocks/>
          </p:cNvGrpSpPr>
          <p:nvPr/>
        </p:nvGrpSpPr>
        <p:grpSpPr bwMode="auto">
          <a:xfrm>
            <a:off x="9205590" y="2759397"/>
            <a:ext cx="1238250" cy="1236663"/>
            <a:chOff x="802" y="845"/>
            <a:chExt cx="827" cy="826"/>
          </a:xfrm>
        </p:grpSpPr>
        <p:sp>
          <p:nvSpPr>
            <p:cNvPr id="25" name="Oval 13"/>
            <p:cNvSpPr>
              <a:spLocks noChangeArrowheads="1"/>
            </p:cNvSpPr>
            <p:nvPr/>
          </p:nvSpPr>
          <p:spPr bwMode="gray">
            <a:xfrm>
              <a:off x="802" y="845"/>
              <a:ext cx="827" cy="826"/>
            </a:xfrm>
            <a:prstGeom prst="ellipse">
              <a:avLst/>
            </a:prstGeom>
            <a:solidFill>
              <a:srgbClr val="F8F8F8"/>
            </a:solidFill>
            <a:ln w="38100">
              <a:solidFill>
                <a:schemeClr val="accent1"/>
              </a:solidFill>
              <a:round/>
              <a:headEnd/>
              <a:tailEnd/>
            </a:ln>
          </p:spPr>
          <p:txBody>
            <a:bodyPr wrap="none" anchor="ctr"/>
            <a:lstStyle/>
            <a:p>
              <a:endParaRPr lang="zh-CN" altLang="en-US">
                <a:latin typeface="Calibri" pitchFamily="34" charset="0"/>
                <a:cs typeface="Arial" charset="0"/>
              </a:endParaRPr>
            </a:p>
          </p:txBody>
        </p:sp>
        <p:sp>
          <p:nvSpPr>
            <p:cNvPr id="26" name="Oval 14"/>
            <p:cNvSpPr>
              <a:spLocks noChangeArrowheads="1"/>
            </p:cNvSpPr>
            <p:nvPr/>
          </p:nvSpPr>
          <p:spPr bwMode="gray">
            <a:xfrm>
              <a:off x="836" y="879"/>
              <a:ext cx="758" cy="758"/>
            </a:xfrm>
            <a:prstGeom prst="ellipse">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itchFamily="34" charset="0"/>
                <a:cs typeface="Arial" charset="0"/>
              </a:endParaRPr>
            </a:p>
          </p:txBody>
        </p:sp>
        <p:sp>
          <p:nvSpPr>
            <p:cNvPr id="27" name="Oval 15"/>
            <p:cNvSpPr>
              <a:spLocks noChangeArrowheads="1"/>
            </p:cNvSpPr>
            <p:nvPr/>
          </p:nvSpPr>
          <p:spPr bwMode="gray">
            <a:xfrm>
              <a:off x="870" y="915"/>
              <a:ext cx="690" cy="690"/>
            </a:xfrm>
            <a:prstGeom prst="ellipse">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itchFamily="34" charset="0"/>
                <a:cs typeface="Arial" charset="0"/>
              </a:endParaRPr>
            </a:p>
          </p:txBody>
        </p:sp>
      </p:grpSp>
      <p:grpSp>
        <p:nvGrpSpPr>
          <p:cNvPr id="28" name="Group 19"/>
          <p:cNvGrpSpPr>
            <a:grpSpLocks/>
          </p:cNvGrpSpPr>
          <p:nvPr/>
        </p:nvGrpSpPr>
        <p:grpSpPr bwMode="auto">
          <a:xfrm>
            <a:off x="1849115" y="4425379"/>
            <a:ext cx="1238250" cy="1236663"/>
            <a:chOff x="802" y="845"/>
            <a:chExt cx="827" cy="826"/>
          </a:xfrm>
        </p:grpSpPr>
        <p:sp>
          <p:nvSpPr>
            <p:cNvPr id="29" name="Oval 20"/>
            <p:cNvSpPr>
              <a:spLocks noChangeArrowheads="1"/>
            </p:cNvSpPr>
            <p:nvPr/>
          </p:nvSpPr>
          <p:spPr bwMode="ltGray">
            <a:xfrm>
              <a:off x="802" y="845"/>
              <a:ext cx="827" cy="826"/>
            </a:xfrm>
            <a:prstGeom prst="ellipse">
              <a:avLst/>
            </a:prstGeom>
            <a:solidFill>
              <a:srgbClr val="F8F8F8"/>
            </a:solidFill>
            <a:ln w="38100">
              <a:solidFill>
                <a:schemeClr val="accent1"/>
              </a:solidFill>
              <a:round/>
              <a:headEnd/>
              <a:tailEnd/>
            </a:ln>
          </p:spPr>
          <p:txBody>
            <a:bodyPr wrap="none" anchor="ctr"/>
            <a:lstStyle/>
            <a:p>
              <a:endParaRPr lang="zh-CN" altLang="en-US">
                <a:latin typeface="Calibri" pitchFamily="34" charset="0"/>
                <a:cs typeface="Arial" charset="0"/>
              </a:endParaRPr>
            </a:p>
          </p:txBody>
        </p:sp>
        <p:sp>
          <p:nvSpPr>
            <p:cNvPr id="30" name="Oval 21"/>
            <p:cNvSpPr>
              <a:spLocks noChangeArrowheads="1"/>
            </p:cNvSpPr>
            <p:nvPr/>
          </p:nvSpPr>
          <p:spPr bwMode="ltGray">
            <a:xfrm>
              <a:off x="836" y="879"/>
              <a:ext cx="758" cy="758"/>
            </a:xfrm>
            <a:prstGeom prst="ellipse">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itchFamily="34" charset="0"/>
                <a:cs typeface="Arial" charset="0"/>
              </a:endParaRPr>
            </a:p>
          </p:txBody>
        </p:sp>
        <p:sp>
          <p:nvSpPr>
            <p:cNvPr id="31" name="Oval 22"/>
            <p:cNvSpPr>
              <a:spLocks noChangeArrowheads="1"/>
            </p:cNvSpPr>
            <p:nvPr/>
          </p:nvSpPr>
          <p:spPr bwMode="ltGray">
            <a:xfrm>
              <a:off x="870" y="915"/>
              <a:ext cx="690" cy="690"/>
            </a:xfrm>
            <a:prstGeom prst="ellipse">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latin typeface="Calibri" pitchFamily="34" charset="0"/>
                <a:cs typeface="Arial" charset="0"/>
              </a:endParaRPr>
            </a:p>
          </p:txBody>
        </p:sp>
      </p:grpSp>
      <p:sp>
        <p:nvSpPr>
          <p:cNvPr id="32" name="TextBox 69"/>
          <p:cNvSpPr txBox="1"/>
          <p:nvPr/>
        </p:nvSpPr>
        <p:spPr>
          <a:xfrm>
            <a:off x="1871194" y="1545157"/>
            <a:ext cx="1214437" cy="400110"/>
          </a:xfrm>
          <a:prstGeom prst="rect">
            <a:avLst/>
          </a:prstGeom>
          <a:noFill/>
        </p:spPr>
        <p:txBody>
          <a:bodyPr>
            <a:spAutoFit/>
          </a:bodyPr>
          <a:lstStyle/>
          <a:p>
            <a:pPr algn="ctr">
              <a:defRPr/>
            </a:pPr>
            <a:r>
              <a:rPr lang="en-US" altLang="zh-CN" sz="2000" b="1" dirty="0" smtClean="0">
                <a:solidFill>
                  <a:schemeClr val="tx1">
                    <a:lumMod val="85000"/>
                    <a:lumOff val="15000"/>
                  </a:schemeClr>
                </a:solidFill>
                <a:latin typeface="微软雅黑" pitchFamily="34" charset="-122"/>
                <a:ea typeface="微软雅黑" pitchFamily="34" charset="-122"/>
              </a:rPr>
              <a:t>IEET</a:t>
            </a:r>
            <a:endParaRPr lang="zh-CN" altLang="en-US" sz="2000" b="1" dirty="0">
              <a:solidFill>
                <a:schemeClr val="tx1">
                  <a:lumMod val="85000"/>
                  <a:lumOff val="15000"/>
                </a:schemeClr>
              </a:solidFill>
              <a:latin typeface="微软雅黑" pitchFamily="34" charset="-122"/>
              <a:ea typeface="微软雅黑" pitchFamily="34" charset="-122"/>
            </a:endParaRPr>
          </a:p>
        </p:txBody>
      </p:sp>
      <p:sp>
        <p:nvSpPr>
          <p:cNvPr id="33" name="TextBox 70"/>
          <p:cNvSpPr txBox="1"/>
          <p:nvPr/>
        </p:nvSpPr>
        <p:spPr>
          <a:xfrm>
            <a:off x="9491538" y="3165390"/>
            <a:ext cx="1000125" cy="400110"/>
          </a:xfrm>
          <a:prstGeom prst="rect">
            <a:avLst/>
          </a:prstGeom>
          <a:noFill/>
        </p:spPr>
        <p:txBody>
          <a:bodyPr>
            <a:spAutoFit/>
          </a:bodyPr>
          <a:lstStyle/>
          <a:p>
            <a:pPr>
              <a:defRPr/>
            </a:pPr>
            <a:r>
              <a:rPr lang="zh-CN" altLang="en-US" sz="2000" b="1" dirty="0">
                <a:solidFill>
                  <a:schemeClr val="tx1">
                    <a:lumMod val="85000"/>
                    <a:lumOff val="15000"/>
                  </a:schemeClr>
                </a:solidFill>
                <a:latin typeface="微软雅黑" pitchFamily="34" charset="-122"/>
                <a:ea typeface="微软雅黑" pitchFamily="34" charset="-122"/>
              </a:rPr>
              <a:t>认证</a:t>
            </a:r>
          </a:p>
        </p:txBody>
      </p:sp>
      <p:sp>
        <p:nvSpPr>
          <p:cNvPr id="34" name="TextBox 71"/>
          <p:cNvSpPr txBox="1"/>
          <p:nvPr/>
        </p:nvSpPr>
        <p:spPr>
          <a:xfrm>
            <a:off x="2103934" y="4871467"/>
            <a:ext cx="1143000" cy="400110"/>
          </a:xfrm>
          <a:prstGeom prst="rect">
            <a:avLst/>
          </a:prstGeom>
          <a:noFill/>
        </p:spPr>
        <p:txBody>
          <a:bodyPr>
            <a:spAutoFit/>
          </a:bodyPr>
          <a:lstStyle/>
          <a:p>
            <a:pPr>
              <a:defRPr/>
            </a:pPr>
            <a:r>
              <a:rPr lang="zh-CN" altLang="en-US" sz="2000" b="1" dirty="0" smtClean="0">
                <a:solidFill>
                  <a:schemeClr val="tx1">
                    <a:lumMod val="85000"/>
                    <a:lumOff val="15000"/>
                  </a:schemeClr>
                </a:solidFill>
                <a:latin typeface="微软雅黑" pitchFamily="34" charset="-122"/>
                <a:ea typeface="微软雅黑" pitchFamily="34" charset="-122"/>
              </a:rPr>
              <a:t>师资</a:t>
            </a:r>
            <a:endParaRPr lang="zh-CN" altLang="en-US" sz="2000" b="1" dirty="0">
              <a:solidFill>
                <a:schemeClr val="tx1">
                  <a:lumMod val="85000"/>
                  <a:lumOff val="15000"/>
                </a:schemeClr>
              </a:solidFill>
              <a:latin typeface="微软雅黑" pitchFamily="34" charset="-122"/>
              <a:ea typeface="微软雅黑" pitchFamily="34" charset="-122"/>
            </a:endParaRPr>
          </a:p>
        </p:txBody>
      </p:sp>
      <p:sp>
        <p:nvSpPr>
          <p:cNvPr id="35" name="TextBox 73"/>
          <p:cNvSpPr txBox="1"/>
          <p:nvPr/>
        </p:nvSpPr>
        <p:spPr>
          <a:xfrm>
            <a:off x="3215952" y="1485578"/>
            <a:ext cx="8034123" cy="812530"/>
          </a:xfrm>
          <a:prstGeom prst="rect">
            <a:avLst/>
          </a:prstGeom>
          <a:noFill/>
        </p:spPr>
        <p:txBody>
          <a:bodyPr wrap="square">
            <a:spAutoFit/>
          </a:bodyPr>
          <a:lstStyle/>
          <a:p>
            <a:pPr>
              <a:lnSpc>
                <a:spcPct val="130000"/>
              </a:lnSpc>
            </a:pPr>
            <a:r>
              <a:rPr lang="en-US" altLang="zh-CN" sz="1800" dirty="0">
                <a:solidFill>
                  <a:schemeClr val="tx1">
                    <a:lumMod val="85000"/>
                    <a:lumOff val="15000"/>
                  </a:schemeClr>
                </a:solidFill>
                <a:latin typeface="微软雅黑" pitchFamily="34" charset="-122"/>
                <a:ea typeface="微软雅黑" pitchFamily="34" charset="-122"/>
              </a:rPr>
              <a:t>IEET</a:t>
            </a:r>
            <a:r>
              <a:rPr lang="zh-CN" altLang="en-US" sz="1800" dirty="0">
                <a:solidFill>
                  <a:schemeClr val="tx1">
                    <a:lumMod val="85000"/>
                    <a:lumOff val="15000"/>
                  </a:schemeClr>
                </a:solidFill>
                <a:latin typeface="微软雅黑" pitchFamily="34" charset="-122"/>
                <a:ea typeface="微软雅黑" pitchFamily="34" charset="-122"/>
              </a:rPr>
              <a:t>（</a:t>
            </a:r>
            <a:r>
              <a:rPr lang="en-US" altLang="zh-CN" sz="1800" dirty="0">
                <a:solidFill>
                  <a:schemeClr val="tx1">
                    <a:lumMod val="85000"/>
                    <a:lumOff val="15000"/>
                  </a:schemeClr>
                </a:solidFill>
                <a:latin typeface="微软雅黑" pitchFamily="34" charset="-122"/>
                <a:ea typeface="微软雅黑" pitchFamily="34" charset="-122"/>
              </a:rPr>
              <a:t>Institute of Engineering Education Taiwan R.O.C.,</a:t>
            </a:r>
            <a:r>
              <a:rPr lang="zh-CN" altLang="en-US" sz="1800" dirty="0">
                <a:solidFill>
                  <a:schemeClr val="tx1">
                    <a:lumMod val="85000"/>
                    <a:lumOff val="15000"/>
                  </a:schemeClr>
                </a:solidFill>
                <a:latin typeface="微软雅黑" pitchFamily="34" charset="-122"/>
                <a:ea typeface="微软雅黑" pitchFamily="34" charset="-122"/>
              </a:rPr>
              <a:t>中华工程教育学会）成立于</a:t>
            </a:r>
            <a:r>
              <a:rPr lang="en-US" altLang="zh-CN" sz="1800" dirty="0">
                <a:solidFill>
                  <a:schemeClr val="tx1">
                    <a:lumMod val="85000"/>
                    <a:lumOff val="15000"/>
                  </a:schemeClr>
                </a:solidFill>
                <a:latin typeface="微软雅黑" pitchFamily="34" charset="-122"/>
                <a:ea typeface="微软雅黑" pitchFamily="34" charset="-122"/>
              </a:rPr>
              <a:t>2003</a:t>
            </a:r>
            <a:r>
              <a:rPr lang="zh-CN" altLang="en-US" sz="1800" dirty="0">
                <a:solidFill>
                  <a:schemeClr val="tx1">
                    <a:lumMod val="85000"/>
                    <a:lumOff val="15000"/>
                  </a:schemeClr>
                </a:solidFill>
                <a:latin typeface="微软雅黑" pitchFamily="34" charset="-122"/>
                <a:ea typeface="微软雅黑" pitchFamily="34" charset="-122"/>
              </a:rPr>
              <a:t>年，是受台湾地区教育主管部门认可的专业评鉴机构</a:t>
            </a:r>
          </a:p>
        </p:txBody>
      </p:sp>
      <p:sp>
        <p:nvSpPr>
          <p:cNvPr id="36" name="TextBox 74"/>
          <p:cNvSpPr txBox="1"/>
          <p:nvPr/>
        </p:nvSpPr>
        <p:spPr>
          <a:xfrm>
            <a:off x="1980877" y="3054672"/>
            <a:ext cx="7170738" cy="777457"/>
          </a:xfrm>
          <a:prstGeom prst="rect">
            <a:avLst/>
          </a:prstGeom>
          <a:noFill/>
          <a:ln>
            <a:noFill/>
          </a:ln>
        </p:spPr>
        <p:txBody>
          <a:bodyPr>
            <a:spAutoFit/>
          </a:bodyPr>
          <a:lstStyle/>
          <a:p>
            <a:pPr>
              <a:lnSpc>
                <a:spcPct val="130000"/>
              </a:lnSpc>
            </a:pPr>
            <a:r>
              <a:rPr lang="en-US" altLang="zh-CN" sz="1800" dirty="0">
                <a:solidFill>
                  <a:schemeClr val="tx1">
                    <a:lumMod val="85000"/>
                    <a:lumOff val="15000"/>
                  </a:schemeClr>
                </a:solidFill>
                <a:latin typeface="微软雅黑" pitchFamily="34" charset="-122"/>
                <a:ea typeface="微软雅黑" pitchFamily="34" charset="-122"/>
              </a:rPr>
              <a:t>IEET</a:t>
            </a:r>
            <a:r>
              <a:rPr lang="zh-CN" altLang="en-US" sz="1800" dirty="0">
                <a:solidFill>
                  <a:schemeClr val="tx1">
                    <a:lumMod val="85000"/>
                    <a:lumOff val="15000"/>
                  </a:schemeClr>
                </a:solidFill>
                <a:latin typeface="微软雅黑" pitchFamily="34" charset="-122"/>
                <a:ea typeface="微软雅黑" pitchFamily="34" charset="-122"/>
              </a:rPr>
              <a:t>专业认证旨在于提高学校教学质量，促进国际互认，提升国际竞争力，其标准严格、认证程序规范、认证关注持续改进与达标</a:t>
            </a:r>
            <a:endParaRPr lang="zh-CN" altLang="en-US" sz="2000" dirty="0">
              <a:solidFill>
                <a:schemeClr val="tx1">
                  <a:lumMod val="85000"/>
                  <a:lumOff val="15000"/>
                </a:schemeClr>
              </a:solidFill>
              <a:latin typeface="微软雅黑" pitchFamily="34" charset="-122"/>
              <a:ea typeface="微软雅黑" pitchFamily="34" charset="-122"/>
            </a:endParaRPr>
          </a:p>
        </p:txBody>
      </p:sp>
      <p:sp>
        <p:nvSpPr>
          <p:cNvPr id="37" name="TextBox 75"/>
          <p:cNvSpPr txBox="1">
            <a:spLocks noChangeArrowheads="1"/>
          </p:cNvSpPr>
          <p:nvPr/>
        </p:nvSpPr>
        <p:spPr bwMode="auto">
          <a:xfrm>
            <a:off x="3077839" y="4644454"/>
            <a:ext cx="8493943"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nSpc>
                <a:spcPct val="130000"/>
              </a:lnSpc>
            </a:pPr>
            <a:r>
              <a:rPr lang="zh-CN" altLang="en-US" sz="1800" dirty="0">
                <a:solidFill>
                  <a:schemeClr val="tx1">
                    <a:lumMod val="85000"/>
                    <a:lumOff val="15000"/>
                  </a:schemeClr>
                </a:solidFill>
                <a:latin typeface="微软雅黑" pitchFamily="34" charset="-122"/>
                <a:ea typeface="微软雅黑" pitchFamily="34" charset="-122"/>
              </a:rPr>
              <a:t>师资历来是教育教学质量的重要保障，在</a:t>
            </a:r>
            <a:r>
              <a:rPr lang="en-US" altLang="zh-CN" sz="1800" dirty="0">
                <a:solidFill>
                  <a:schemeClr val="tx1">
                    <a:lumMod val="85000"/>
                    <a:lumOff val="15000"/>
                  </a:schemeClr>
                </a:solidFill>
                <a:latin typeface="微软雅黑" pitchFamily="34" charset="-122"/>
                <a:ea typeface="微软雅黑" pitchFamily="34" charset="-122"/>
              </a:rPr>
              <a:t>IEET</a:t>
            </a:r>
            <a:r>
              <a:rPr lang="zh-CN" altLang="en-US" sz="1800" dirty="0">
                <a:solidFill>
                  <a:schemeClr val="tx1">
                    <a:lumMod val="85000"/>
                    <a:lumOff val="15000"/>
                  </a:schemeClr>
                </a:solidFill>
                <a:latin typeface="微软雅黑" pitchFamily="34" charset="-122"/>
                <a:ea typeface="微软雅黑" pitchFamily="34" charset="-122"/>
              </a:rPr>
              <a:t>认证中，这一项教育要素也是考察节点之一：要求被认证的专业各门课程及师资必须与其名称所指之领域名实相符</a:t>
            </a:r>
          </a:p>
        </p:txBody>
      </p:sp>
      <p:sp>
        <p:nvSpPr>
          <p:cNvPr id="39" name="文本框 2"/>
          <p:cNvSpPr txBox="1"/>
          <p:nvPr/>
        </p:nvSpPr>
        <p:spPr>
          <a:xfrm>
            <a:off x="1730103" y="170270"/>
            <a:ext cx="5017144" cy="523220"/>
          </a:xfrm>
          <a:prstGeom prst="rect">
            <a:avLst/>
          </a:prstGeom>
          <a:noFill/>
        </p:spPr>
        <p:txBody>
          <a:bodyPr wrap="square" rtlCol="0">
            <a:spAutoFit/>
          </a:bodyPr>
          <a:lstStyle/>
          <a:p>
            <a:pPr algn="ctr"/>
            <a:r>
              <a:rPr lang="en-US" altLang="zh-CN" sz="2800" b="1" dirty="0">
                <a:solidFill>
                  <a:schemeClr val="accent1"/>
                </a:solidFill>
                <a:latin typeface="微软雅黑" pitchFamily="34" charset="-122"/>
                <a:ea typeface="微软雅黑" pitchFamily="34" charset="-122"/>
              </a:rPr>
              <a:t>1.</a:t>
            </a:r>
            <a:r>
              <a:rPr lang="zh-CN" altLang="en-US" sz="2800" b="1" dirty="0">
                <a:solidFill>
                  <a:schemeClr val="accent1"/>
                </a:solidFill>
                <a:latin typeface="微软雅黑" pitchFamily="34" charset="-122"/>
                <a:ea typeface="微软雅黑" pitchFamily="34" charset="-122"/>
              </a:rPr>
              <a:t>台湾</a:t>
            </a:r>
            <a:r>
              <a:rPr lang="en-US" altLang="zh-CN" sz="2800" b="1" dirty="0">
                <a:solidFill>
                  <a:schemeClr val="accent1"/>
                </a:solidFill>
                <a:latin typeface="微软雅黑" pitchFamily="34" charset="-122"/>
                <a:ea typeface="微软雅黑" pitchFamily="34" charset="-122"/>
              </a:rPr>
              <a:t>IEET</a:t>
            </a:r>
            <a:r>
              <a:rPr lang="zh-CN" altLang="en-US" sz="2800" b="1" dirty="0">
                <a:solidFill>
                  <a:schemeClr val="accent1"/>
                </a:solidFill>
                <a:latin typeface="微软雅黑" pitchFamily="34" charset="-122"/>
                <a:ea typeface="微软雅黑" pitchFamily="34" charset="-122"/>
              </a:rPr>
              <a:t>的特点及师资要求</a:t>
            </a:r>
          </a:p>
        </p:txBody>
      </p:sp>
    </p:spTree>
    <p:extLst>
      <p:ext uri="{BB962C8B-B14F-4D97-AF65-F5344CB8AC3E}">
        <p14:creationId xmlns:p14="http://schemas.microsoft.com/office/powerpoint/2010/main" val="2131569067"/>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p:stCondLst>
                              <p:cond delay="1250"/>
                            </p:stCondLst>
                            <p:childTnLst>
                              <p:par>
                                <p:cTn id="13" presetID="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0-#ppt_w/2"/>
                                          </p:val>
                                        </p:tav>
                                        <p:tav tm="100000">
                                          <p:val>
                                            <p:strVal val="#ppt_x"/>
                                          </p:val>
                                        </p:tav>
                                      </p:tavLst>
                                    </p:anim>
                                    <p:anim calcmode="lin" valueType="num">
                                      <p:cBhvr additive="base">
                                        <p:cTn id="24" dur="500" fill="hold"/>
                                        <p:tgtEl>
                                          <p:spTgt spid="3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0-#ppt_w/2"/>
                                          </p:val>
                                        </p:tav>
                                        <p:tav tm="100000">
                                          <p:val>
                                            <p:strVal val="#ppt_x"/>
                                          </p:val>
                                        </p:tav>
                                      </p:tavLst>
                                    </p:anim>
                                    <p:anim calcmode="lin" valueType="num">
                                      <p:cBhvr additive="base">
                                        <p:cTn id="28" dur="500" fill="hold"/>
                                        <p:tgtEl>
                                          <p:spTgt spid="35"/>
                                        </p:tgtEl>
                                        <p:attrNameLst>
                                          <p:attrName>ppt_y</p:attrName>
                                        </p:attrNameLst>
                                      </p:cBhvr>
                                      <p:tavLst>
                                        <p:tav tm="0">
                                          <p:val>
                                            <p:strVal val="#ppt_y"/>
                                          </p:val>
                                        </p:tav>
                                        <p:tav tm="100000">
                                          <p:val>
                                            <p:strVal val="#ppt_y"/>
                                          </p:val>
                                        </p:tav>
                                      </p:tavLst>
                                    </p:anim>
                                  </p:childTnLst>
                                </p:cTn>
                              </p:par>
                            </p:childTnLst>
                          </p:cTn>
                        </p:par>
                        <p:par>
                          <p:cTn id="29" fill="hold">
                            <p:stCondLst>
                              <p:cond delay="1750"/>
                            </p:stCondLst>
                            <p:childTnLst>
                              <p:par>
                                <p:cTn id="30" presetID="2" presetClass="entr" presetSubtype="2"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1+#ppt_w/2"/>
                                          </p:val>
                                        </p:tav>
                                        <p:tav tm="100000">
                                          <p:val>
                                            <p:strVal val="#ppt_x"/>
                                          </p:val>
                                        </p:tav>
                                      </p:tavLst>
                                    </p:anim>
                                    <p:anim calcmode="lin" valueType="num">
                                      <p:cBhvr additive="base">
                                        <p:cTn id="37" dur="500" fill="hold"/>
                                        <p:tgtEl>
                                          <p:spTgt spid="24"/>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fill="hold"/>
                                        <p:tgtEl>
                                          <p:spTgt spid="33"/>
                                        </p:tgtEl>
                                        <p:attrNameLst>
                                          <p:attrName>ppt_x</p:attrName>
                                        </p:attrNameLst>
                                      </p:cBhvr>
                                      <p:tavLst>
                                        <p:tav tm="0">
                                          <p:val>
                                            <p:strVal val="1+#ppt_w/2"/>
                                          </p:val>
                                        </p:tav>
                                        <p:tav tm="100000">
                                          <p:val>
                                            <p:strVal val="#ppt_x"/>
                                          </p:val>
                                        </p:tav>
                                      </p:tavLst>
                                    </p:anim>
                                    <p:anim calcmode="lin" valueType="num">
                                      <p:cBhvr additive="base">
                                        <p:cTn id="41" dur="500" fill="hold"/>
                                        <p:tgtEl>
                                          <p:spTgt spid="33"/>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additive="base">
                                        <p:cTn id="44" dur="500" fill="hold"/>
                                        <p:tgtEl>
                                          <p:spTgt spid="36"/>
                                        </p:tgtEl>
                                        <p:attrNameLst>
                                          <p:attrName>ppt_x</p:attrName>
                                        </p:attrNameLst>
                                      </p:cBhvr>
                                      <p:tavLst>
                                        <p:tav tm="0">
                                          <p:val>
                                            <p:strVal val="1+#ppt_w/2"/>
                                          </p:val>
                                        </p:tav>
                                        <p:tav tm="100000">
                                          <p:val>
                                            <p:strVal val="#ppt_x"/>
                                          </p:val>
                                        </p:tav>
                                      </p:tavLst>
                                    </p:anim>
                                    <p:anim calcmode="lin" valueType="num">
                                      <p:cBhvr additive="base">
                                        <p:cTn id="45" dur="500" fill="hold"/>
                                        <p:tgtEl>
                                          <p:spTgt spid="36"/>
                                        </p:tgtEl>
                                        <p:attrNameLst>
                                          <p:attrName>ppt_y</p:attrName>
                                        </p:attrNameLst>
                                      </p:cBhvr>
                                      <p:tavLst>
                                        <p:tav tm="0">
                                          <p:val>
                                            <p:strVal val="#ppt_y"/>
                                          </p:val>
                                        </p:tav>
                                        <p:tav tm="100000">
                                          <p:val>
                                            <p:strVal val="#ppt_y"/>
                                          </p:val>
                                        </p:tav>
                                      </p:tavLst>
                                    </p:anim>
                                  </p:childTnLst>
                                </p:cTn>
                              </p:par>
                            </p:childTnLst>
                          </p:cTn>
                        </p:par>
                        <p:par>
                          <p:cTn id="46" fill="hold">
                            <p:stCondLst>
                              <p:cond delay="2250"/>
                            </p:stCondLst>
                            <p:childTnLst>
                              <p:par>
                                <p:cTn id="47" presetID="2" presetClass="entr" presetSubtype="8"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0-#ppt_w/2"/>
                                          </p:val>
                                        </p:tav>
                                        <p:tav tm="100000">
                                          <p:val>
                                            <p:strVal val="#ppt_x"/>
                                          </p:val>
                                        </p:tav>
                                      </p:tavLst>
                                    </p:anim>
                                    <p:anim calcmode="lin" valueType="num">
                                      <p:cBhvr additive="base">
                                        <p:cTn id="50" dur="500" fill="hold"/>
                                        <p:tgtEl>
                                          <p:spTgt spid="17"/>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0-#ppt_w/2"/>
                                          </p:val>
                                        </p:tav>
                                        <p:tav tm="100000">
                                          <p:val>
                                            <p:strVal val="#ppt_x"/>
                                          </p:val>
                                        </p:tav>
                                      </p:tavLst>
                                    </p:anim>
                                    <p:anim calcmode="lin" valueType="num">
                                      <p:cBhvr additive="base">
                                        <p:cTn id="54" dur="500" fill="hold"/>
                                        <p:tgtEl>
                                          <p:spTgt spid="28"/>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0-#ppt_w/2"/>
                                          </p:val>
                                        </p:tav>
                                        <p:tav tm="100000">
                                          <p:val>
                                            <p:strVal val="#ppt_x"/>
                                          </p:val>
                                        </p:tav>
                                      </p:tavLst>
                                    </p:anim>
                                    <p:anim calcmode="lin" valueType="num">
                                      <p:cBhvr additive="base">
                                        <p:cTn id="58" dur="500" fill="hold"/>
                                        <p:tgtEl>
                                          <p:spTgt spid="34"/>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0-#ppt_w/2"/>
                                          </p:val>
                                        </p:tav>
                                        <p:tav tm="100000">
                                          <p:val>
                                            <p:strVal val="#ppt_x"/>
                                          </p:val>
                                        </p:tav>
                                      </p:tavLst>
                                    </p:anim>
                                    <p:anim calcmode="lin" valueType="num">
                                      <p:cBhvr additive="base">
                                        <p:cTn id="6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2" grpId="0"/>
      <p:bldP spid="33" grpId="0"/>
      <p:bldP spid="34" grpId="0"/>
      <p:bldP spid="35" grpId="0"/>
      <p:bldP spid="36" grpId="0"/>
      <p:bldP spid="37" grpId="0"/>
      <p:bldP spid="3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4"/>
  <p:tag name="ISPRING_PRESENTATION_TITLE" val="PowerPoint 演示文稿"/>
  <p:tag name="ISPRING_RESOURCE_PATHS_HASH_PRESENTER" val="af3f2d575d923f6e4ff64f325e7b41567660d7"/>
</p:tagLst>
</file>

<file path=ppt/theme/theme1.xml><?xml version="1.0" encoding="utf-8"?>
<a:theme xmlns:a="http://schemas.openxmlformats.org/drawingml/2006/main" name="Office 主题​​">
  <a:themeElements>
    <a:clrScheme name="自定义 107">
      <a:dk1>
        <a:sysClr val="windowText" lastClr="000000"/>
      </a:dk1>
      <a:lt1>
        <a:sysClr val="window" lastClr="FFFFFF"/>
      </a:lt1>
      <a:dk2>
        <a:srgbClr val="1F497D"/>
      </a:dk2>
      <a:lt2>
        <a:srgbClr val="EEECE1"/>
      </a:lt2>
      <a:accent1>
        <a:srgbClr val="0070C0"/>
      </a:accent1>
      <a:accent2>
        <a:srgbClr val="FFC000"/>
      </a:accent2>
      <a:accent3>
        <a:srgbClr val="BFBFBF"/>
      </a:accent3>
      <a:accent4>
        <a:srgbClr val="BFBFBF"/>
      </a:accent4>
      <a:accent5>
        <a:srgbClr val="BFBFBF"/>
      </a:accent5>
      <a:accent6>
        <a:srgbClr val="BFBFB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921</TotalTime>
  <Words>1999</Words>
  <Application>Microsoft Office PowerPoint</Application>
  <PresentationFormat>自定义</PresentationFormat>
  <Paragraphs>176</Paragraphs>
  <Slides>20</Slides>
  <Notes>18</Notes>
  <HiddenSlides>0</HiddenSlides>
  <MMClips>0</MMClips>
  <ScaleCrop>false</ScaleCrop>
  <HeadingPairs>
    <vt:vector size="4" baseType="variant">
      <vt:variant>
        <vt:lpstr>主题</vt:lpstr>
      </vt:variant>
      <vt:variant>
        <vt:i4>1</vt:i4>
      </vt:variant>
      <vt:variant>
        <vt:lpstr>幻灯片标题</vt:lpstr>
      </vt:variant>
      <vt:variant>
        <vt:i4>20</vt:i4>
      </vt:variant>
    </vt:vector>
  </HeadingPairs>
  <TitlesOfParts>
    <vt:vector size="21"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hsc</cp:lastModifiedBy>
  <cp:revision>116</cp:revision>
  <dcterms:created xsi:type="dcterms:W3CDTF">2014-08-23T07:50:08Z</dcterms:created>
  <dcterms:modified xsi:type="dcterms:W3CDTF">2017-07-22T04:56:08Z</dcterms:modified>
</cp:coreProperties>
</file>