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95"/>
  </p:handoutMasterIdLst>
  <p:sldIdLst>
    <p:sldId id="256" r:id="rId3"/>
    <p:sldId id="429" r:id="rId4"/>
    <p:sldId id="302" r:id="rId5"/>
    <p:sldId id="355" r:id="rId6"/>
    <p:sldId id="303" r:id="rId7"/>
    <p:sldId id="304" r:id="rId8"/>
    <p:sldId id="356" r:id="rId9"/>
    <p:sldId id="413" r:id="rId10"/>
    <p:sldId id="534" r:id="rId11"/>
    <p:sldId id="359" r:id="rId12"/>
    <p:sldId id="430" r:id="rId13"/>
    <p:sldId id="425" r:id="rId14"/>
    <p:sldId id="535" r:id="rId16"/>
    <p:sldId id="431" r:id="rId17"/>
    <p:sldId id="457" r:id="rId18"/>
    <p:sldId id="360" r:id="rId19"/>
    <p:sldId id="306" r:id="rId20"/>
    <p:sldId id="307" r:id="rId21"/>
    <p:sldId id="308" r:id="rId22"/>
    <p:sldId id="309" r:id="rId23"/>
    <p:sldId id="310" r:id="rId24"/>
    <p:sldId id="311" r:id="rId25"/>
    <p:sldId id="312" r:id="rId26"/>
    <p:sldId id="313" r:id="rId27"/>
    <p:sldId id="435" r:id="rId28"/>
    <p:sldId id="361" r:id="rId29"/>
    <p:sldId id="428" r:id="rId30"/>
    <p:sldId id="323" r:id="rId31"/>
    <p:sldId id="362" r:id="rId32"/>
    <p:sldId id="363" r:id="rId33"/>
    <p:sldId id="400" r:id="rId34"/>
    <p:sldId id="365" r:id="rId35"/>
    <p:sldId id="441" r:id="rId36"/>
    <p:sldId id="442" r:id="rId37"/>
    <p:sldId id="443" r:id="rId38"/>
    <p:sldId id="444" r:id="rId39"/>
    <p:sldId id="324" r:id="rId40"/>
    <p:sldId id="325" r:id="rId41"/>
    <p:sldId id="326" r:id="rId42"/>
    <p:sldId id="367" r:id="rId43"/>
    <p:sldId id="368" r:id="rId44"/>
    <p:sldId id="402" r:id="rId45"/>
    <p:sldId id="369" r:id="rId46"/>
    <p:sldId id="372" r:id="rId47"/>
    <p:sldId id="376" r:id="rId48"/>
    <p:sldId id="375" r:id="rId49"/>
    <p:sldId id="377" r:id="rId50"/>
    <p:sldId id="378" r:id="rId51"/>
    <p:sldId id="445" r:id="rId52"/>
    <p:sldId id="379" r:id="rId53"/>
    <p:sldId id="380" r:id="rId54"/>
    <p:sldId id="381" r:id="rId55"/>
    <p:sldId id="382" r:id="rId56"/>
    <p:sldId id="383" r:id="rId57"/>
    <p:sldId id="385" r:id="rId58"/>
    <p:sldId id="386" r:id="rId59"/>
    <p:sldId id="387" r:id="rId60"/>
    <p:sldId id="388" r:id="rId61"/>
    <p:sldId id="389" r:id="rId62"/>
    <p:sldId id="390" r:id="rId63"/>
    <p:sldId id="391" r:id="rId64"/>
    <p:sldId id="446" r:id="rId65"/>
    <p:sldId id="447" r:id="rId66"/>
    <p:sldId id="392" r:id="rId67"/>
    <p:sldId id="393" r:id="rId68"/>
    <p:sldId id="394" r:id="rId69"/>
    <p:sldId id="395" r:id="rId70"/>
    <p:sldId id="327" r:id="rId71"/>
    <p:sldId id="396" r:id="rId72"/>
    <p:sldId id="397" r:id="rId73"/>
    <p:sldId id="398" r:id="rId74"/>
    <p:sldId id="399" r:id="rId75"/>
    <p:sldId id="448" r:id="rId76"/>
    <p:sldId id="403" r:id="rId77"/>
    <p:sldId id="449" r:id="rId78"/>
    <p:sldId id="450" r:id="rId79"/>
    <p:sldId id="451" r:id="rId80"/>
    <p:sldId id="452" r:id="rId81"/>
    <p:sldId id="453" r:id="rId82"/>
    <p:sldId id="454" r:id="rId83"/>
    <p:sldId id="404" r:id="rId84"/>
    <p:sldId id="405" r:id="rId85"/>
    <p:sldId id="455" r:id="rId86"/>
    <p:sldId id="458" r:id="rId87"/>
    <p:sldId id="406" r:id="rId88"/>
    <p:sldId id="407" r:id="rId89"/>
    <p:sldId id="408" r:id="rId90"/>
    <p:sldId id="409" r:id="rId91"/>
    <p:sldId id="410" r:id="rId92"/>
    <p:sldId id="411" r:id="rId93"/>
    <p:sldId id="358" r:id="rId9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16087E"/>
    <a:srgbClr val="0033CC"/>
    <a:srgbClr val="00518E"/>
    <a:srgbClr val="66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34" autoAdjust="0"/>
    <p:restoredTop sz="99632" autoAdjust="0"/>
  </p:normalViewPr>
  <p:slideViewPr>
    <p:cSldViewPr>
      <p:cViewPr>
        <p:scale>
          <a:sx n="77" d="100"/>
          <a:sy n="77" d="100"/>
        </p:scale>
        <p:origin x="-1056"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8" Type="http://schemas.openxmlformats.org/officeDocument/2006/relationships/tableStyles" Target="tableStyles.xml"/><Relationship Id="rId97" Type="http://schemas.openxmlformats.org/officeDocument/2006/relationships/viewProps" Target="viewProps.xml"/><Relationship Id="rId96" Type="http://schemas.openxmlformats.org/officeDocument/2006/relationships/presProps" Target="presProps.xml"/><Relationship Id="rId95" Type="http://schemas.openxmlformats.org/officeDocument/2006/relationships/handoutMaster" Target="handoutMasters/handoutMaster1.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4#1">
  <dgm:title val=""/>
  <dgm:desc val=""/>
  <dgm:catLst>
    <dgm:cat type="accent2" pri="11400"/>
  </dgm:catLst>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3">
  <dgm:title val=""/>
  <dgm:desc val=""/>
  <dgm:catLst>
    <dgm:cat type="accent1" pri="11400"/>
  </dgm:catLst>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4">
  <dgm:title val=""/>
  <dgm:desc val=""/>
  <dgm:catLst>
    <dgm:cat type="accent1" pri="11400"/>
  </dgm:catLst>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2">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3">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CF69A4B-A994-4000-B3CF-59319219936C}" type="doc">
      <dgm:prSet loTypeId="urn:microsoft.com/office/officeart/2005/8/layout/arrow2#1" loCatId="process" qsTypeId="urn:microsoft.com/office/officeart/2005/8/quickstyle/simple1#10" qsCatId="simple" csTypeId="urn:microsoft.com/office/officeart/2005/8/colors/accent2_4#1" csCatId="accent2" phldr="1"/>
      <dgm:spPr/>
    </dgm:pt>
    <dgm:pt modelId="{DE65C785-0125-4045-85B2-35AF65E809D5}">
      <dgm:prSet phldrT="[文本]"/>
      <dgm:spPr/>
      <dgm:t>
        <a:bodyPr/>
        <a:lstStyle/>
        <a:p>
          <a:r>
            <a:rPr lang="zh-CN" altLang="en-US" b="1" dirty="0" smtClean="0">
              <a:solidFill>
                <a:srgbClr val="002060"/>
              </a:solidFill>
              <a:latin typeface="微软雅黑" panose="020B0503020204020204" pitchFamily="34" charset="-122"/>
              <a:ea typeface="微软雅黑" panose="020B0503020204020204" pitchFamily="34" charset="-122"/>
            </a:rPr>
            <a:t>软实力</a:t>
          </a:r>
          <a:endParaRPr lang="zh-CN" altLang="en-US" b="1" dirty="0">
            <a:solidFill>
              <a:srgbClr val="002060"/>
            </a:solidFill>
            <a:latin typeface="微软雅黑" panose="020B0503020204020204" pitchFamily="34" charset="-122"/>
            <a:ea typeface="微软雅黑" panose="020B0503020204020204" pitchFamily="34" charset="-122"/>
          </a:endParaRPr>
        </a:p>
      </dgm:t>
    </dgm:pt>
    <dgm:pt modelId="{1AF7706F-36F5-4BEC-8348-0BB3A0704DF9}" cxnId="{B03765A2-2653-4C7A-BCCF-A0EE19FD591D}" type="parTrans">
      <dgm:prSet/>
      <dgm:spPr/>
      <dgm:t>
        <a:bodyPr/>
        <a:lstStyle/>
        <a:p>
          <a:endParaRPr lang="zh-CN" altLang="en-US" b="1">
            <a:solidFill>
              <a:srgbClr val="002060"/>
            </a:solidFill>
            <a:latin typeface="微软雅黑" panose="020B0503020204020204" pitchFamily="34" charset="-122"/>
            <a:ea typeface="微软雅黑" panose="020B0503020204020204" pitchFamily="34" charset="-122"/>
          </a:endParaRPr>
        </a:p>
      </dgm:t>
    </dgm:pt>
    <dgm:pt modelId="{C1F066D2-201C-4D54-928B-79EF2DDB76F2}" cxnId="{B03765A2-2653-4C7A-BCCF-A0EE19FD591D}" type="sibTrans">
      <dgm:prSet/>
      <dgm:spPr/>
      <dgm:t>
        <a:bodyPr/>
        <a:lstStyle/>
        <a:p>
          <a:endParaRPr lang="zh-CN" altLang="en-US" b="1">
            <a:solidFill>
              <a:srgbClr val="002060"/>
            </a:solidFill>
            <a:latin typeface="微软雅黑" panose="020B0503020204020204" pitchFamily="34" charset="-122"/>
            <a:ea typeface="微软雅黑" panose="020B0503020204020204" pitchFamily="34" charset="-122"/>
          </a:endParaRPr>
        </a:p>
      </dgm:t>
    </dgm:pt>
    <dgm:pt modelId="{F1B3997C-AFBE-41D0-A59F-BD7DEDFBC070}">
      <dgm:prSet phldrT="[文本]"/>
      <dgm:spPr/>
      <dgm:t>
        <a:bodyPr/>
        <a:lstStyle/>
        <a:p>
          <a:r>
            <a:rPr lang="zh-CN" altLang="en-US" b="1" dirty="0" smtClean="0">
              <a:solidFill>
                <a:srgbClr val="002060"/>
              </a:solidFill>
              <a:latin typeface="微软雅黑" panose="020B0503020204020204" pitchFamily="34" charset="-122"/>
              <a:ea typeface="微软雅黑" panose="020B0503020204020204" pitchFamily="34" charset="-122"/>
            </a:rPr>
            <a:t>巧实力</a:t>
          </a:r>
          <a:endParaRPr lang="zh-CN" altLang="en-US" b="1" dirty="0">
            <a:solidFill>
              <a:srgbClr val="002060"/>
            </a:solidFill>
            <a:latin typeface="微软雅黑" panose="020B0503020204020204" pitchFamily="34" charset="-122"/>
            <a:ea typeface="微软雅黑" panose="020B0503020204020204" pitchFamily="34" charset="-122"/>
          </a:endParaRPr>
        </a:p>
      </dgm:t>
    </dgm:pt>
    <dgm:pt modelId="{5059D14A-1476-4C7C-BDAD-BD76A27FD7B9}" cxnId="{030F8139-5663-4F9C-946A-50C97E0E41D9}" type="parTrans">
      <dgm:prSet/>
      <dgm:spPr/>
      <dgm:t>
        <a:bodyPr/>
        <a:lstStyle/>
        <a:p>
          <a:endParaRPr lang="zh-CN" altLang="en-US" b="1">
            <a:solidFill>
              <a:srgbClr val="002060"/>
            </a:solidFill>
            <a:latin typeface="微软雅黑" panose="020B0503020204020204" pitchFamily="34" charset="-122"/>
            <a:ea typeface="微软雅黑" panose="020B0503020204020204" pitchFamily="34" charset="-122"/>
          </a:endParaRPr>
        </a:p>
      </dgm:t>
    </dgm:pt>
    <dgm:pt modelId="{9A827BEA-ADE3-4D4C-8D59-96CD39327B3B}" cxnId="{030F8139-5663-4F9C-946A-50C97E0E41D9}" type="sibTrans">
      <dgm:prSet/>
      <dgm:spPr/>
      <dgm:t>
        <a:bodyPr/>
        <a:lstStyle/>
        <a:p>
          <a:endParaRPr lang="zh-CN" altLang="en-US" b="1">
            <a:solidFill>
              <a:srgbClr val="002060"/>
            </a:solidFill>
            <a:latin typeface="微软雅黑" panose="020B0503020204020204" pitchFamily="34" charset="-122"/>
            <a:ea typeface="微软雅黑" panose="020B0503020204020204" pitchFamily="34" charset="-122"/>
          </a:endParaRPr>
        </a:p>
      </dgm:t>
    </dgm:pt>
    <dgm:pt modelId="{253F7B2C-EC61-4573-BC08-BCFC0D221735}">
      <dgm:prSet phldrT="[文本]"/>
      <dgm:spPr/>
      <dgm:t>
        <a:bodyPr/>
        <a:lstStyle/>
        <a:p>
          <a:r>
            <a:rPr lang="zh-CN" altLang="en-US" b="1" dirty="0" smtClean="0">
              <a:solidFill>
                <a:schemeClr val="bg1"/>
              </a:solidFill>
              <a:latin typeface="微软雅黑" panose="020B0503020204020204" pitchFamily="34" charset="-122"/>
              <a:ea typeface="微软雅黑" panose="020B0503020204020204" pitchFamily="34" charset="-122"/>
            </a:rPr>
            <a:t>锐实力</a:t>
          </a:r>
          <a:endParaRPr lang="zh-CN" altLang="en-US" b="1" dirty="0">
            <a:solidFill>
              <a:schemeClr val="bg1"/>
            </a:solidFill>
            <a:latin typeface="微软雅黑" panose="020B0503020204020204" pitchFamily="34" charset="-122"/>
            <a:ea typeface="微软雅黑" panose="020B0503020204020204" pitchFamily="34" charset="-122"/>
          </a:endParaRPr>
        </a:p>
      </dgm:t>
    </dgm:pt>
    <dgm:pt modelId="{776ACB08-E235-4508-BA51-8CCC52C519B7}" cxnId="{DD6B633B-7DEB-4B67-8754-F09E8BB6A9C2}" type="parTrans">
      <dgm:prSet/>
      <dgm:spPr/>
      <dgm:t>
        <a:bodyPr/>
        <a:lstStyle/>
        <a:p>
          <a:endParaRPr lang="zh-CN" altLang="en-US" b="1">
            <a:solidFill>
              <a:srgbClr val="002060"/>
            </a:solidFill>
            <a:latin typeface="微软雅黑" panose="020B0503020204020204" pitchFamily="34" charset="-122"/>
            <a:ea typeface="微软雅黑" panose="020B0503020204020204" pitchFamily="34" charset="-122"/>
          </a:endParaRPr>
        </a:p>
      </dgm:t>
    </dgm:pt>
    <dgm:pt modelId="{9BF919C3-920B-4516-B712-B0677DDBBFD9}" cxnId="{DD6B633B-7DEB-4B67-8754-F09E8BB6A9C2}" type="sibTrans">
      <dgm:prSet/>
      <dgm:spPr/>
      <dgm:t>
        <a:bodyPr/>
        <a:lstStyle/>
        <a:p>
          <a:endParaRPr lang="zh-CN" altLang="en-US" b="1">
            <a:solidFill>
              <a:srgbClr val="002060"/>
            </a:solidFill>
            <a:latin typeface="微软雅黑" panose="020B0503020204020204" pitchFamily="34" charset="-122"/>
            <a:ea typeface="微软雅黑" panose="020B0503020204020204" pitchFamily="34" charset="-122"/>
          </a:endParaRPr>
        </a:p>
      </dgm:t>
    </dgm:pt>
    <dgm:pt modelId="{6B06453F-55CA-4E8C-864E-81BBAFB48E9C}" type="pres">
      <dgm:prSet presAssocID="{7CF69A4B-A994-4000-B3CF-59319219936C}" presName="arrowDiagram" presStyleCnt="0">
        <dgm:presLayoutVars>
          <dgm:chMax val="5"/>
          <dgm:dir/>
          <dgm:resizeHandles val="exact"/>
        </dgm:presLayoutVars>
      </dgm:prSet>
      <dgm:spPr/>
    </dgm:pt>
    <dgm:pt modelId="{AB79D1C8-7D77-4B39-BF54-13456E0F319F}" type="pres">
      <dgm:prSet presAssocID="{7CF69A4B-A994-4000-B3CF-59319219936C}" presName="arrow" presStyleLbl="bgShp" presStyleIdx="0" presStyleCnt="1"/>
      <dgm:spPr>
        <a:solidFill>
          <a:srgbClr val="002060"/>
        </a:solidFill>
      </dgm:spPr>
    </dgm:pt>
    <dgm:pt modelId="{A76FA5F0-5750-4161-85D6-B795CDB5E116}" type="pres">
      <dgm:prSet presAssocID="{7CF69A4B-A994-4000-B3CF-59319219936C}" presName="arrowDiagram3" presStyleCnt="0"/>
      <dgm:spPr/>
    </dgm:pt>
    <dgm:pt modelId="{97F3DF05-B565-4D83-ADC8-9A65F5CD21C7}" type="pres">
      <dgm:prSet presAssocID="{DE65C785-0125-4045-85B2-35AF65E809D5}" presName="bullet3a" presStyleLbl="node1" presStyleIdx="0" presStyleCnt="3"/>
      <dgm:spPr/>
    </dgm:pt>
    <dgm:pt modelId="{C546537B-3A27-40BA-B486-C826B181E918}" type="pres">
      <dgm:prSet presAssocID="{DE65C785-0125-4045-85B2-35AF65E809D5}" presName="textBox3a" presStyleLbl="revTx" presStyleIdx="0" presStyleCnt="3">
        <dgm:presLayoutVars>
          <dgm:bulletEnabled val="1"/>
        </dgm:presLayoutVars>
      </dgm:prSet>
      <dgm:spPr/>
      <dgm:t>
        <a:bodyPr/>
        <a:lstStyle/>
        <a:p>
          <a:endParaRPr lang="zh-CN" altLang="en-US"/>
        </a:p>
      </dgm:t>
    </dgm:pt>
    <dgm:pt modelId="{9DDA278E-945D-4BD2-8DA0-8121C9D52668}" type="pres">
      <dgm:prSet presAssocID="{F1B3997C-AFBE-41D0-A59F-BD7DEDFBC070}" presName="bullet3b" presStyleLbl="node1" presStyleIdx="1" presStyleCnt="3"/>
      <dgm:spPr/>
    </dgm:pt>
    <dgm:pt modelId="{7E6F2DB2-247A-46D7-933A-34276341B45E}" type="pres">
      <dgm:prSet presAssocID="{F1B3997C-AFBE-41D0-A59F-BD7DEDFBC070}" presName="textBox3b" presStyleLbl="revTx" presStyleIdx="1" presStyleCnt="3" custScaleX="124583" custLinFactNeighborX="18457" custLinFactNeighborY="10632">
        <dgm:presLayoutVars>
          <dgm:bulletEnabled val="1"/>
        </dgm:presLayoutVars>
      </dgm:prSet>
      <dgm:spPr/>
      <dgm:t>
        <a:bodyPr/>
        <a:lstStyle/>
        <a:p>
          <a:endParaRPr lang="zh-CN" altLang="en-US"/>
        </a:p>
      </dgm:t>
    </dgm:pt>
    <dgm:pt modelId="{D3531392-2274-485B-81D1-862C5D4940D3}" type="pres">
      <dgm:prSet presAssocID="{253F7B2C-EC61-4573-BC08-BCFC0D221735}" presName="bullet3c" presStyleLbl="node1" presStyleIdx="2" presStyleCnt="3"/>
      <dgm:spPr/>
    </dgm:pt>
    <dgm:pt modelId="{EF8005ED-1616-4D22-8A4A-D9C83589FA6E}" type="pres">
      <dgm:prSet presAssocID="{253F7B2C-EC61-4573-BC08-BCFC0D221735}" presName="textBox3c" presStyleLbl="revTx" presStyleIdx="2" presStyleCnt="3" custScaleX="117793" custLinFactNeighborX="16281" custLinFactNeighborY="-10742">
        <dgm:presLayoutVars>
          <dgm:bulletEnabled val="1"/>
        </dgm:presLayoutVars>
      </dgm:prSet>
      <dgm:spPr/>
      <dgm:t>
        <a:bodyPr/>
        <a:lstStyle/>
        <a:p>
          <a:endParaRPr lang="zh-CN" altLang="en-US"/>
        </a:p>
      </dgm:t>
    </dgm:pt>
  </dgm:ptLst>
  <dgm:cxnLst>
    <dgm:cxn modelId="{B03765A2-2653-4C7A-BCCF-A0EE19FD591D}" srcId="{7CF69A4B-A994-4000-B3CF-59319219936C}" destId="{DE65C785-0125-4045-85B2-35AF65E809D5}" srcOrd="0" destOrd="0" parTransId="{1AF7706F-36F5-4BEC-8348-0BB3A0704DF9}" sibTransId="{C1F066D2-201C-4D54-928B-79EF2DDB76F2}"/>
    <dgm:cxn modelId="{5E0E9603-6BD3-4933-8152-64BE35EB4699}" type="presOf" srcId="{253F7B2C-EC61-4573-BC08-BCFC0D221735}" destId="{EF8005ED-1616-4D22-8A4A-D9C83589FA6E}" srcOrd="0" destOrd="0" presId="urn:microsoft.com/office/officeart/2005/8/layout/arrow2#1"/>
    <dgm:cxn modelId="{D00B05F1-86B4-4B4A-950F-7E628108D42E}" type="presOf" srcId="{DE65C785-0125-4045-85B2-35AF65E809D5}" destId="{C546537B-3A27-40BA-B486-C826B181E918}" srcOrd="0" destOrd="0" presId="urn:microsoft.com/office/officeart/2005/8/layout/arrow2#1"/>
    <dgm:cxn modelId="{030F8139-5663-4F9C-946A-50C97E0E41D9}" srcId="{7CF69A4B-A994-4000-B3CF-59319219936C}" destId="{F1B3997C-AFBE-41D0-A59F-BD7DEDFBC070}" srcOrd="1" destOrd="0" parTransId="{5059D14A-1476-4C7C-BDAD-BD76A27FD7B9}" sibTransId="{9A827BEA-ADE3-4D4C-8D59-96CD39327B3B}"/>
    <dgm:cxn modelId="{DD6B633B-7DEB-4B67-8754-F09E8BB6A9C2}" srcId="{7CF69A4B-A994-4000-B3CF-59319219936C}" destId="{253F7B2C-EC61-4573-BC08-BCFC0D221735}" srcOrd="2" destOrd="0" parTransId="{776ACB08-E235-4508-BA51-8CCC52C519B7}" sibTransId="{9BF919C3-920B-4516-B712-B0677DDBBFD9}"/>
    <dgm:cxn modelId="{61C917BE-BAAB-4BF4-AB66-96CCDC662061}" type="presOf" srcId="{7CF69A4B-A994-4000-B3CF-59319219936C}" destId="{6B06453F-55CA-4E8C-864E-81BBAFB48E9C}" srcOrd="0" destOrd="0" presId="urn:microsoft.com/office/officeart/2005/8/layout/arrow2#1"/>
    <dgm:cxn modelId="{84F00C93-4A5F-4776-9B4E-90A6DA3DA3AE}" type="presOf" srcId="{F1B3997C-AFBE-41D0-A59F-BD7DEDFBC070}" destId="{7E6F2DB2-247A-46D7-933A-34276341B45E}" srcOrd="0" destOrd="0" presId="urn:microsoft.com/office/officeart/2005/8/layout/arrow2#1"/>
    <dgm:cxn modelId="{04552401-D872-488F-BC88-868E238F463B}" type="presParOf" srcId="{6B06453F-55CA-4E8C-864E-81BBAFB48E9C}" destId="{AB79D1C8-7D77-4B39-BF54-13456E0F319F}" srcOrd="0" destOrd="0" presId="urn:microsoft.com/office/officeart/2005/8/layout/arrow2#1"/>
    <dgm:cxn modelId="{8A347B81-6B0F-4FA0-8E3C-EE35D6C3E7EA}" type="presParOf" srcId="{6B06453F-55CA-4E8C-864E-81BBAFB48E9C}" destId="{A76FA5F0-5750-4161-85D6-B795CDB5E116}" srcOrd="1" destOrd="0" presId="urn:microsoft.com/office/officeart/2005/8/layout/arrow2#1"/>
    <dgm:cxn modelId="{2E91CA49-A2F0-43AD-A81C-89A28447C16E}" type="presParOf" srcId="{A76FA5F0-5750-4161-85D6-B795CDB5E116}" destId="{97F3DF05-B565-4D83-ADC8-9A65F5CD21C7}" srcOrd="0" destOrd="0" presId="urn:microsoft.com/office/officeart/2005/8/layout/arrow2#1"/>
    <dgm:cxn modelId="{1DF28ACF-BCC0-41ED-94C2-AC7BDE3ABDCE}" type="presParOf" srcId="{A76FA5F0-5750-4161-85D6-B795CDB5E116}" destId="{C546537B-3A27-40BA-B486-C826B181E918}" srcOrd="1" destOrd="0" presId="urn:microsoft.com/office/officeart/2005/8/layout/arrow2#1"/>
    <dgm:cxn modelId="{A24B087F-E85E-4E05-BDB5-780F81892628}" type="presParOf" srcId="{A76FA5F0-5750-4161-85D6-B795CDB5E116}" destId="{9DDA278E-945D-4BD2-8DA0-8121C9D52668}" srcOrd="2" destOrd="0" presId="urn:microsoft.com/office/officeart/2005/8/layout/arrow2#1"/>
    <dgm:cxn modelId="{6D8989ED-1A86-47C2-AC54-1BC6720EB288}" type="presParOf" srcId="{A76FA5F0-5750-4161-85D6-B795CDB5E116}" destId="{7E6F2DB2-247A-46D7-933A-34276341B45E}" srcOrd="3" destOrd="0" presId="urn:microsoft.com/office/officeart/2005/8/layout/arrow2#1"/>
    <dgm:cxn modelId="{0F20CB5D-4713-493E-8AC7-FFE26707AB6A}" type="presParOf" srcId="{A76FA5F0-5750-4161-85D6-B795CDB5E116}" destId="{D3531392-2274-485B-81D1-862C5D4940D3}" srcOrd="4" destOrd="0" presId="urn:microsoft.com/office/officeart/2005/8/layout/arrow2#1"/>
    <dgm:cxn modelId="{85BA003A-3A60-40FE-8E20-80876DC17FB6}" type="presParOf" srcId="{A76FA5F0-5750-4161-85D6-B795CDB5E116}" destId="{EF8005ED-1616-4D22-8A4A-D9C83589FA6E}" srcOrd="5" destOrd="0" presId="urn:microsoft.com/office/officeart/2005/8/layout/arrow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ABB132-A1B3-4FA7-8808-D87139884B6D}" type="doc">
      <dgm:prSet loTypeId="urn:microsoft.com/office/officeart/2009/3/layout/DescendingProcess" loCatId="process" qsTypeId="urn:microsoft.com/office/officeart/2005/8/quickstyle/simple4#2" qsCatId="simple" csTypeId="urn:microsoft.com/office/officeart/2005/8/colors/accent1_4#3" csCatId="accent1" phldr="1"/>
      <dgm:spPr/>
      <dgm:t>
        <a:bodyPr/>
        <a:lstStyle/>
        <a:p>
          <a:endParaRPr lang="zh-CN" altLang="en-US"/>
        </a:p>
      </dgm:t>
    </dgm:pt>
    <dgm:pt modelId="{D7D4450E-DD64-40C4-A5D1-D677DEF75943}">
      <dgm:prSet phldrT="[文本]"/>
      <dgm:spPr/>
      <dgm:t>
        <a:bodyPr/>
        <a:lstStyle/>
        <a:p>
          <a:r>
            <a:rPr lang="zh-CN" altLang="en-US" b="1" dirty="0" smtClean="0">
              <a:solidFill>
                <a:srgbClr val="002060"/>
              </a:solidFill>
              <a:latin typeface="微软雅黑" panose="020B0503020204020204" pitchFamily="34" charset="-122"/>
              <a:ea typeface="微软雅黑" panose="020B0503020204020204" pitchFamily="34" charset="-122"/>
            </a:rPr>
            <a:t>日本</a:t>
          </a:r>
          <a:endParaRPr lang="zh-CN" altLang="en-US" b="1" dirty="0">
            <a:solidFill>
              <a:srgbClr val="002060"/>
            </a:solidFill>
            <a:latin typeface="微软雅黑" panose="020B0503020204020204" pitchFamily="34" charset="-122"/>
            <a:ea typeface="微软雅黑" panose="020B0503020204020204" pitchFamily="34" charset="-122"/>
          </a:endParaRPr>
        </a:p>
      </dgm:t>
    </dgm:pt>
    <dgm:pt modelId="{B3608162-CA9D-42CE-9556-037E57041E6D}" cxnId="{F4CF7A34-4276-4818-81A4-31B4770B66E8}" type="parTrans">
      <dgm:prSet/>
      <dgm:spPr/>
      <dgm:t>
        <a:bodyPr/>
        <a:lstStyle/>
        <a:p>
          <a:endParaRPr lang="zh-CN" altLang="en-US" b="1">
            <a:solidFill>
              <a:srgbClr val="002060"/>
            </a:solidFill>
            <a:latin typeface="微软雅黑" panose="020B0503020204020204" pitchFamily="34" charset="-122"/>
            <a:ea typeface="微软雅黑" panose="020B0503020204020204" pitchFamily="34" charset="-122"/>
          </a:endParaRPr>
        </a:p>
      </dgm:t>
    </dgm:pt>
    <dgm:pt modelId="{10737633-031E-4DA9-BCC2-A12878323AC7}" cxnId="{F4CF7A34-4276-4818-81A4-31B4770B66E8}" type="sibTrans">
      <dgm:prSet/>
      <dgm:spPr/>
      <dgm:t>
        <a:bodyPr/>
        <a:lstStyle/>
        <a:p>
          <a:endParaRPr lang="zh-CN" altLang="en-US" b="1">
            <a:solidFill>
              <a:srgbClr val="002060"/>
            </a:solidFill>
            <a:latin typeface="微软雅黑" panose="020B0503020204020204" pitchFamily="34" charset="-122"/>
            <a:ea typeface="微软雅黑" panose="020B0503020204020204" pitchFamily="34" charset="-122"/>
          </a:endParaRPr>
        </a:p>
      </dgm:t>
    </dgm:pt>
    <dgm:pt modelId="{C9F8C785-CBCF-45C0-A53C-E1C77F0007B1}">
      <dgm:prSet phldrT="[文本]"/>
      <dgm:spPr/>
      <dgm:t>
        <a:bodyPr/>
        <a:lstStyle/>
        <a:p>
          <a:r>
            <a:rPr lang="zh-CN" altLang="en-US" b="1" dirty="0" smtClean="0">
              <a:solidFill>
                <a:srgbClr val="002060"/>
              </a:solidFill>
              <a:latin typeface="微软雅黑" panose="020B0503020204020204" pitchFamily="34" charset="-122"/>
              <a:ea typeface="微软雅黑" panose="020B0503020204020204" pitchFamily="34" charset="-122"/>
            </a:rPr>
            <a:t>俄罗斯</a:t>
          </a:r>
          <a:endParaRPr lang="zh-CN" altLang="en-US" b="1" dirty="0">
            <a:solidFill>
              <a:srgbClr val="002060"/>
            </a:solidFill>
            <a:latin typeface="微软雅黑" panose="020B0503020204020204" pitchFamily="34" charset="-122"/>
            <a:ea typeface="微软雅黑" panose="020B0503020204020204" pitchFamily="34" charset="-122"/>
          </a:endParaRPr>
        </a:p>
      </dgm:t>
    </dgm:pt>
    <dgm:pt modelId="{E50DE325-F465-4488-82E8-2553593CE534}" cxnId="{C4FCF5C6-436A-48DF-9E6A-E0B1995BE19D}" type="parTrans">
      <dgm:prSet/>
      <dgm:spPr/>
      <dgm:t>
        <a:bodyPr/>
        <a:lstStyle/>
        <a:p>
          <a:endParaRPr lang="zh-CN" altLang="en-US" b="1">
            <a:solidFill>
              <a:srgbClr val="002060"/>
            </a:solidFill>
            <a:latin typeface="微软雅黑" panose="020B0503020204020204" pitchFamily="34" charset="-122"/>
            <a:ea typeface="微软雅黑" panose="020B0503020204020204" pitchFamily="34" charset="-122"/>
          </a:endParaRPr>
        </a:p>
      </dgm:t>
    </dgm:pt>
    <dgm:pt modelId="{2DBA92EA-A437-4D92-92DB-6BE128E9AAAC}" cxnId="{C4FCF5C6-436A-48DF-9E6A-E0B1995BE19D}" type="sibTrans">
      <dgm:prSet/>
      <dgm:spPr/>
      <dgm:t>
        <a:bodyPr/>
        <a:lstStyle/>
        <a:p>
          <a:endParaRPr lang="zh-CN" altLang="en-US" b="1">
            <a:solidFill>
              <a:srgbClr val="002060"/>
            </a:solidFill>
            <a:latin typeface="微软雅黑" panose="020B0503020204020204" pitchFamily="34" charset="-122"/>
            <a:ea typeface="微软雅黑" panose="020B0503020204020204" pitchFamily="34" charset="-122"/>
          </a:endParaRPr>
        </a:p>
      </dgm:t>
    </dgm:pt>
    <dgm:pt modelId="{685DC29C-5100-4267-BBE8-491B3EACBAEC}">
      <dgm:prSet phldrT="[文本]"/>
      <dgm:spPr/>
      <dgm:t>
        <a:bodyPr/>
        <a:lstStyle/>
        <a:p>
          <a:r>
            <a:rPr lang="zh-CN" altLang="en-US" b="1" dirty="0" smtClean="0">
              <a:solidFill>
                <a:srgbClr val="002060"/>
              </a:solidFill>
              <a:latin typeface="微软雅黑" panose="020B0503020204020204" pitchFamily="34" charset="-122"/>
              <a:ea typeface="微软雅黑" panose="020B0503020204020204" pitchFamily="34" charset="-122"/>
            </a:rPr>
            <a:t>伊朗</a:t>
          </a:r>
          <a:endParaRPr lang="zh-CN" altLang="en-US" b="1" dirty="0">
            <a:solidFill>
              <a:srgbClr val="002060"/>
            </a:solidFill>
            <a:latin typeface="微软雅黑" panose="020B0503020204020204" pitchFamily="34" charset="-122"/>
            <a:ea typeface="微软雅黑" panose="020B0503020204020204" pitchFamily="34" charset="-122"/>
          </a:endParaRPr>
        </a:p>
      </dgm:t>
    </dgm:pt>
    <dgm:pt modelId="{B873A4CF-A8CA-4547-9BAD-9558718C856B}" cxnId="{4A7A2E8B-0AED-487E-86B8-BA12DD7BDC5F}" type="parTrans">
      <dgm:prSet/>
      <dgm:spPr/>
      <dgm:t>
        <a:bodyPr/>
        <a:lstStyle/>
        <a:p>
          <a:endParaRPr lang="zh-CN" altLang="en-US" b="1">
            <a:solidFill>
              <a:srgbClr val="002060"/>
            </a:solidFill>
            <a:latin typeface="微软雅黑" panose="020B0503020204020204" pitchFamily="34" charset="-122"/>
            <a:ea typeface="微软雅黑" panose="020B0503020204020204" pitchFamily="34" charset="-122"/>
          </a:endParaRPr>
        </a:p>
      </dgm:t>
    </dgm:pt>
    <dgm:pt modelId="{37D3B8EE-A2F2-4CA0-8F58-B8D7B5FC7FC1}" cxnId="{4A7A2E8B-0AED-487E-86B8-BA12DD7BDC5F}" type="sibTrans">
      <dgm:prSet/>
      <dgm:spPr/>
      <dgm:t>
        <a:bodyPr/>
        <a:lstStyle/>
        <a:p>
          <a:endParaRPr lang="zh-CN" altLang="en-US" b="1">
            <a:solidFill>
              <a:srgbClr val="002060"/>
            </a:solidFill>
            <a:latin typeface="微软雅黑" panose="020B0503020204020204" pitchFamily="34" charset="-122"/>
            <a:ea typeface="微软雅黑" panose="020B0503020204020204" pitchFamily="34" charset="-122"/>
          </a:endParaRPr>
        </a:p>
      </dgm:t>
    </dgm:pt>
    <dgm:pt modelId="{31A5051F-32C1-4AFC-A194-89EC32989E92}">
      <dgm:prSet phldrT="[文本]"/>
      <dgm:spPr/>
      <dgm:t>
        <a:bodyPr/>
        <a:lstStyle/>
        <a:p>
          <a:r>
            <a:rPr lang="zh-CN" altLang="en-US" b="1" dirty="0" smtClean="0">
              <a:solidFill>
                <a:srgbClr val="002060"/>
              </a:solidFill>
              <a:latin typeface="微软雅黑" panose="020B0503020204020204" pitchFamily="34" charset="-122"/>
              <a:ea typeface="微软雅黑" panose="020B0503020204020204" pitchFamily="34" charset="-122"/>
            </a:rPr>
            <a:t>联合国</a:t>
          </a:r>
          <a:endParaRPr lang="zh-CN" altLang="en-US" b="1" dirty="0">
            <a:solidFill>
              <a:srgbClr val="002060"/>
            </a:solidFill>
            <a:latin typeface="微软雅黑" panose="020B0503020204020204" pitchFamily="34" charset="-122"/>
            <a:ea typeface="微软雅黑" panose="020B0503020204020204" pitchFamily="34" charset="-122"/>
          </a:endParaRPr>
        </a:p>
      </dgm:t>
    </dgm:pt>
    <dgm:pt modelId="{E64B77DC-E06B-4355-9C0E-7013B94B3E34}" cxnId="{A40C9E4E-B1CD-450D-8EE1-A21048B2EC63}" type="parTrans">
      <dgm:prSet/>
      <dgm:spPr/>
      <dgm:t>
        <a:bodyPr/>
        <a:lstStyle/>
        <a:p>
          <a:endParaRPr lang="zh-CN" altLang="en-US" b="1">
            <a:solidFill>
              <a:srgbClr val="002060"/>
            </a:solidFill>
            <a:latin typeface="微软雅黑" panose="020B0503020204020204" pitchFamily="34" charset="-122"/>
            <a:ea typeface="微软雅黑" panose="020B0503020204020204" pitchFamily="34" charset="-122"/>
          </a:endParaRPr>
        </a:p>
      </dgm:t>
    </dgm:pt>
    <dgm:pt modelId="{FC5C64F8-5872-4C5A-8077-B1D30F0CE5BF}" cxnId="{A40C9E4E-B1CD-450D-8EE1-A21048B2EC63}" type="sibTrans">
      <dgm:prSet/>
      <dgm:spPr/>
      <dgm:t>
        <a:bodyPr/>
        <a:lstStyle/>
        <a:p>
          <a:endParaRPr lang="zh-CN" altLang="en-US" b="1">
            <a:solidFill>
              <a:srgbClr val="002060"/>
            </a:solidFill>
            <a:latin typeface="微软雅黑" panose="020B0503020204020204" pitchFamily="34" charset="-122"/>
            <a:ea typeface="微软雅黑" panose="020B0503020204020204" pitchFamily="34" charset="-122"/>
          </a:endParaRPr>
        </a:p>
      </dgm:t>
    </dgm:pt>
    <dgm:pt modelId="{314663CA-B318-4FE9-AF54-ACFD25DE4894}">
      <dgm:prSet phldrT="[文本]"/>
      <dgm:spPr/>
      <dgm:t>
        <a:bodyPr/>
        <a:lstStyle/>
        <a:p>
          <a:r>
            <a:rPr lang="zh-CN" altLang="en-US" b="1" dirty="0" smtClean="0">
              <a:solidFill>
                <a:srgbClr val="002060"/>
              </a:solidFill>
              <a:latin typeface="微软雅黑" panose="020B0503020204020204" pitchFamily="34" charset="-122"/>
              <a:ea typeface="微软雅黑" panose="020B0503020204020204" pitchFamily="34" charset="-122"/>
            </a:rPr>
            <a:t>美国“新丝绸之路计划”</a:t>
          </a:r>
          <a:endParaRPr lang="zh-CN" altLang="en-US" b="1" dirty="0">
            <a:solidFill>
              <a:srgbClr val="002060"/>
            </a:solidFill>
            <a:latin typeface="微软雅黑" panose="020B0503020204020204" pitchFamily="34" charset="-122"/>
            <a:ea typeface="微软雅黑" panose="020B0503020204020204" pitchFamily="34" charset="-122"/>
          </a:endParaRPr>
        </a:p>
      </dgm:t>
    </dgm:pt>
    <dgm:pt modelId="{7B0CDF97-9AE1-4BFB-870E-6670DC3FE1C2}" cxnId="{90E68092-021B-4BA2-95D9-5C7BD10A29FC}" type="parTrans">
      <dgm:prSet/>
      <dgm:spPr/>
      <dgm:t>
        <a:bodyPr/>
        <a:lstStyle/>
        <a:p>
          <a:endParaRPr lang="zh-CN" altLang="en-US" b="1">
            <a:solidFill>
              <a:srgbClr val="002060"/>
            </a:solidFill>
            <a:latin typeface="微软雅黑" panose="020B0503020204020204" pitchFamily="34" charset="-122"/>
            <a:ea typeface="微软雅黑" panose="020B0503020204020204" pitchFamily="34" charset="-122"/>
          </a:endParaRPr>
        </a:p>
      </dgm:t>
    </dgm:pt>
    <dgm:pt modelId="{A90BB703-CE20-4F60-B822-0FB9E71A608E}" cxnId="{90E68092-021B-4BA2-95D9-5C7BD10A29FC}" type="sibTrans">
      <dgm:prSet/>
      <dgm:spPr/>
      <dgm:t>
        <a:bodyPr/>
        <a:lstStyle/>
        <a:p>
          <a:endParaRPr lang="zh-CN" altLang="en-US" b="1">
            <a:solidFill>
              <a:srgbClr val="002060"/>
            </a:solidFill>
            <a:latin typeface="微软雅黑" panose="020B0503020204020204" pitchFamily="34" charset="-122"/>
            <a:ea typeface="微软雅黑" panose="020B0503020204020204" pitchFamily="34" charset="-122"/>
          </a:endParaRPr>
        </a:p>
      </dgm:t>
    </dgm:pt>
    <dgm:pt modelId="{9177BC75-8D1C-42F1-854B-EBA4F42D8600}" type="pres">
      <dgm:prSet presAssocID="{1CABB132-A1B3-4FA7-8808-D87139884B6D}" presName="Name0" presStyleCnt="0">
        <dgm:presLayoutVars>
          <dgm:chMax val="7"/>
          <dgm:chPref val="5"/>
        </dgm:presLayoutVars>
      </dgm:prSet>
      <dgm:spPr/>
      <dgm:t>
        <a:bodyPr/>
        <a:lstStyle/>
        <a:p>
          <a:endParaRPr lang="zh-CN" altLang="en-US"/>
        </a:p>
      </dgm:t>
    </dgm:pt>
    <dgm:pt modelId="{8F9F5BF3-D5DA-43F4-8B45-6BB6215315D4}" type="pres">
      <dgm:prSet presAssocID="{1CABB132-A1B3-4FA7-8808-D87139884B6D}" presName="arrowNode" presStyleLbl="node1" presStyleIdx="0" presStyleCnt="1"/>
      <dgm:spPr/>
    </dgm:pt>
    <dgm:pt modelId="{CE6335AC-5DC0-4812-BF8C-EADF690AAD75}" type="pres">
      <dgm:prSet presAssocID="{D7D4450E-DD64-40C4-A5D1-D677DEF75943}" presName="txNode1" presStyleLbl="revTx" presStyleIdx="0" presStyleCnt="5">
        <dgm:presLayoutVars>
          <dgm:bulletEnabled val="1"/>
        </dgm:presLayoutVars>
      </dgm:prSet>
      <dgm:spPr/>
      <dgm:t>
        <a:bodyPr/>
        <a:lstStyle/>
        <a:p>
          <a:endParaRPr lang="zh-CN" altLang="en-US"/>
        </a:p>
      </dgm:t>
    </dgm:pt>
    <dgm:pt modelId="{5C48677E-76D9-4A68-BF82-3D03931B264B}" type="pres">
      <dgm:prSet presAssocID="{C9F8C785-CBCF-45C0-A53C-E1C77F0007B1}" presName="txNode2" presStyleLbl="revTx" presStyleIdx="1" presStyleCnt="5">
        <dgm:presLayoutVars>
          <dgm:bulletEnabled val="1"/>
        </dgm:presLayoutVars>
      </dgm:prSet>
      <dgm:spPr/>
      <dgm:t>
        <a:bodyPr/>
        <a:lstStyle/>
        <a:p>
          <a:endParaRPr lang="zh-CN" altLang="en-US"/>
        </a:p>
      </dgm:t>
    </dgm:pt>
    <dgm:pt modelId="{B56B662A-F28C-4F50-AFD2-12B5BF83E875}" type="pres">
      <dgm:prSet presAssocID="{2DBA92EA-A437-4D92-92DB-6BE128E9AAAC}" presName="dotNode2" presStyleCnt="0"/>
      <dgm:spPr/>
    </dgm:pt>
    <dgm:pt modelId="{31B3CF4F-1CAE-45EE-947D-C6A18F13DF82}" type="pres">
      <dgm:prSet presAssocID="{2DBA92EA-A437-4D92-92DB-6BE128E9AAAC}" presName="dotRepeatNode" presStyleLbl="fgShp" presStyleIdx="0" presStyleCnt="3"/>
      <dgm:spPr/>
      <dgm:t>
        <a:bodyPr/>
        <a:lstStyle/>
        <a:p>
          <a:endParaRPr lang="zh-CN" altLang="en-US"/>
        </a:p>
      </dgm:t>
    </dgm:pt>
    <dgm:pt modelId="{361C9F39-9D54-440E-B9FE-3482DB4D2CA6}" type="pres">
      <dgm:prSet presAssocID="{685DC29C-5100-4267-BBE8-491B3EACBAEC}" presName="txNode3" presStyleLbl="revTx" presStyleIdx="2" presStyleCnt="5">
        <dgm:presLayoutVars>
          <dgm:bulletEnabled val="1"/>
        </dgm:presLayoutVars>
      </dgm:prSet>
      <dgm:spPr/>
      <dgm:t>
        <a:bodyPr/>
        <a:lstStyle/>
        <a:p>
          <a:endParaRPr lang="zh-CN" altLang="en-US"/>
        </a:p>
      </dgm:t>
    </dgm:pt>
    <dgm:pt modelId="{B0393421-0D19-4C83-94AA-6DABC5A448E7}" type="pres">
      <dgm:prSet presAssocID="{37D3B8EE-A2F2-4CA0-8F58-B8D7B5FC7FC1}" presName="dotNode3" presStyleCnt="0"/>
      <dgm:spPr/>
    </dgm:pt>
    <dgm:pt modelId="{3C67EE56-9637-49F8-80D4-31EE5798D282}" type="pres">
      <dgm:prSet presAssocID="{37D3B8EE-A2F2-4CA0-8F58-B8D7B5FC7FC1}" presName="dotRepeatNode" presStyleLbl="fgShp" presStyleIdx="1" presStyleCnt="3"/>
      <dgm:spPr/>
      <dgm:t>
        <a:bodyPr/>
        <a:lstStyle/>
        <a:p>
          <a:endParaRPr lang="zh-CN" altLang="en-US"/>
        </a:p>
      </dgm:t>
    </dgm:pt>
    <dgm:pt modelId="{E5EA5D1D-0B2F-47FB-A29C-E6921F45CB24}" type="pres">
      <dgm:prSet presAssocID="{31A5051F-32C1-4AFC-A194-89EC32989E92}" presName="txNode4" presStyleLbl="revTx" presStyleIdx="3" presStyleCnt="5">
        <dgm:presLayoutVars>
          <dgm:bulletEnabled val="1"/>
        </dgm:presLayoutVars>
      </dgm:prSet>
      <dgm:spPr/>
      <dgm:t>
        <a:bodyPr/>
        <a:lstStyle/>
        <a:p>
          <a:endParaRPr lang="zh-CN" altLang="en-US"/>
        </a:p>
      </dgm:t>
    </dgm:pt>
    <dgm:pt modelId="{75E292CE-AFD1-4614-BDD1-0098C6EF5C11}" type="pres">
      <dgm:prSet presAssocID="{FC5C64F8-5872-4C5A-8077-B1D30F0CE5BF}" presName="dotNode4" presStyleCnt="0"/>
      <dgm:spPr/>
    </dgm:pt>
    <dgm:pt modelId="{295F3435-0306-4BF7-8358-6C78B3C738CA}" type="pres">
      <dgm:prSet presAssocID="{FC5C64F8-5872-4C5A-8077-B1D30F0CE5BF}" presName="dotRepeatNode" presStyleLbl="fgShp" presStyleIdx="2" presStyleCnt="3"/>
      <dgm:spPr/>
      <dgm:t>
        <a:bodyPr/>
        <a:lstStyle/>
        <a:p>
          <a:endParaRPr lang="zh-CN" altLang="en-US"/>
        </a:p>
      </dgm:t>
    </dgm:pt>
    <dgm:pt modelId="{BE3F1955-3741-4C75-A991-D455C97807FA}" type="pres">
      <dgm:prSet presAssocID="{314663CA-B318-4FE9-AF54-ACFD25DE4894}" presName="txNode5" presStyleLbl="revTx" presStyleIdx="4" presStyleCnt="5" custScaleX="149163">
        <dgm:presLayoutVars>
          <dgm:bulletEnabled val="1"/>
        </dgm:presLayoutVars>
      </dgm:prSet>
      <dgm:spPr/>
      <dgm:t>
        <a:bodyPr/>
        <a:lstStyle/>
        <a:p>
          <a:endParaRPr lang="zh-CN" altLang="en-US"/>
        </a:p>
      </dgm:t>
    </dgm:pt>
  </dgm:ptLst>
  <dgm:cxnLst>
    <dgm:cxn modelId="{EDEDF1DE-3474-4B12-8504-34D33EFA205B}" type="presOf" srcId="{31A5051F-32C1-4AFC-A194-89EC32989E92}" destId="{E5EA5D1D-0B2F-47FB-A29C-E6921F45CB24}" srcOrd="0" destOrd="0" presId="urn:microsoft.com/office/officeart/2009/3/layout/DescendingProcess"/>
    <dgm:cxn modelId="{90E68092-021B-4BA2-95D9-5C7BD10A29FC}" srcId="{1CABB132-A1B3-4FA7-8808-D87139884B6D}" destId="{314663CA-B318-4FE9-AF54-ACFD25DE4894}" srcOrd="4" destOrd="0" parTransId="{7B0CDF97-9AE1-4BFB-870E-6670DC3FE1C2}" sibTransId="{A90BB703-CE20-4F60-B822-0FB9E71A608E}"/>
    <dgm:cxn modelId="{2D4A1D24-0D88-49C9-A7AC-70D9B167AC56}" type="presOf" srcId="{314663CA-B318-4FE9-AF54-ACFD25DE4894}" destId="{BE3F1955-3741-4C75-A991-D455C97807FA}" srcOrd="0" destOrd="0" presId="urn:microsoft.com/office/officeart/2009/3/layout/DescendingProcess"/>
    <dgm:cxn modelId="{A40C9E4E-B1CD-450D-8EE1-A21048B2EC63}" srcId="{1CABB132-A1B3-4FA7-8808-D87139884B6D}" destId="{31A5051F-32C1-4AFC-A194-89EC32989E92}" srcOrd="3" destOrd="0" parTransId="{E64B77DC-E06B-4355-9C0E-7013B94B3E34}" sibTransId="{FC5C64F8-5872-4C5A-8077-B1D30F0CE5BF}"/>
    <dgm:cxn modelId="{C4FCF5C6-436A-48DF-9E6A-E0B1995BE19D}" srcId="{1CABB132-A1B3-4FA7-8808-D87139884B6D}" destId="{C9F8C785-CBCF-45C0-A53C-E1C77F0007B1}" srcOrd="1" destOrd="0" parTransId="{E50DE325-F465-4488-82E8-2553593CE534}" sibTransId="{2DBA92EA-A437-4D92-92DB-6BE128E9AAAC}"/>
    <dgm:cxn modelId="{44EFBB51-1B26-448A-8F7A-549163AA773E}" type="presOf" srcId="{37D3B8EE-A2F2-4CA0-8F58-B8D7B5FC7FC1}" destId="{3C67EE56-9637-49F8-80D4-31EE5798D282}" srcOrd="0" destOrd="0" presId="urn:microsoft.com/office/officeart/2009/3/layout/DescendingProcess"/>
    <dgm:cxn modelId="{F4CF7A34-4276-4818-81A4-31B4770B66E8}" srcId="{1CABB132-A1B3-4FA7-8808-D87139884B6D}" destId="{D7D4450E-DD64-40C4-A5D1-D677DEF75943}" srcOrd="0" destOrd="0" parTransId="{B3608162-CA9D-42CE-9556-037E57041E6D}" sibTransId="{10737633-031E-4DA9-BCC2-A12878323AC7}"/>
    <dgm:cxn modelId="{4A7A2E8B-0AED-487E-86B8-BA12DD7BDC5F}" srcId="{1CABB132-A1B3-4FA7-8808-D87139884B6D}" destId="{685DC29C-5100-4267-BBE8-491B3EACBAEC}" srcOrd="2" destOrd="0" parTransId="{B873A4CF-A8CA-4547-9BAD-9558718C856B}" sibTransId="{37D3B8EE-A2F2-4CA0-8F58-B8D7B5FC7FC1}"/>
    <dgm:cxn modelId="{383F4F2E-E47B-41A6-A016-CAEB12952F93}" type="presOf" srcId="{D7D4450E-DD64-40C4-A5D1-D677DEF75943}" destId="{CE6335AC-5DC0-4812-BF8C-EADF690AAD75}" srcOrd="0" destOrd="0" presId="urn:microsoft.com/office/officeart/2009/3/layout/DescendingProcess"/>
    <dgm:cxn modelId="{A3C3BC80-427B-4A5A-A33D-8F25F4AA6111}" type="presOf" srcId="{1CABB132-A1B3-4FA7-8808-D87139884B6D}" destId="{9177BC75-8D1C-42F1-854B-EBA4F42D8600}" srcOrd="0" destOrd="0" presId="urn:microsoft.com/office/officeart/2009/3/layout/DescendingProcess"/>
    <dgm:cxn modelId="{02D21147-7BAA-4541-803F-4993DCF62098}" type="presOf" srcId="{685DC29C-5100-4267-BBE8-491B3EACBAEC}" destId="{361C9F39-9D54-440E-B9FE-3482DB4D2CA6}" srcOrd="0" destOrd="0" presId="urn:microsoft.com/office/officeart/2009/3/layout/DescendingProcess"/>
    <dgm:cxn modelId="{25C837B9-7F88-435B-89BE-771CDD2601B7}" type="presOf" srcId="{C9F8C785-CBCF-45C0-A53C-E1C77F0007B1}" destId="{5C48677E-76D9-4A68-BF82-3D03931B264B}" srcOrd="0" destOrd="0" presId="urn:microsoft.com/office/officeart/2009/3/layout/DescendingProcess"/>
    <dgm:cxn modelId="{484BFF40-9D30-4BF9-817E-909B381A100B}" type="presOf" srcId="{2DBA92EA-A437-4D92-92DB-6BE128E9AAAC}" destId="{31B3CF4F-1CAE-45EE-947D-C6A18F13DF82}" srcOrd="0" destOrd="0" presId="urn:microsoft.com/office/officeart/2009/3/layout/DescendingProcess"/>
    <dgm:cxn modelId="{4595DE3E-EBBE-4BDF-B187-1995D7D1C362}" type="presOf" srcId="{FC5C64F8-5872-4C5A-8077-B1D30F0CE5BF}" destId="{295F3435-0306-4BF7-8358-6C78B3C738CA}" srcOrd="0" destOrd="0" presId="urn:microsoft.com/office/officeart/2009/3/layout/DescendingProcess"/>
    <dgm:cxn modelId="{4326D938-BFA1-4051-8E2D-2E5DFED964C1}" type="presParOf" srcId="{9177BC75-8D1C-42F1-854B-EBA4F42D8600}" destId="{8F9F5BF3-D5DA-43F4-8B45-6BB6215315D4}" srcOrd="0" destOrd="0" presId="urn:microsoft.com/office/officeart/2009/3/layout/DescendingProcess"/>
    <dgm:cxn modelId="{6EC280EB-8C3A-40E1-892D-2E9886D8346D}" type="presParOf" srcId="{9177BC75-8D1C-42F1-854B-EBA4F42D8600}" destId="{CE6335AC-5DC0-4812-BF8C-EADF690AAD75}" srcOrd="1" destOrd="0" presId="urn:microsoft.com/office/officeart/2009/3/layout/DescendingProcess"/>
    <dgm:cxn modelId="{F9E2B42E-5351-42C8-A571-31FABD5534D6}" type="presParOf" srcId="{9177BC75-8D1C-42F1-854B-EBA4F42D8600}" destId="{5C48677E-76D9-4A68-BF82-3D03931B264B}" srcOrd="2" destOrd="0" presId="urn:microsoft.com/office/officeart/2009/3/layout/DescendingProcess"/>
    <dgm:cxn modelId="{D57707AE-8D01-4032-B28D-95DBA338F3CB}" type="presParOf" srcId="{9177BC75-8D1C-42F1-854B-EBA4F42D8600}" destId="{B56B662A-F28C-4F50-AFD2-12B5BF83E875}" srcOrd="3" destOrd="0" presId="urn:microsoft.com/office/officeart/2009/3/layout/DescendingProcess"/>
    <dgm:cxn modelId="{6AAA2358-8EA7-4CFE-A75C-66B06D3C9031}" type="presParOf" srcId="{B56B662A-F28C-4F50-AFD2-12B5BF83E875}" destId="{31B3CF4F-1CAE-45EE-947D-C6A18F13DF82}" srcOrd="0" destOrd="0" presId="urn:microsoft.com/office/officeart/2009/3/layout/DescendingProcess"/>
    <dgm:cxn modelId="{5053DFAD-FCD4-480A-B478-5E053DB4E425}" type="presParOf" srcId="{9177BC75-8D1C-42F1-854B-EBA4F42D8600}" destId="{361C9F39-9D54-440E-B9FE-3482DB4D2CA6}" srcOrd="4" destOrd="0" presId="urn:microsoft.com/office/officeart/2009/3/layout/DescendingProcess"/>
    <dgm:cxn modelId="{3A36D5AE-56FF-461A-A4A2-AB4B5AADD4AE}" type="presParOf" srcId="{9177BC75-8D1C-42F1-854B-EBA4F42D8600}" destId="{B0393421-0D19-4C83-94AA-6DABC5A448E7}" srcOrd="5" destOrd="0" presId="urn:microsoft.com/office/officeart/2009/3/layout/DescendingProcess"/>
    <dgm:cxn modelId="{9571F867-AD9B-4731-8A75-747FC5A24E4F}" type="presParOf" srcId="{B0393421-0D19-4C83-94AA-6DABC5A448E7}" destId="{3C67EE56-9637-49F8-80D4-31EE5798D282}" srcOrd="0" destOrd="0" presId="urn:microsoft.com/office/officeart/2009/3/layout/DescendingProcess"/>
    <dgm:cxn modelId="{764D420E-14B7-4206-BA37-10C2965DF3A1}" type="presParOf" srcId="{9177BC75-8D1C-42F1-854B-EBA4F42D8600}" destId="{E5EA5D1D-0B2F-47FB-A29C-E6921F45CB24}" srcOrd="6" destOrd="0" presId="urn:microsoft.com/office/officeart/2009/3/layout/DescendingProcess"/>
    <dgm:cxn modelId="{56BE1E3F-8A99-4510-8887-5B8C29626DF1}" type="presParOf" srcId="{9177BC75-8D1C-42F1-854B-EBA4F42D8600}" destId="{75E292CE-AFD1-4614-BDD1-0098C6EF5C11}" srcOrd="7" destOrd="0" presId="urn:microsoft.com/office/officeart/2009/3/layout/DescendingProcess"/>
    <dgm:cxn modelId="{3E1723E5-46AA-4A8C-B4FA-23FC9A66FF5D}" type="presParOf" srcId="{75E292CE-AFD1-4614-BDD1-0098C6EF5C11}" destId="{295F3435-0306-4BF7-8358-6C78B3C738CA}" srcOrd="0" destOrd="0" presId="urn:microsoft.com/office/officeart/2009/3/layout/DescendingProcess"/>
    <dgm:cxn modelId="{9C92AD68-6DB5-41C2-8051-6E8F13BB8C43}" type="presParOf" srcId="{9177BC75-8D1C-42F1-854B-EBA4F42D8600}" destId="{BE3F1955-3741-4C75-A991-D455C97807FA}" srcOrd="8" destOrd="0" presId="urn:microsoft.com/office/officeart/2009/3/layout/Descending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4CEFDE-5409-4CA6-9DEF-8BA4F068BE4E}" type="doc">
      <dgm:prSet loTypeId="urn:microsoft.com/office/officeart/2005/8/layout/radial6#1" loCatId="relationship" qsTypeId="urn:microsoft.com/office/officeart/2005/8/quickstyle/simple1#11" qsCatId="simple" csTypeId="urn:microsoft.com/office/officeart/2005/8/colors/accent1_4#4" csCatId="accent1" phldr="1"/>
      <dgm:spPr/>
      <dgm:t>
        <a:bodyPr/>
        <a:lstStyle/>
        <a:p>
          <a:endParaRPr lang="zh-CN" altLang="en-US"/>
        </a:p>
      </dgm:t>
    </dgm:pt>
    <dgm:pt modelId="{616F0DEB-F83A-4634-B92C-3C4C904CEA73}">
      <dgm:prSet phldrT="[文本]" custT="1"/>
      <dgm:spPr/>
      <dgm:t>
        <a:bodyPr/>
        <a:lstStyle/>
        <a:p>
          <a:pPr>
            <a:lnSpc>
              <a:spcPts val="2600"/>
            </a:lnSpc>
            <a:spcAft>
              <a:spcPts val="0"/>
            </a:spcAft>
          </a:pPr>
          <a:r>
            <a:rPr lang="zh-CN" altLang="en-US" sz="2400" b="1" dirty="0" smtClean="0">
              <a:latin typeface="微软雅黑" panose="020B0503020204020204" pitchFamily="34" charset="-122"/>
              <a:ea typeface="微软雅黑" panose="020B0503020204020204" pitchFamily="34" charset="-122"/>
            </a:rPr>
            <a:t>丝绸</a:t>
          </a:r>
          <a:endParaRPr lang="en-US" altLang="zh-CN" sz="2400" b="1" dirty="0" smtClean="0">
            <a:latin typeface="微软雅黑" panose="020B0503020204020204" pitchFamily="34" charset="-122"/>
            <a:ea typeface="微软雅黑" panose="020B0503020204020204" pitchFamily="34" charset="-122"/>
          </a:endParaRPr>
        </a:p>
        <a:p>
          <a:pPr>
            <a:lnSpc>
              <a:spcPts val="2600"/>
            </a:lnSpc>
            <a:spcAft>
              <a:spcPts val="0"/>
            </a:spcAft>
          </a:pPr>
          <a:r>
            <a:rPr lang="zh-CN" altLang="en-US" sz="2400" b="1" dirty="0" smtClean="0">
              <a:latin typeface="微软雅黑" panose="020B0503020204020204" pitchFamily="34" charset="-122"/>
              <a:ea typeface="微软雅黑" panose="020B0503020204020204" pitchFamily="34" charset="-122"/>
            </a:rPr>
            <a:t>之路</a:t>
          </a:r>
          <a:endParaRPr lang="zh-CN" altLang="en-US" sz="2400" b="1" dirty="0">
            <a:latin typeface="微软雅黑" panose="020B0503020204020204" pitchFamily="34" charset="-122"/>
            <a:ea typeface="微软雅黑" panose="020B0503020204020204" pitchFamily="34" charset="-122"/>
          </a:endParaRPr>
        </a:p>
      </dgm:t>
    </dgm:pt>
    <dgm:pt modelId="{0D245AE7-E1E5-4F47-924A-6C11FD2A4E7D}" cxnId="{1D9795E2-CE97-4301-A31B-59EF51F6F6B1}"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F84BF202-2BC5-48C5-9A31-C9C7DA99CA8F}" cxnId="{1D9795E2-CE97-4301-A31B-59EF51F6F6B1}"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E9CE095E-51FD-4737-90DB-88200A5256A8}">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海纳百川</a:t>
          </a:r>
          <a:endParaRPr lang="zh-CN" altLang="en-US" sz="1800" b="1" dirty="0">
            <a:latin typeface="微软雅黑" panose="020B0503020204020204" pitchFamily="34" charset="-122"/>
            <a:ea typeface="微软雅黑" panose="020B0503020204020204" pitchFamily="34" charset="-122"/>
          </a:endParaRPr>
        </a:p>
      </dgm:t>
    </dgm:pt>
    <dgm:pt modelId="{0F5859AC-6D1B-442C-9540-4E04EA4DBA51}" cxnId="{838436A2-F21A-400F-9566-7E5FBD0868D4}"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44216B14-23AF-48EB-8DBF-817382AE588D}" cxnId="{838436A2-F21A-400F-9566-7E5FBD0868D4}"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384257A4-2B7E-4338-9213-20DB84D62D89}">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对外开放</a:t>
          </a:r>
          <a:endParaRPr lang="zh-CN" altLang="en-US" sz="1800" b="1" dirty="0">
            <a:latin typeface="微软雅黑" panose="020B0503020204020204" pitchFamily="34" charset="-122"/>
            <a:ea typeface="微软雅黑" panose="020B0503020204020204" pitchFamily="34" charset="-122"/>
          </a:endParaRPr>
        </a:p>
      </dgm:t>
    </dgm:pt>
    <dgm:pt modelId="{4D72AA69-448A-472A-9089-2EE4E440DCE5}" cxnId="{D4BBDAD5-3C97-4723-935B-B1172ABB0176}"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DD928D14-D17E-4C5A-8531-F85907DF855A}" cxnId="{D4BBDAD5-3C97-4723-935B-B1172ABB0176}"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11FD7128-150A-497D-8043-0788A1AF23A0}">
      <dgm:prSet phldrT="[文本]" custT="1"/>
      <dgm:spPr/>
      <dgm:t>
        <a:bodyPr/>
        <a:lstStyle/>
        <a:p>
          <a:r>
            <a:rPr lang="zh-CN" altLang="en-US" sz="1800" b="1" dirty="0" smtClean="0">
              <a:solidFill>
                <a:srgbClr val="002060"/>
              </a:solidFill>
              <a:latin typeface="微软雅黑" panose="020B0503020204020204" pitchFamily="34" charset="-122"/>
              <a:ea typeface="微软雅黑" panose="020B0503020204020204" pitchFamily="34" charset="-122"/>
            </a:rPr>
            <a:t>相互借鉴</a:t>
          </a:r>
          <a:endParaRPr lang="zh-CN" altLang="en-US" sz="1800" b="1" dirty="0">
            <a:solidFill>
              <a:srgbClr val="002060"/>
            </a:solidFill>
            <a:latin typeface="微软雅黑" panose="020B0503020204020204" pitchFamily="34" charset="-122"/>
            <a:ea typeface="微软雅黑" panose="020B0503020204020204" pitchFamily="34" charset="-122"/>
          </a:endParaRPr>
        </a:p>
      </dgm:t>
    </dgm:pt>
    <dgm:pt modelId="{6752FD27-FECC-43D3-B015-AD7DD6543CED}" cxnId="{40BCB8D3-D07E-472E-B292-F3824D7984ED}"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8C828D6F-A7DC-4949-80D9-02C550D271B2}" cxnId="{40BCB8D3-D07E-472E-B292-F3824D7984ED}"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A5E433EA-F0A6-42D3-9B0E-C4271F9C50FE}">
      <dgm:prSet custT="1"/>
      <dgm:spPr/>
      <dgm:t>
        <a:bodyPr/>
        <a:lstStyle/>
        <a:p>
          <a:r>
            <a:rPr lang="zh-CN" altLang="en-US" sz="1800" b="1" dirty="0" smtClean="0">
              <a:solidFill>
                <a:srgbClr val="002060"/>
              </a:solidFill>
              <a:latin typeface="微软雅黑" panose="020B0503020204020204" pitchFamily="34" charset="-122"/>
              <a:ea typeface="微软雅黑" panose="020B0503020204020204" pitchFamily="34" charset="-122"/>
            </a:rPr>
            <a:t>互通有无</a:t>
          </a:r>
          <a:endParaRPr lang="zh-CN" altLang="en-US" sz="1800" b="1" dirty="0">
            <a:solidFill>
              <a:srgbClr val="002060"/>
            </a:solidFill>
            <a:latin typeface="微软雅黑" panose="020B0503020204020204" pitchFamily="34" charset="-122"/>
            <a:ea typeface="微软雅黑" panose="020B0503020204020204" pitchFamily="34" charset="-122"/>
          </a:endParaRPr>
        </a:p>
      </dgm:t>
    </dgm:pt>
    <dgm:pt modelId="{192789F9-9D63-437F-92C3-FEB99BDA8B11}" cxnId="{149E46DA-D9A5-450A-8CA7-F9C639153FC7}"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A65C103C-FB4D-43A4-8576-47D6435C34A6}" cxnId="{149E46DA-D9A5-450A-8CA7-F9C639153FC7}"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394FDB39-DE91-48F5-8921-76790A022192}">
      <dgm:prSet custT="1"/>
      <dgm:spPr/>
      <dgm:t>
        <a:bodyPr/>
        <a:lstStyle/>
        <a:p>
          <a:r>
            <a:rPr lang="zh-CN" altLang="en-US" sz="1800" b="1" dirty="0" smtClean="0">
              <a:solidFill>
                <a:srgbClr val="002060"/>
              </a:solidFill>
              <a:latin typeface="微软雅黑" panose="020B0503020204020204" pitchFamily="34" charset="-122"/>
              <a:ea typeface="微软雅黑" panose="020B0503020204020204" pitchFamily="34" charset="-122"/>
            </a:rPr>
            <a:t>相互促进</a:t>
          </a:r>
          <a:endParaRPr lang="zh-CN" altLang="en-US" sz="1800" b="1" dirty="0">
            <a:solidFill>
              <a:srgbClr val="002060"/>
            </a:solidFill>
            <a:latin typeface="微软雅黑" panose="020B0503020204020204" pitchFamily="34" charset="-122"/>
            <a:ea typeface="微软雅黑" panose="020B0503020204020204" pitchFamily="34" charset="-122"/>
          </a:endParaRPr>
        </a:p>
      </dgm:t>
    </dgm:pt>
    <dgm:pt modelId="{C3A246F6-0758-4D77-9C8D-148DB489568C}" cxnId="{E27CFF84-4F4B-460F-A8C5-79CDA67625D5}"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D5AF790D-6A60-4846-A1D0-802AB2259DA9}" cxnId="{E27CFF84-4F4B-460F-A8C5-79CDA67625D5}"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8888089E-137B-4C51-941D-9AEA9CDA498F}">
      <dgm:prSet custT="1"/>
      <dgm:spPr/>
      <dgm:t>
        <a:bodyPr/>
        <a:lstStyle/>
        <a:p>
          <a:r>
            <a:rPr lang="zh-CN" altLang="en-US" sz="1800" b="1" dirty="0" smtClean="0">
              <a:latin typeface="微软雅黑" panose="020B0503020204020204" pitchFamily="34" charset="-122"/>
              <a:ea typeface="微软雅黑" panose="020B0503020204020204" pitchFamily="34" charset="-122"/>
            </a:rPr>
            <a:t>共同发展</a:t>
          </a:r>
          <a:endParaRPr lang="zh-CN" altLang="en-US" sz="1800" b="1" dirty="0">
            <a:latin typeface="微软雅黑" panose="020B0503020204020204" pitchFamily="34" charset="-122"/>
            <a:ea typeface="微软雅黑" panose="020B0503020204020204" pitchFamily="34" charset="-122"/>
          </a:endParaRPr>
        </a:p>
      </dgm:t>
    </dgm:pt>
    <dgm:pt modelId="{33FFE68D-1DB9-486B-BBCC-8FD6FD5BCB4C}" cxnId="{57DB6F5D-270C-4F73-8BB4-5284D26A23F4}"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884A6B25-2F22-413F-87C7-D3607C8EEA66}" cxnId="{57DB6F5D-270C-4F73-8BB4-5284D26A23F4}"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3F0668D8-EAB0-4EC6-BD6B-7819F42FF425}" type="pres">
      <dgm:prSet presAssocID="{5F4CEFDE-5409-4CA6-9DEF-8BA4F068BE4E}" presName="Name0" presStyleCnt="0">
        <dgm:presLayoutVars>
          <dgm:chMax val="1"/>
          <dgm:dir/>
          <dgm:animLvl val="ctr"/>
          <dgm:resizeHandles val="exact"/>
        </dgm:presLayoutVars>
      </dgm:prSet>
      <dgm:spPr/>
      <dgm:t>
        <a:bodyPr/>
        <a:lstStyle/>
        <a:p>
          <a:endParaRPr lang="zh-CN" altLang="en-US"/>
        </a:p>
      </dgm:t>
    </dgm:pt>
    <dgm:pt modelId="{840CA922-9843-43CF-882C-7C22903408DC}" type="pres">
      <dgm:prSet presAssocID="{616F0DEB-F83A-4634-B92C-3C4C904CEA73}" presName="centerShape" presStyleLbl="node0" presStyleIdx="0" presStyleCnt="1"/>
      <dgm:spPr/>
      <dgm:t>
        <a:bodyPr/>
        <a:lstStyle/>
        <a:p>
          <a:endParaRPr lang="zh-CN" altLang="en-US"/>
        </a:p>
      </dgm:t>
    </dgm:pt>
    <dgm:pt modelId="{62333C55-42B4-45D0-9F0D-031C0296D91E}" type="pres">
      <dgm:prSet presAssocID="{E9CE095E-51FD-4737-90DB-88200A5256A8}" presName="node" presStyleLbl="node1" presStyleIdx="0" presStyleCnt="6">
        <dgm:presLayoutVars>
          <dgm:bulletEnabled val="1"/>
        </dgm:presLayoutVars>
      </dgm:prSet>
      <dgm:spPr/>
      <dgm:t>
        <a:bodyPr/>
        <a:lstStyle/>
        <a:p>
          <a:endParaRPr lang="zh-CN" altLang="en-US"/>
        </a:p>
      </dgm:t>
    </dgm:pt>
    <dgm:pt modelId="{71BE9DE7-85DF-4544-94D0-CC1A9080BD5C}" type="pres">
      <dgm:prSet presAssocID="{E9CE095E-51FD-4737-90DB-88200A5256A8}" presName="dummy" presStyleCnt="0"/>
      <dgm:spPr/>
    </dgm:pt>
    <dgm:pt modelId="{063B6045-E906-4A91-AFCA-B47503721CA7}" type="pres">
      <dgm:prSet presAssocID="{44216B14-23AF-48EB-8DBF-817382AE588D}" presName="sibTrans" presStyleLbl="sibTrans2D1" presStyleIdx="0" presStyleCnt="6"/>
      <dgm:spPr/>
      <dgm:t>
        <a:bodyPr/>
        <a:lstStyle/>
        <a:p>
          <a:endParaRPr lang="zh-CN" altLang="en-US"/>
        </a:p>
      </dgm:t>
    </dgm:pt>
    <dgm:pt modelId="{9493988E-BA8B-42A2-BBC9-8B1FA05D7E23}" type="pres">
      <dgm:prSet presAssocID="{384257A4-2B7E-4338-9213-20DB84D62D89}" presName="node" presStyleLbl="node1" presStyleIdx="1" presStyleCnt="6">
        <dgm:presLayoutVars>
          <dgm:bulletEnabled val="1"/>
        </dgm:presLayoutVars>
      </dgm:prSet>
      <dgm:spPr/>
      <dgm:t>
        <a:bodyPr/>
        <a:lstStyle/>
        <a:p>
          <a:endParaRPr lang="zh-CN" altLang="en-US"/>
        </a:p>
      </dgm:t>
    </dgm:pt>
    <dgm:pt modelId="{A8EA4685-1AF7-417D-8888-2884E94D94F4}" type="pres">
      <dgm:prSet presAssocID="{384257A4-2B7E-4338-9213-20DB84D62D89}" presName="dummy" presStyleCnt="0"/>
      <dgm:spPr/>
    </dgm:pt>
    <dgm:pt modelId="{73580B47-3D3A-45F5-B9A5-DBBFE5B5111B}" type="pres">
      <dgm:prSet presAssocID="{DD928D14-D17E-4C5A-8531-F85907DF855A}" presName="sibTrans" presStyleLbl="sibTrans2D1" presStyleIdx="1" presStyleCnt="6"/>
      <dgm:spPr/>
      <dgm:t>
        <a:bodyPr/>
        <a:lstStyle/>
        <a:p>
          <a:endParaRPr lang="zh-CN" altLang="en-US"/>
        </a:p>
      </dgm:t>
    </dgm:pt>
    <dgm:pt modelId="{5D6FE23A-031E-4A42-9A99-97FB5B5DF441}" type="pres">
      <dgm:prSet presAssocID="{11FD7128-150A-497D-8043-0788A1AF23A0}" presName="node" presStyleLbl="node1" presStyleIdx="2" presStyleCnt="6">
        <dgm:presLayoutVars>
          <dgm:bulletEnabled val="1"/>
        </dgm:presLayoutVars>
      </dgm:prSet>
      <dgm:spPr/>
      <dgm:t>
        <a:bodyPr/>
        <a:lstStyle/>
        <a:p>
          <a:endParaRPr lang="zh-CN" altLang="en-US"/>
        </a:p>
      </dgm:t>
    </dgm:pt>
    <dgm:pt modelId="{89B98B52-DF40-4A4A-8615-EEDD36DA7602}" type="pres">
      <dgm:prSet presAssocID="{11FD7128-150A-497D-8043-0788A1AF23A0}" presName="dummy" presStyleCnt="0"/>
      <dgm:spPr/>
    </dgm:pt>
    <dgm:pt modelId="{5711E529-6A19-4C52-A842-EEB3AC299F43}" type="pres">
      <dgm:prSet presAssocID="{8C828D6F-A7DC-4949-80D9-02C550D271B2}" presName="sibTrans" presStyleLbl="sibTrans2D1" presStyleIdx="2" presStyleCnt="6"/>
      <dgm:spPr/>
      <dgm:t>
        <a:bodyPr/>
        <a:lstStyle/>
        <a:p>
          <a:endParaRPr lang="zh-CN" altLang="en-US"/>
        </a:p>
      </dgm:t>
    </dgm:pt>
    <dgm:pt modelId="{4C4A1AF4-548A-4FB5-A8FC-A3CAB55F1C25}" type="pres">
      <dgm:prSet presAssocID="{A5E433EA-F0A6-42D3-9B0E-C4271F9C50FE}" presName="node" presStyleLbl="node1" presStyleIdx="3" presStyleCnt="6">
        <dgm:presLayoutVars>
          <dgm:bulletEnabled val="1"/>
        </dgm:presLayoutVars>
      </dgm:prSet>
      <dgm:spPr/>
      <dgm:t>
        <a:bodyPr/>
        <a:lstStyle/>
        <a:p>
          <a:endParaRPr lang="zh-CN" altLang="en-US"/>
        </a:p>
      </dgm:t>
    </dgm:pt>
    <dgm:pt modelId="{076E9C8D-9A40-444B-94F9-D4658E6B7C86}" type="pres">
      <dgm:prSet presAssocID="{A5E433EA-F0A6-42D3-9B0E-C4271F9C50FE}" presName="dummy" presStyleCnt="0"/>
      <dgm:spPr/>
    </dgm:pt>
    <dgm:pt modelId="{B0A0F6EB-346B-420A-B30B-F607EA959261}" type="pres">
      <dgm:prSet presAssocID="{A65C103C-FB4D-43A4-8576-47D6435C34A6}" presName="sibTrans" presStyleLbl="sibTrans2D1" presStyleIdx="3" presStyleCnt="6"/>
      <dgm:spPr/>
      <dgm:t>
        <a:bodyPr/>
        <a:lstStyle/>
        <a:p>
          <a:endParaRPr lang="zh-CN" altLang="en-US"/>
        </a:p>
      </dgm:t>
    </dgm:pt>
    <dgm:pt modelId="{A3EC4B59-09B9-4363-B555-68DB4690395A}" type="pres">
      <dgm:prSet presAssocID="{394FDB39-DE91-48F5-8921-76790A022192}" presName="node" presStyleLbl="node1" presStyleIdx="4" presStyleCnt="6">
        <dgm:presLayoutVars>
          <dgm:bulletEnabled val="1"/>
        </dgm:presLayoutVars>
      </dgm:prSet>
      <dgm:spPr/>
      <dgm:t>
        <a:bodyPr/>
        <a:lstStyle/>
        <a:p>
          <a:endParaRPr lang="zh-CN" altLang="en-US"/>
        </a:p>
      </dgm:t>
    </dgm:pt>
    <dgm:pt modelId="{06786E07-7B33-4CAA-8762-8B2657414ED1}" type="pres">
      <dgm:prSet presAssocID="{394FDB39-DE91-48F5-8921-76790A022192}" presName="dummy" presStyleCnt="0"/>
      <dgm:spPr/>
    </dgm:pt>
    <dgm:pt modelId="{4A33F142-5F81-41C1-A1D8-52569869966B}" type="pres">
      <dgm:prSet presAssocID="{D5AF790D-6A60-4846-A1D0-802AB2259DA9}" presName="sibTrans" presStyleLbl="sibTrans2D1" presStyleIdx="4" presStyleCnt="6"/>
      <dgm:spPr/>
      <dgm:t>
        <a:bodyPr/>
        <a:lstStyle/>
        <a:p>
          <a:endParaRPr lang="zh-CN" altLang="en-US"/>
        </a:p>
      </dgm:t>
    </dgm:pt>
    <dgm:pt modelId="{37B51A6D-AC15-48FC-8537-BC7DB61DD357}" type="pres">
      <dgm:prSet presAssocID="{8888089E-137B-4C51-941D-9AEA9CDA498F}" presName="node" presStyleLbl="node1" presStyleIdx="5" presStyleCnt="6">
        <dgm:presLayoutVars>
          <dgm:bulletEnabled val="1"/>
        </dgm:presLayoutVars>
      </dgm:prSet>
      <dgm:spPr/>
      <dgm:t>
        <a:bodyPr/>
        <a:lstStyle/>
        <a:p>
          <a:endParaRPr lang="zh-CN" altLang="en-US"/>
        </a:p>
      </dgm:t>
    </dgm:pt>
    <dgm:pt modelId="{0E746A7B-B0CE-4467-91D8-5B2CB6A7E38E}" type="pres">
      <dgm:prSet presAssocID="{8888089E-137B-4C51-941D-9AEA9CDA498F}" presName="dummy" presStyleCnt="0"/>
      <dgm:spPr/>
    </dgm:pt>
    <dgm:pt modelId="{92C17A33-2D6D-4EA4-A5E5-D8609013E4D0}" type="pres">
      <dgm:prSet presAssocID="{884A6B25-2F22-413F-87C7-D3607C8EEA66}" presName="sibTrans" presStyleLbl="sibTrans2D1" presStyleIdx="5" presStyleCnt="6"/>
      <dgm:spPr/>
      <dgm:t>
        <a:bodyPr/>
        <a:lstStyle/>
        <a:p>
          <a:endParaRPr lang="zh-CN" altLang="en-US"/>
        </a:p>
      </dgm:t>
    </dgm:pt>
  </dgm:ptLst>
  <dgm:cxnLst>
    <dgm:cxn modelId="{9757068C-E17C-41AB-9129-26AC761CB59B}" type="presOf" srcId="{384257A4-2B7E-4338-9213-20DB84D62D89}" destId="{9493988E-BA8B-42A2-BBC9-8B1FA05D7E23}" srcOrd="0" destOrd="0" presId="urn:microsoft.com/office/officeart/2005/8/layout/radial6#1"/>
    <dgm:cxn modelId="{0F5088F1-9F9D-4462-9934-9462534012E0}" type="presOf" srcId="{5F4CEFDE-5409-4CA6-9DEF-8BA4F068BE4E}" destId="{3F0668D8-EAB0-4EC6-BD6B-7819F42FF425}" srcOrd="0" destOrd="0" presId="urn:microsoft.com/office/officeart/2005/8/layout/radial6#1"/>
    <dgm:cxn modelId="{E27CFF84-4F4B-460F-A8C5-79CDA67625D5}" srcId="{616F0DEB-F83A-4634-B92C-3C4C904CEA73}" destId="{394FDB39-DE91-48F5-8921-76790A022192}" srcOrd="4" destOrd="0" parTransId="{C3A246F6-0758-4D77-9C8D-148DB489568C}" sibTransId="{D5AF790D-6A60-4846-A1D0-802AB2259DA9}"/>
    <dgm:cxn modelId="{D7A7D526-5F06-4914-9513-CB997D2A3C67}" type="presOf" srcId="{44216B14-23AF-48EB-8DBF-817382AE588D}" destId="{063B6045-E906-4A91-AFCA-B47503721CA7}" srcOrd="0" destOrd="0" presId="urn:microsoft.com/office/officeart/2005/8/layout/radial6#1"/>
    <dgm:cxn modelId="{838436A2-F21A-400F-9566-7E5FBD0868D4}" srcId="{616F0DEB-F83A-4634-B92C-3C4C904CEA73}" destId="{E9CE095E-51FD-4737-90DB-88200A5256A8}" srcOrd="0" destOrd="0" parTransId="{0F5859AC-6D1B-442C-9540-4E04EA4DBA51}" sibTransId="{44216B14-23AF-48EB-8DBF-817382AE588D}"/>
    <dgm:cxn modelId="{D4BBDAD5-3C97-4723-935B-B1172ABB0176}" srcId="{616F0DEB-F83A-4634-B92C-3C4C904CEA73}" destId="{384257A4-2B7E-4338-9213-20DB84D62D89}" srcOrd="1" destOrd="0" parTransId="{4D72AA69-448A-472A-9089-2EE4E440DCE5}" sibTransId="{DD928D14-D17E-4C5A-8531-F85907DF855A}"/>
    <dgm:cxn modelId="{8E90291C-0A55-40F0-A403-946A41AF3049}" type="presOf" srcId="{8888089E-137B-4C51-941D-9AEA9CDA498F}" destId="{37B51A6D-AC15-48FC-8537-BC7DB61DD357}" srcOrd="0" destOrd="0" presId="urn:microsoft.com/office/officeart/2005/8/layout/radial6#1"/>
    <dgm:cxn modelId="{091BE3BD-A4B8-4D73-9EA6-527676A0DDA3}" type="presOf" srcId="{DD928D14-D17E-4C5A-8531-F85907DF855A}" destId="{73580B47-3D3A-45F5-B9A5-DBBFE5B5111B}" srcOrd="0" destOrd="0" presId="urn:microsoft.com/office/officeart/2005/8/layout/radial6#1"/>
    <dgm:cxn modelId="{19BB9D31-62E2-464E-84FA-8B322E6250A6}" type="presOf" srcId="{A65C103C-FB4D-43A4-8576-47D6435C34A6}" destId="{B0A0F6EB-346B-420A-B30B-F607EA959261}" srcOrd="0" destOrd="0" presId="urn:microsoft.com/office/officeart/2005/8/layout/radial6#1"/>
    <dgm:cxn modelId="{57DB6F5D-270C-4F73-8BB4-5284D26A23F4}" srcId="{616F0DEB-F83A-4634-B92C-3C4C904CEA73}" destId="{8888089E-137B-4C51-941D-9AEA9CDA498F}" srcOrd="5" destOrd="0" parTransId="{33FFE68D-1DB9-486B-BBCC-8FD6FD5BCB4C}" sibTransId="{884A6B25-2F22-413F-87C7-D3607C8EEA66}"/>
    <dgm:cxn modelId="{1D9795E2-CE97-4301-A31B-59EF51F6F6B1}" srcId="{5F4CEFDE-5409-4CA6-9DEF-8BA4F068BE4E}" destId="{616F0DEB-F83A-4634-B92C-3C4C904CEA73}" srcOrd="0" destOrd="0" parTransId="{0D245AE7-E1E5-4F47-924A-6C11FD2A4E7D}" sibTransId="{F84BF202-2BC5-48C5-9A31-C9C7DA99CA8F}"/>
    <dgm:cxn modelId="{40BCB8D3-D07E-472E-B292-F3824D7984ED}" srcId="{616F0DEB-F83A-4634-B92C-3C4C904CEA73}" destId="{11FD7128-150A-497D-8043-0788A1AF23A0}" srcOrd="2" destOrd="0" parTransId="{6752FD27-FECC-43D3-B015-AD7DD6543CED}" sibTransId="{8C828D6F-A7DC-4949-80D9-02C550D271B2}"/>
    <dgm:cxn modelId="{4CA79E2B-55AC-4B95-9851-404D8D99785F}" type="presOf" srcId="{616F0DEB-F83A-4634-B92C-3C4C904CEA73}" destId="{840CA922-9843-43CF-882C-7C22903408DC}" srcOrd="0" destOrd="0" presId="urn:microsoft.com/office/officeart/2005/8/layout/radial6#1"/>
    <dgm:cxn modelId="{ED316950-2469-4B4C-AAC0-244CD867AFAB}" type="presOf" srcId="{884A6B25-2F22-413F-87C7-D3607C8EEA66}" destId="{92C17A33-2D6D-4EA4-A5E5-D8609013E4D0}" srcOrd="0" destOrd="0" presId="urn:microsoft.com/office/officeart/2005/8/layout/radial6#1"/>
    <dgm:cxn modelId="{149E46DA-D9A5-450A-8CA7-F9C639153FC7}" srcId="{616F0DEB-F83A-4634-B92C-3C4C904CEA73}" destId="{A5E433EA-F0A6-42D3-9B0E-C4271F9C50FE}" srcOrd="3" destOrd="0" parTransId="{192789F9-9D63-437F-92C3-FEB99BDA8B11}" sibTransId="{A65C103C-FB4D-43A4-8576-47D6435C34A6}"/>
    <dgm:cxn modelId="{451C873E-6845-4EB6-B475-0C0976BAC046}" type="presOf" srcId="{11FD7128-150A-497D-8043-0788A1AF23A0}" destId="{5D6FE23A-031E-4A42-9A99-97FB5B5DF441}" srcOrd="0" destOrd="0" presId="urn:microsoft.com/office/officeart/2005/8/layout/radial6#1"/>
    <dgm:cxn modelId="{19D45A78-3C06-46FF-93BF-2D4386BBE9F9}" type="presOf" srcId="{E9CE095E-51FD-4737-90DB-88200A5256A8}" destId="{62333C55-42B4-45D0-9F0D-031C0296D91E}" srcOrd="0" destOrd="0" presId="urn:microsoft.com/office/officeart/2005/8/layout/radial6#1"/>
    <dgm:cxn modelId="{14F9C168-95CE-47D2-81F9-D05D8AF2ED8C}" type="presOf" srcId="{394FDB39-DE91-48F5-8921-76790A022192}" destId="{A3EC4B59-09B9-4363-B555-68DB4690395A}" srcOrd="0" destOrd="0" presId="urn:microsoft.com/office/officeart/2005/8/layout/radial6#1"/>
    <dgm:cxn modelId="{0402088A-E269-4891-B148-5E0DF144FA92}" type="presOf" srcId="{D5AF790D-6A60-4846-A1D0-802AB2259DA9}" destId="{4A33F142-5F81-41C1-A1D8-52569869966B}" srcOrd="0" destOrd="0" presId="urn:microsoft.com/office/officeart/2005/8/layout/radial6#1"/>
    <dgm:cxn modelId="{1BD0087C-52AE-43C6-BBD6-73EE80240DB4}" type="presOf" srcId="{A5E433EA-F0A6-42D3-9B0E-C4271F9C50FE}" destId="{4C4A1AF4-548A-4FB5-A8FC-A3CAB55F1C25}" srcOrd="0" destOrd="0" presId="urn:microsoft.com/office/officeart/2005/8/layout/radial6#1"/>
    <dgm:cxn modelId="{7B7284E6-F300-4A20-97BF-1C8A68C42C60}" type="presOf" srcId="{8C828D6F-A7DC-4949-80D9-02C550D271B2}" destId="{5711E529-6A19-4C52-A842-EEB3AC299F43}" srcOrd="0" destOrd="0" presId="urn:microsoft.com/office/officeart/2005/8/layout/radial6#1"/>
    <dgm:cxn modelId="{32968A64-DFAB-4159-9A24-DA25E13DB977}" type="presParOf" srcId="{3F0668D8-EAB0-4EC6-BD6B-7819F42FF425}" destId="{840CA922-9843-43CF-882C-7C22903408DC}" srcOrd="0" destOrd="0" presId="urn:microsoft.com/office/officeart/2005/8/layout/radial6#1"/>
    <dgm:cxn modelId="{2A707139-DD75-498F-903B-D3A0080D1D22}" type="presParOf" srcId="{3F0668D8-EAB0-4EC6-BD6B-7819F42FF425}" destId="{62333C55-42B4-45D0-9F0D-031C0296D91E}" srcOrd="1" destOrd="0" presId="urn:microsoft.com/office/officeart/2005/8/layout/radial6#1"/>
    <dgm:cxn modelId="{8BB11AA8-CC1D-4521-8EBB-59AC3CBAE0C7}" type="presParOf" srcId="{3F0668D8-EAB0-4EC6-BD6B-7819F42FF425}" destId="{71BE9DE7-85DF-4544-94D0-CC1A9080BD5C}" srcOrd="2" destOrd="0" presId="urn:microsoft.com/office/officeart/2005/8/layout/radial6#1"/>
    <dgm:cxn modelId="{28111F3A-B8B6-45DB-9B41-D0305C9067A5}" type="presParOf" srcId="{3F0668D8-EAB0-4EC6-BD6B-7819F42FF425}" destId="{063B6045-E906-4A91-AFCA-B47503721CA7}" srcOrd="3" destOrd="0" presId="urn:microsoft.com/office/officeart/2005/8/layout/radial6#1"/>
    <dgm:cxn modelId="{E277A938-CD38-4AE2-801B-85DC7437835F}" type="presParOf" srcId="{3F0668D8-EAB0-4EC6-BD6B-7819F42FF425}" destId="{9493988E-BA8B-42A2-BBC9-8B1FA05D7E23}" srcOrd="4" destOrd="0" presId="urn:microsoft.com/office/officeart/2005/8/layout/radial6#1"/>
    <dgm:cxn modelId="{9F3E04E2-8B7D-4816-A885-7E71D72D17B2}" type="presParOf" srcId="{3F0668D8-EAB0-4EC6-BD6B-7819F42FF425}" destId="{A8EA4685-1AF7-417D-8888-2884E94D94F4}" srcOrd="5" destOrd="0" presId="urn:microsoft.com/office/officeart/2005/8/layout/radial6#1"/>
    <dgm:cxn modelId="{BE3201E5-B464-4EAE-9B41-C8FADDB768D8}" type="presParOf" srcId="{3F0668D8-EAB0-4EC6-BD6B-7819F42FF425}" destId="{73580B47-3D3A-45F5-B9A5-DBBFE5B5111B}" srcOrd="6" destOrd="0" presId="urn:microsoft.com/office/officeart/2005/8/layout/radial6#1"/>
    <dgm:cxn modelId="{6ADCEBBC-6F14-4072-B628-E494CD1D9323}" type="presParOf" srcId="{3F0668D8-EAB0-4EC6-BD6B-7819F42FF425}" destId="{5D6FE23A-031E-4A42-9A99-97FB5B5DF441}" srcOrd="7" destOrd="0" presId="urn:microsoft.com/office/officeart/2005/8/layout/radial6#1"/>
    <dgm:cxn modelId="{1DE2A2CA-4CFE-46E2-BFAF-3D976BCFB4C6}" type="presParOf" srcId="{3F0668D8-EAB0-4EC6-BD6B-7819F42FF425}" destId="{89B98B52-DF40-4A4A-8615-EEDD36DA7602}" srcOrd="8" destOrd="0" presId="urn:microsoft.com/office/officeart/2005/8/layout/radial6#1"/>
    <dgm:cxn modelId="{3A5BFEF9-C6F6-4471-BCDE-7336074384FF}" type="presParOf" srcId="{3F0668D8-EAB0-4EC6-BD6B-7819F42FF425}" destId="{5711E529-6A19-4C52-A842-EEB3AC299F43}" srcOrd="9" destOrd="0" presId="urn:microsoft.com/office/officeart/2005/8/layout/radial6#1"/>
    <dgm:cxn modelId="{39E87C96-1DC4-4ACF-9975-97909B098DCF}" type="presParOf" srcId="{3F0668D8-EAB0-4EC6-BD6B-7819F42FF425}" destId="{4C4A1AF4-548A-4FB5-A8FC-A3CAB55F1C25}" srcOrd="10" destOrd="0" presId="urn:microsoft.com/office/officeart/2005/8/layout/radial6#1"/>
    <dgm:cxn modelId="{D359AF94-2852-4DA6-BD4B-FD7487D067B7}" type="presParOf" srcId="{3F0668D8-EAB0-4EC6-BD6B-7819F42FF425}" destId="{076E9C8D-9A40-444B-94F9-D4658E6B7C86}" srcOrd="11" destOrd="0" presId="urn:microsoft.com/office/officeart/2005/8/layout/radial6#1"/>
    <dgm:cxn modelId="{64C9F8D4-56A3-4AAB-960A-A4DD97B56E40}" type="presParOf" srcId="{3F0668D8-EAB0-4EC6-BD6B-7819F42FF425}" destId="{B0A0F6EB-346B-420A-B30B-F607EA959261}" srcOrd="12" destOrd="0" presId="urn:microsoft.com/office/officeart/2005/8/layout/radial6#1"/>
    <dgm:cxn modelId="{C06A1461-444B-4525-99B7-E9A68E36972E}" type="presParOf" srcId="{3F0668D8-EAB0-4EC6-BD6B-7819F42FF425}" destId="{A3EC4B59-09B9-4363-B555-68DB4690395A}" srcOrd="13" destOrd="0" presId="urn:microsoft.com/office/officeart/2005/8/layout/radial6#1"/>
    <dgm:cxn modelId="{4DF040DE-8906-4608-991B-E1C797671820}" type="presParOf" srcId="{3F0668D8-EAB0-4EC6-BD6B-7819F42FF425}" destId="{06786E07-7B33-4CAA-8762-8B2657414ED1}" srcOrd="14" destOrd="0" presId="urn:microsoft.com/office/officeart/2005/8/layout/radial6#1"/>
    <dgm:cxn modelId="{14862F82-0614-4B5C-B4FB-78E264E11022}" type="presParOf" srcId="{3F0668D8-EAB0-4EC6-BD6B-7819F42FF425}" destId="{4A33F142-5F81-41C1-A1D8-52569869966B}" srcOrd="15" destOrd="0" presId="urn:microsoft.com/office/officeart/2005/8/layout/radial6#1"/>
    <dgm:cxn modelId="{B90D7E9A-1CFD-4B6B-9365-A40C6D409097}" type="presParOf" srcId="{3F0668D8-EAB0-4EC6-BD6B-7819F42FF425}" destId="{37B51A6D-AC15-48FC-8537-BC7DB61DD357}" srcOrd="16" destOrd="0" presId="urn:microsoft.com/office/officeart/2005/8/layout/radial6#1"/>
    <dgm:cxn modelId="{CDD8BDE9-751F-4B1B-803F-A8F0E1EF5698}" type="presParOf" srcId="{3F0668D8-EAB0-4EC6-BD6B-7819F42FF425}" destId="{0E746A7B-B0CE-4467-91D8-5B2CB6A7E38E}" srcOrd="17" destOrd="0" presId="urn:microsoft.com/office/officeart/2005/8/layout/radial6#1"/>
    <dgm:cxn modelId="{267EC88E-6A1C-481E-9991-4B1138D1055F}" type="presParOf" srcId="{3F0668D8-EAB0-4EC6-BD6B-7819F42FF425}" destId="{92C17A33-2D6D-4EA4-A5E5-D8609013E4D0}" srcOrd="18" destOrd="0" presId="urn:microsoft.com/office/officeart/2005/8/layout/radial6#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58C4CF-CD66-48EB-AA1D-866C313817F0}" type="doc">
      <dgm:prSet loTypeId="urn:microsoft.com/office/officeart/2005/8/layout/radial6#2" loCatId="relationship" qsTypeId="urn:microsoft.com/office/officeart/2005/8/quickstyle/simple1#12" qsCatId="simple" csTypeId="urn:microsoft.com/office/officeart/2005/8/colors/accent1_3#2" csCatId="accent1" phldr="1"/>
      <dgm:spPr/>
      <dgm:t>
        <a:bodyPr/>
        <a:lstStyle/>
        <a:p>
          <a:endParaRPr lang="zh-CN" altLang="en-US"/>
        </a:p>
      </dgm:t>
    </dgm:pt>
    <dgm:pt modelId="{15C73274-FD71-4FD0-843A-6C1063BE8A6D}">
      <dgm:prSet phldrT="[文本]"/>
      <dgm:spPr/>
      <dgm:t>
        <a:bodyPr/>
        <a:lstStyle/>
        <a:p>
          <a:r>
            <a:rPr lang="zh-CN" altLang="en-US" b="1" dirty="0" smtClean="0">
              <a:latin typeface="微软雅黑" panose="020B0503020204020204" pitchFamily="34" charset="-122"/>
              <a:ea typeface="微软雅黑" panose="020B0503020204020204" pitchFamily="34" charset="-122"/>
            </a:rPr>
            <a:t>丝绸之路精神</a:t>
          </a:r>
          <a:endParaRPr lang="zh-CN" altLang="en-US" b="1" dirty="0">
            <a:latin typeface="微软雅黑" panose="020B0503020204020204" pitchFamily="34" charset="-122"/>
            <a:ea typeface="微软雅黑" panose="020B0503020204020204" pitchFamily="34" charset="-122"/>
          </a:endParaRPr>
        </a:p>
      </dgm:t>
    </dgm:pt>
    <dgm:pt modelId="{75CBB6E7-5277-4316-BBCD-AD4363DB3E9F}" cxnId="{158608AB-BD88-4380-A1B9-2C83F802F888}"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887F7626-BDF6-449A-B6D3-2639F901AC2E}" cxnId="{158608AB-BD88-4380-A1B9-2C83F802F888}"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91CB7C07-7109-4D50-9993-8787E2A4ED25}">
      <dgm:prSet phldrT="[文本]" custT="1"/>
      <dgm:spPr/>
      <dgm:t>
        <a:bodyPr/>
        <a:lstStyle/>
        <a:p>
          <a:r>
            <a:rPr lang="zh-CN" altLang="en-US" sz="2000" b="1" dirty="0" smtClean="0">
              <a:latin typeface="微软雅黑" panose="020B0503020204020204" pitchFamily="34" charset="-122"/>
              <a:ea typeface="微软雅黑" panose="020B0503020204020204" pitchFamily="34" charset="-122"/>
            </a:rPr>
            <a:t>和平合作</a:t>
          </a:r>
          <a:endParaRPr lang="zh-CN" altLang="en-US" sz="2000" b="1" dirty="0">
            <a:latin typeface="微软雅黑" panose="020B0503020204020204" pitchFamily="34" charset="-122"/>
            <a:ea typeface="微软雅黑" panose="020B0503020204020204" pitchFamily="34" charset="-122"/>
          </a:endParaRPr>
        </a:p>
      </dgm:t>
    </dgm:pt>
    <dgm:pt modelId="{AC6194B2-EF0D-4E20-B2B8-B9977C8EC42F}" cxnId="{701F71D2-1F6F-4EE0-BB99-1DC99A6EC7D6}"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C921552F-704E-41A3-85A8-BF8F9EB04D7F}" cxnId="{701F71D2-1F6F-4EE0-BB99-1DC99A6EC7D6}"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26CCDD9D-D2C0-427D-A19D-4A53D0802CB2}">
      <dgm:prSet phldrT="[文本]" custT="1"/>
      <dgm:spPr/>
      <dgm:t>
        <a:bodyPr/>
        <a:lstStyle/>
        <a:p>
          <a:r>
            <a:rPr lang="zh-CN" altLang="en-US" sz="2000" b="1" dirty="0" smtClean="0">
              <a:latin typeface="微软雅黑" panose="020B0503020204020204" pitchFamily="34" charset="-122"/>
              <a:ea typeface="微软雅黑" panose="020B0503020204020204" pitchFamily="34" charset="-122"/>
            </a:rPr>
            <a:t>开放包容</a:t>
          </a:r>
          <a:endParaRPr lang="zh-CN" altLang="en-US" sz="2000" b="1" dirty="0">
            <a:latin typeface="微软雅黑" panose="020B0503020204020204" pitchFamily="34" charset="-122"/>
            <a:ea typeface="微软雅黑" panose="020B0503020204020204" pitchFamily="34" charset="-122"/>
          </a:endParaRPr>
        </a:p>
      </dgm:t>
    </dgm:pt>
    <dgm:pt modelId="{CE0D3F44-3109-46DC-870E-2339EB121B73}" cxnId="{5B2D484E-CBEA-48AE-B1FE-0A91FC9910C3}"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C573C76F-B066-47D1-B928-59DD8249AF9C}" cxnId="{5B2D484E-CBEA-48AE-B1FE-0A91FC9910C3}"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30529133-BDC1-49DC-9EFA-B93E75266D16}">
      <dgm:prSet phldrT="[文本]" custT="1"/>
      <dgm:spPr/>
      <dgm:t>
        <a:bodyPr/>
        <a:lstStyle/>
        <a:p>
          <a:r>
            <a:rPr lang="zh-CN" altLang="en-US" sz="2000" b="1" dirty="0" smtClean="0">
              <a:latin typeface="微软雅黑" panose="020B0503020204020204" pitchFamily="34" charset="-122"/>
              <a:ea typeface="微软雅黑" panose="020B0503020204020204" pitchFamily="34" charset="-122"/>
            </a:rPr>
            <a:t>互学互鉴</a:t>
          </a:r>
          <a:endParaRPr lang="zh-CN" altLang="en-US" sz="2000" b="1" dirty="0">
            <a:latin typeface="微软雅黑" panose="020B0503020204020204" pitchFamily="34" charset="-122"/>
            <a:ea typeface="微软雅黑" panose="020B0503020204020204" pitchFamily="34" charset="-122"/>
          </a:endParaRPr>
        </a:p>
      </dgm:t>
    </dgm:pt>
    <dgm:pt modelId="{92E49CDF-82B4-4794-A86F-672C37E1DCD5}" cxnId="{596E9EB3-5B71-467B-A612-B0154E824475}"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9A1740B0-3C15-418F-A87C-F8B4CF121041}" cxnId="{596E9EB3-5B71-467B-A612-B0154E824475}"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29435D89-0259-41D9-A362-EBED302C17F0}">
      <dgm:prSet phldrT="[文本]" custT="1"/>
      <dgm:spPr/>
      <dgm:t>
        <a:bodyPr/>
        <a:lstStyle/>
        <a:p>
          <a:r>
            <a:rPr lang="zh-CN" altLang="en-US" sz="2000" b="1" dirty="0" smtClean="0">
              <a:latin typeface="微软雅黑" panose="020B0503020204020204" pitchFamily="34" charset="-122"/>
              <a:ea typeface="微软雅黑" panose="020B0503020204020204" pitchFamily="34" charset="-122"/>
            </a:rPr>
            <a:t>互利共赢</a:t>
          </a:r>
          <a:endParaRPr lang="zh-CN" altLang="en-US" sz="2000" b="1" dirty="0">
            <a:latin typeface="微软雅黑" panose="020B0503020204020204" pitchFamily="34" charset="-122"/>
            <a:ea typeface="微软雅黑" panose="020B0503020204020204" pitchFamily="34" charset="-122"/>
          </a:endParaRPr>
        </a:p>
      </dgm:t>
    </dgm:pt>
    <dgm:pt modelId="{80D856BE-A28C-4D48-A965-38B498B19D4F}" cxnId="{D0BC30CF-14B2-42DC-BD0C-E2D55C179F4E}"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8689892E-8B0F-45A4-8086-600352C3CB86}" cxnId="{D0BC30CF-14B2-42DC-BD0C-E2D55C179F4E}"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B4FE0955-E128-45DC-86A2-4C12E0DBC464}" type="pres">
      <dgm:prSet presAssocID="{A758C4CF-CD66-48EB-AA1D-866C313817F0}" presName="Name0" presStyleCnt="0">
        <dgm:presLayoutVars>
          <dgm:chMax val="1"/>
          <dgm:dir/>
          <dgm:animLvl val="ctr"/>
          <dgm:resizeHandles val="exact"/>
        </dgm:presLayoutVars>
      </dgm:prSet>
      <dgm:spPr/>
      <dgm:t>
        <a:bodyPr/>
        <a:lstStyle/>
        <a:p>
          <a:endParaRPr lang="zh-CN" altLang="en-US"/>
        </a:p>
      </dgm:t>
    </dgm:pt>
    <dgm:pt modelId="{2D0B8A28-F494-442C-B698-B8A2006907AA}" type="pres">
      <dgm:prSet presAssocID="{15C73274-FD71-4FD0-843A-6C1063BE8A6D}" presName="centerShape" presStyleLbl="node0" presStyleIdx="0" presStyleCnt="1" custScaleX="130693" custScaleY="105398"/>
      <dgm:spPr/>
      <dgm:t>
        <a:bodyPr/>
        <a:lstStyle/>
        <a:p>
          <a:endParaRPr lang="zh-CN" altLang="en-US"/>
        </a:p>
      </dgm:t>
    </dgm:pt>
    <dgm:pt modelId="{899A915C-D253-4E3A-8BD7-029D540005C2}" type="pres">
      <dgm:prSet presAssocID="{91CB7C07-7109-4D50-9993-8787E2A4ED25}" presName="node" presStyleLbl="node1" presStyleIdx="0" presStyleCnt="4">
        <dgm:presLayoutVars>
          <dgm:bulletEnabled val="1"/>
        </dgm:presLayoutVars>
      </dgm:prSet>
      <dgm:spPr/>
      <dgm:t>
        <a:bodyPr/>
        <a:lstStyle/>
        <a:p>
          <a:endParaRPr lang="zh-CN" altLang="en-US"/>
        </a:p>
      </dgm:t>
    </dgm:pt>
    <dgm:pt modelId="{01FEBCCE-7D7D-4645-88A9-E613DB8D5499}" type="pres">
      <dgm:prSet presAssocID="{91CB7C07-7109-4D50-9993-8787E2A4ED25}" presName="dummy" presStyleCnt="0"/>
      <dgm:spPr/>
      <dgm:t>
        <a:bodyPr/>
        <a:lstStyle/>
        <a:p>
          <a:endParaRPr lang="zh-CN" altLang="en-US"/>
        </a:p>
      </dgm:t>
    </dgm:pt>
    <dgm:pt modelId="{393F1D81-AC81-4EBA-A922-14959090BD03}" type="pres">
      <dgm:prSet presAssocID="{C921552F-704E-41A3-85A8-BF8F9EB04D7F}" presName="sibTrans" presStyleLbl="sibTrans2D1" presStyleIdx="0" presStyleCnt="4"/>
      <dgm:spPr/>
      <dgm:t>
        <a:bodyPr/>
        <a:lstStyle/>
        <a:p>
          <a:endParaRPr lang="zh-CN" altLang="en-US"/>
        </a:p>
      </dgm:t>
    </dgm:pt>
    <dgm:pt modelId="{92341BA6-9D5B-4F11-96FF-5150C172CC5D}" type="pres">
      <dgm:prSet presAssocID="{26CCDD9D-D2C0-427D-A19D-4A53D0802CB2}" presName="node" presStyleLbl="node1" presStyleIdx="1" presStyleCnt="4">
        <dgm:presLayoutVars>
          <dgm:bulletEnabled val="1"/>
        </dgm:presLayoutVars>
      </dgm:prSet>
      <dgm:spPr/>
      <dgm:t>
        <a:bodyPr/>
        <a:lstStyle/>
        <a:p>
          <a:endParaRPr lang="zh-CN" altLang="en-US"/>
        </a:p>
      </dgm:t>
    </dgm:pt>
    <dgm:pt modelId="{0A87F591-08D3-43D7-BE5A-67486C71E503}" type="pres">
      <dgm:prSet presAssocID="{26CCDD9D-D2C0-427D-A19D-4A53D0802CB2}" presName="dummy" presStyleCnt="0"/>
      <dgm:spPr/>
      <dgm:t>
        <a:bodyPr/>
        <a:lstStyle/>
        <a:p>
          <a:endParaRPr lang="zh-CN" altLang="en-US"/>
        </a:p>
      </dgm:t>
    </dgm:pt>
    <dgm:pt modelId="{1BAEA2EE-F69E-4460-9EC9-533DB4780B86}" type="pres">
      <dgm:prSet presAssocID="{C573C76F-B066-47D1-B928-59DD8249AF9C}" presName="sibTrans" presStyleLbl="sibTrans2D1" presStyleIdx="1" presStyleCnt="4"/>
      <dgm:spPr/>
      <dgm:t>
        <a:bodyPr/>
        <a:lstStyle/>
        <a:p>
          <a:endParaRPr lang="zh-CN" altLang="en-US"/>
        </a:p>
      </dgm:t>
    </dgm:pt>
    <dgm:pt modelId="{6E31ADC0-3B5A-431B-8ED1-02EB6432F778}" type="pres">
      <dgm:prSet presAssocID="{30529133-BDC1-49DC-9EFA-B93E75266D16}" presName="node" presStyleLbl="node1" presStyleIdx="2" presStyleCnt="4">
        <dgm:presLayoutVars>
          <dgm:bulletEnabled val="1"/>
        </dgm:presLayoutVars>
      </dgm:prSet>
      <dgm:spPr/>
      <dgm:t>
        <a:bodyPr/>
        <a:lstStyle/>
        <a:p>
          <a:endParaRPr lang="zh-CN" altLang="en-US"/>
        </a:p>
      </dgm:t>
    </dgm:pt>
    <dgm:pt modelId="{AF44C156-F88D-4344-8CF1-66A702DE8F90}" type="pres">
      <dgm:prSet presAssocID="{30529133-BDC1-49DC-9EFA-B93E75266D16}" presName="dummy" presStyleCnt="0"/>
      <dgm:spPr/>
      <dgm:t>
        <a:bodyPr/>
        <a:lstStyle/>
        <a:p>
          <a:endParaRPr lang="zh-CN" altLang="en-US"/>
        </a:p>
      </dgm:t>
    </dgm:pt>
    <dgm:pt modelId="{05DE466F-EE3C-42B7-8D97-96BDF5933D01}" type="pres">
      <dgm:prSet presAssocID="{9A1740B0-3C15-418F-A87C-F8B4CF121041}" presName="sibTrans" presStyleLbl="sibTrans2D1" presStyleIdx="2" presStyleCnt="4"/>
      <dgm:spPr/>
      <dgm:t>
        <a:bodyPr/>
        <a:lstStyle/>
        <a:p>
          <a:endParaRPr lang="zh-CN" altLang="en-US"/>
        </a:p>
      </dgm:t>
    </dgm:pt>
    <dgm:pt modelId="{11079D61-EAF7-4229-94DE-01D33C157017}" type="pres">
      <dgm:prSet presAssocID="{29435D89-0259-41D9-A362-EBED302C17F0}" presName="node" presStyleLbl="node1" presStyleIdx="3" presStyleCnt="4">
        <dgm:presLayoutVars>
          <dgm:bulletEnabled val="1"/>
        </dgm:presLayoutVars>
      </dgm:prSet>
      <dgm:spPr/>
      <dgm:t>
        <a:bodyPr/>
        <a:lstStyle/>
        <a:p>
          <a:endParaRPr lang="zh-CN" altLang="en-US"/>
        </a:p>
      </dgm:t>
    </dgm:pt>
    <dgm:pt modelId="{E9331DB5-39CB-4A74-82F8-D239089DE643}" type="pres">
      <dgm:prSet presAssocID="{29435D89-0259-41D9-A362-EBED302C17F0}" presName="dummy" presStyleCnt="0"/>
      <dgm:spPr/>
      <dgm:t>
        <a:bodyPr/>
        <a:lstStyle/>
        <a:p>
          <a:endParaRPr lang="zh-CN" altLang="en-US"/>
        </a:p>
      </dgm:t>
    </dgm:pt>
    <dgm:pt modelId="{BCC0E269-1073-4041-9134-DE706242768D}" type="pres">
      <dgm:prSet presAssocID="{8689892E-8B0F-45A4-8086-600352C3CB86}" presName="sibTrans" presStyleLbl="sibTrans2D1" presStyleIdx="3" presStyleCnt="4"/>
      <dgm:spPr/>
      <dgm:t>
        <a:bodyPr/>
        <a:lstStyle/>
        <a:p>
          <a:endParaRPr lang="zh-CN" altLang="en-US"/>
        </a:p>
      </dgm:t>
    </dgm:pt>
  </dgm:ptLst>
  <dgm:cxnLst>
    <dgm:cxn modelId="{701F71D2-1F6F-4EE0-BB99-1DC99A6EC7D6}" srcId="{15C73274-FD71-4FD0-843A-6C1063BE8A6D}" destId="{91CB7C07-7109-4D50-9993-8787E2A4ED25}" srcOrd="0" destOrd="0" parTransId="{AC6194B2-EF0D-4E20-B2B8-B9977C8EC42F}" sibTransId="{C921552F-704E-41A3-85A8-BF8F9EB04D7F}"/>
    <dgm:cxn modelId="{158608AB-BD88-4380-A1B9-2C83F802F888}" srcId="{A758C4CF-CD66-48EB-AA1D-866C313817F0}" destId="{15C73274-FD71-4FD0-843A-6C1063BE8A6D}" srcOrd="0" destOrd="0" parTransId="{75CBB6E7-5277-4316-BBCD-AD4363DB3E9F}" sibTransId="{887F7626-BDF6-449A-B6D3-2639F901AC2E}"/>
    <dgm:cxn modelId="{742E2597-C231-4295-A3FD-217CE9380F8B}" type="presOf" srcId="{8689892E-8B0F-45A4-8086-600352C3CB86}" destId="{BCC0E269-1073-4041-9134-DE706242768D}" srcOrd="0" destOrd="0" presId="urn:microsoft.com/office/officeart/2005/8/layout/radial6#2"/>
    <dgm:cxn modelId="{1DEF5FEE-ECCD-4C15-9129-F2B024AEE645}" type="presOf" srcId="{30529133-BDC1-49DC-9EFA-B93E75266D16}" destId="{6E31ADC0-3B5A-431B-8ED1-02EB6432F778}" srcOrd="0" destOrd="0" presId="urn:microsoft.com/office/officeart/2005/8/layout/radial6#2"/>
    <dgm:cxn modelId="{039D7F0C-8CCC-4D48-B5F8-9E874908F156}" type="presOf" srcId="{29435D89-0259-41D9-A362-EBED302C17F0}" destId="{11079D61-EAF7-4229-94DE-01D33C157017}" srcOrd="0" destOrd="0" presId="urn:microsoft.com/office/officeart/2005/8/layout/radial6#2"/>
    <dgm:cxn modelId="{D0BC30CF-14B2-42DC-BD0C-E2D55C179F4E}" srcId="{15C73274-FD71-4FD0-843A-6C1063BE8A6D}" destId="{29435D89-0259-41D9-A362-EBED302C17F0}" srcOrd="3" destOrd="0" parTransId="{80D856BE-A28C-4D48-A965-38B498B19D4F}" sibTransId="{8689892E-8B0F-45A4-8086-600352C3CB86}"/>
    <dgm:cxn modelId="{8E430C98-C3E9-4828-A18A-C59FEC28D357}" type="presOf" srcId="{C921552F-704E-41A3-85A8-BF8F9EB04D7F}" destId="{393F1D81-AC81-4EBA-A922-14959090BD03}" srcOrd="0" destOrd="0" presId="urn:microsoft.com/office/officeart/2005/8/layout/radial6#2"/>
    <dgm:cxn modelId="{D183332A-D50C-4263-805A-8D3FCE4B760B}" type="presOf" srcId="{26CCDD9D-D2C0-427D-A19D-4A53D0802CB2}" destId="{92341BA6-9D5B-4F11-96FF-5150C172CC5D}" srcOrd="0" destOrd="0" presId="urn:microsoft.com/office/officeart/2005/8/layout/radial6#2"/>
    <dgm:cxn modelId="{5B2D484E-CBEA-48AE-B1FE-0A91FC9910C3}" srcId="{15C73274-FD71-4FD0-843A-6C1063BE8A6D}" destId="{26CCDD9D-D2C0-427D-A19D-4A53D0802CB2}" srcOrd="1" destOrd="0" parTransId="{CE0D3F44-3109-46DC-870E-2339EB121B73}" sibTransId="{C573C76F-B066-47D1-B928-59DD8249AF9C}"/>
    <dgm:cxn modelId="{C69AAA8D-7556-491C-A3EA-E0B1493AC80D}" type="presOf" srcId="{9A1740B0-3C15-418F-A87C-F8B4CF121041}" destId="{05DE466F-EE3C-42B7-8D97-96BDF5933D01}" srcOrd="0" destOrd="0" presId="urn:microsoft.com/office/officeart/2005/8/layout/radial6#2"/>
    <dgm:cxn modelId="{517BCECD-0E36-4E3B-8169-F004BDD93FBB}" type="presOf" srcId="{C573C76F-B066-47D1-B928-59DD8249AF9C}" destId="{1BAEA2EE-F69E-4460-9EC9-533DB4780B86}" srcOrd="0" destOrd="0" presId="urn:microsoft.com/office/officeart/2005/8/layout/radial6#2"/>
    <dgm:cxn modelId="{37B1580A-3893-456F-BF77-C0972ECC2662}" type="presOf" srcId="{91CB7C07-7109-4D50-9993-8787E2A4ED25}" destId="{899A915C-D253-4E3A-8BD7-029D540005C2}" srcOrd="0" destOrd="0" presId="urn:microsoft.com/office/officeart/2005/8/layout/radial6#2"/>
    <dgm:cxn modelId="{596E9EB3-5B71-467B-A612-B0154E824475}" srcId="{15C73274-FD71-4FD0-843A-6C1063BE8A6D}" destId="{30529133-BDC1-49DC-9EFA-B93E75266D16}" srcOrd="2" destOrd="0" parTransId="{92E49CDF-82B4-4794-A86F-672C37E1DCD5}" sibTransId="{9A1740B0-3C15-418F-A87C-F8B4CF121041}"/>
    <dgm:cxn modelId="{7657018D-B343-4BAA-ABAA-EDBAAA6D9910}" type="presOf" srcId="{A758C4CF-CD66-48EB-AA1D-866C313817F0}" destId="{B4FE0955-E128-45DC-86A2-4C12E0DBC464}" srcOrd="0" destOrd="0" presId="urn:microsoft.com/office/officeart/2005/8/layout/radial6#2"/>
    <dgm:cxn modelId="{31803DC3-32BC-496F-AB3A-665004660432}" type="presOf" srcId="{15C73274-FD71-4FD0-843A-6C1063BE8A6D}" destId="{2D0B8A28-F494-442C-B698-B8A2006907AA}" srcOrd="0" destOrd="0" presId="urn:microsoft.com/office/officeart/2005/8/layout/radial6#2"/>
    <dgm:cxn modelId="{230AE3FC-484A-46BA-A76B-74B15E389231}" type="presParOf" srcId="{B4FE0955-E128-45DC-86A2-4C12E0DBC464}" destId="{2D0B8A28-F494-442C-B698-B8A2006907AA}" srcOrd="0" destOrd="0" presId="urn:microsoft.com/office/officeart/2005/8/layout/radial6#2"/>
    <dgm:cxn modelId="{803477F5-83D8-4127-9611-99CFED65790B}" type="presParOf" srcId="{B4FE0955-E128-45DC-86A2-4C12E0DBC464}" destId="{899A915C-D253-4E3A-8BD7-029D540005C2}" srcOrd="1" destOrd="0" presId="urn:microsoft.com/office/officeart/2005/8/layout/radial6#2"/>
    <dgm:cxn modelId="{181B9471-B27D-4DD1-AABD-6ABDF663A25C}" type="presParOf" srcId="{B4FE0955-E128-45DC-86A2-4C12E0DBC464}" destId="{01FEBCCE-7D7D-4645-88A9-E613DB8D5499}" srcOrd="2" destOrd="0" presId="urn:microsoft.com/office/officeart/2005/8/layout/radial6#2"/>
    <dgm:cxn modelId="{BEF4F57C-070A-43AF-9118-CAF690A54661}" type="presParOf" srcId="{B4FE0955-E128-45DC-86A2-4C12E0DBC464}" destId="{393F1D81-AC81-4EBA-A922-14959090BD03}" srcOrd="3" destOrd="0" presId="urn:microsoft.com/office/officeart/2005/8/layout/radial6#2"/>
    <dgm:cxn modelId="{A489DDCD-1A85-4F3E-8B7F-457DB34DFCA5}" type="presParOf" srcId="{B4FE0955-E128-45DC-86A2-4C12E0DBC464}" destId="{92341BA6-9D5B-4F11-96FF-5150C172CC5D}" srcOrd="4" destOrd="0" presId="urn:microsoft.com/office/officeart/2005/8/layout/radial6#2"/>
    <dgm:cxn modelId="{9439D3E1-C7AC-437B-A428-2BE26CFD836F}" type="presParOf" srcId="{B4FE0955-E128-45DC-86A2-4C12E0DBC464}" destId="{0A87F591-08D3-43D7-BE5A-67486C71E503}" srcOrd="5" destOrd="0" presId="urn:microsoft.com/office/officeart/2005/8/layout/radial6#2"/>
    <dgm:cxn modelId="{5A17BECF-5768-47FF-AA71-289540D94F85}" type="presParOf" srcId="{B4FE0955-E128-45DC-86A2-4C12E0DBC464}" destId="{1BAEA2EE-F69E-4460-9EC9-533DB4780B86}" srcOrd="6" destOrd="0" presId="urn:microsoft.com/office/officeart/2005/8/layout/radial6#2"/>
    <dgm:cxn modelId="{F1EBC39C-262E-4F75-BF11-027C6E96E7F7}" type="presParOf" srcId="{B4FE0955-E128-45DC-86A2-4C12E0DBC464}" destId="{6E31ADC0-3B5A-431B-8ED1-02EB6432F778}" srcOrd="7" destOrd="0" presId="urn:microsoft.com/office/officeart/2005/8/layout/radial6#2"/>
    <dgm:cxn modelId="{14E80DDA-B9B7-4199-A80F-F729FF8A6D27}" type="presParOf" srcId="{B4FE0955-E128-45DC-86A2-4C12E0DBC464}" destId="{AF44C156-F88D-4344-8CF1-66A702DE8F90}" srcOrd="8" destOrd="0" presId="urn:microsoft.com/office/officeart/2005/8/layout/radial6#2"/>
    <dgm:cxn modelId="{FED649F1-C6D2-40E5-A67A-808E36A90823}" type="presParOf" srcId="{B4FE0955-E128-45DC-86A2-4C12E0DBC464}" destId="{05DE466F-EE3C-42B7-8D97-96BDF5933D01}" srcOrd="9" destOrd="0" presId="urn:microsoft.com/office/officeart/2005/8/layout/radial6#2"/>
    <dgm:cxn modelId="{0DA2DF4C-2AC0-4B84-94A0-9BAFB8D1EA66}" type="presParOf" srcId="{B4FE0955-E128-45DC-86A2-4C12E0DBC464}" destId="{11079D61-EAF7-4229-94DE-01D33C157017}" srcOrd="10" destOrd="0" presId="urn:microsoft.com/office/officeart/2005/8/layout/radial6#2"/>
    <dgm:cxn modelId="{51EEEA3D-25CC-4A67-BC10-6CD3CE26C700}" type="presParOf" srcId="{B4FE0955-E128-45DC-86A2-4C12E0DBC464}" destId="{E9331DB5-39CB-4A74-82F8-D239089DE643}" srcOrd="11" destOrd="0" presId="urn:microsoft.com/office/officeart/2005/8/layout/radial6#2"/>
    <dgm:cxn modelId="{DFAFC0C1-7ABA-400F-B294-D8A99BD28C7A}" type="presParOf" srcId="{B4FE0955-E128-45DC-86A2-4C12E0DBC464}" destId="{BCC0E269-1073-4041-9134-DE706242768D}" srcOrd="12" destOrd="0" presId="urn:microsoft.com/office/officeart/2005/8/layout/radial6#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32424D-74BE-44F5-8198-2372FB40C9B9}" type="doc">
      <dgm:prSet loTypeId="urn:microsoft.com/office/officeart/2005/8/layout/radial5" loCatId="cycle" qsTypeId="urn:microsoft.com/office/officeart/2005/8/quickstyle/simple1#13" qsCatId="simple" csTypeId="urn:microsoft.com/office/officeart/2005/8/colors/accent1_3#3" csCatId="accent1" phldr="1"/>
      <dgm:spPr/>
      <dgm:t>
        <a:bodyPr/>
        <a:lstStyle/>
        <a:p>
          <a:endParaRPr lang="zh-CN" altLang="en-US"/>
        </a:p>
      </dgm:t>
    </dgm:pt>
    <dgm:pt modelId="{72585D6A-B17A-4B3F-9F88-51F8A197718D}">
      <dgm:prSet phldrT="[文本]" custT="1"/>
      <dgm:spPr/>
      <dgm: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一带一路</a:t>
          </a:r>
          <a:endParaRPr lang="zh-CN" altLang="en-US" sz="2000" b="1" dirty="0">
            <a:solidFill>
              <a:schemeClr val="bg1"/>
            </a:solidFill>
            <a:latin typeface="微软雅黑" panose="020B0503020204020204" pitchFamily="34" charset="-122"/>
            <a:ea typeface="微软雅黑" panose="020B0503020204020204" pitchFamily="34" charset="-122"/>
          </a:endParaRPr>
        </a:p>
      </dgm:t>
    </dgm:pt>
    <dgm:pt modelId="{A1E40FE3-7CF5-4DDB-9902-FF2FB2A9EA7B}" cxnId="{E28AC276-639F-42AB-A159-FDD25893B8DB}" type="parTrans">
      <dgm:prSet/>
      <dgm:spPr/>
      <dgm:t>
        <a:bodyPr/>
        <a:lstStyle/>
        <a:p>
          <a:endParaRPr lang="zh-CN" altLang="en-US" sz="2400" b="1">
            <a:solidFill>
              <a:srgbClr val="002060"/>
            </a:solidFill>
            <a:latin typeface="微软雅黑" panose="020B0503020204020204" pitchFamily="34" charset="-122"/>
            <a:ea typeface="微软雅黑" panose="020B0503020204020204" pitchFamily="34" charset="-122"/>
          </a:endParaRPr>
        </a:p>
      </dgm:t>
    </dgm:pt>
    <dgm:pt modelId="{3208F9F6-9FB1-429D-BFF5-92707F93AD49}" cxnId="{E28AC276-639F-42AB-A159-FDD25893B8DB}" type="sibTrans">
      <dgm:prSet/>
      <dgm:spPr/>
      <dgm:t>
        <a:bodyPr/>
        <a:lstStyle/>
        <a:p>
          <a:endParaRPr lang="zh-CN" altLang="en-US" sz="2400" b="1">
            <a:solidFill>
              <a:srgbClr val="002060"/>
            </a:solidFill>
            <a:latin typeface="微软雅黑" panose="020B0503020204020204" pitchFamily="34" charset="-122"/>
            <a:ea typeface="微软雅黑" panose="020B0503020204020204" pitchFamily="34" charset="-122"/>
          </a:endParaRPr>
        </a:p>
      </dgm:t>
    </dgm:pt>
    <dgm:pt modelId="{8C14454F-DA8F-4676-A6C0-01086B11F546}">
      <dgm:prSet phldrT="[文本]" custT="1"/>
      <dgm:spPr/>
      <dgm: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东方文明</a:t>
          </a:r>
          <a:endParaRPr lang="zh-CN" altLang="en-US" sz="2000" b="1" dirty="0">
            <a:solidFill>
              <a:schemeClr val="bg1"/>
            </a:solidFill>
            <a:latin typeface="微软雅黑" panose="020B0503020204020204" pitchFamily="34" charset="-122"/>
            <a:ea typeface="微软雅黑" panose="020B0503020204020204" pitchFamily="34" charset="-122"/>
          </a:endParaRPr>
        </a:p>
      </dgm:t>
    </dgm:pt>
    <dgm:pt modelId="{E951745E-047E-47CA-A2DE-A774536460C8}" cxnId="{D3A92540-12A3-479F-8BF7-AC649324FBEF}" type="parTrans">
      <dgm:prSet custT="1"/>
      <dgm:spPr/>
      <dgm:t>
        <a:bodyPr/>
        <a:lstStyle/>
        <a:p>
          <a:endParaRPr lang="zh-CN" altLang="en-US" sz="1100" b="1">
            <a:solidFill>
              <a:srgbClr val="002060"/>
            </a:solidFill>
            <a:latin typeface="微软雅黑" panose="020B0503020204020204" pitchFamily="34" charset="-122"/>
            <a:ea typeface="微软雅黑" panose="020B0503020204020204" pitchFamily="34" charset="-122"/>
          </a:endParaRPr>
        </a:p>
      </dgm:t>
    </dgm:pt>
    <dgm:pt modelId="{34558F31-14E9-4F72-B1C8-8C6DF96DEEFF}" cxnId="{D3A92540-12A3-479F-8BF7-AC649324FBEF}" type="sibTrans">
      <dgm:prSet/>
      <dgm:spPr/>
      <dgm:t>
        <a:bodyPr/>
        <a:lstStyle/>
        <a:p>
          <a:endParaRPr lang="zh-CN" altLang="en-US" sz="2400" b="1">
            <a:solidFill>
              <a:srgbClr val="002060"/>
            </a:solidFill>
            <a:latin typeface="微软雅黑" panose="020B0503020204020204" pitchFamily="34" charset="-122"/>
            <a:ea typeface="微软雅黑" panose="020B0503020204020204" pitchFamily="34" charset="-122"/>
          </a:endParaRPr>
        </a:p>
      </dgm:t>
    </dgm:pt>
    <dgm:pt modelId="{1F9FE244-58BB-40BA-BF44-509275C8B7FC}">
      <dgm:prSet phldrT="[文本]" custT="1"/>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东亚经济圈</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6E9F16A5-149D-45AE-9518-C1D417E2447C}" cxnId="{9B540C59-226E-43B0-8C83-7014A9643B1C}" type="parTrans">
      <dgm:prSet custT="1"/>
      <dgm:spPr/>
      <dgm:t>
        <a:bodyPr/>
        <a:lstStyle/>
        <a:p>
          <a:endParaRPr lang="zh-CN" altLang="en-US" sz="1100" b="1">
            <a:solidFill>
              <a:srgbClr val="002060"/>
            </a:solidFill>
            <a:latin typeface="微软雅黑" panose="020B0503020204020204" pitchFamily="34" charset="-122"/>
            <a:ea typeface="微软雅黑" panose="020B0503020204020204" pitchFamily="34" charset="-122"/>
          </a:endParaRPr>
        </a:p>
      </dgm:t>
    </dgm:pt>
    <dgm:pt modelId="{C80D42A5-8766-4BB5-83B7-035204FDD3EB}" cxnId="{9B540C59-226E-43B0-8C83-7014A9643B1C}" type="sibTrans">
      <dgm:prSet/>
      <dgm:spPr/>
      <dgm:t>
        <a:bodyPr/>
        <a:lstStyle/>
        <a:p>
          <a:endParaRPr lang="zh-CN" altLang="en-US" sz="2400" b="1">
            <a:solidFill>
              <a:srgbClr val="002060"/>
            </a:solidFill>
            <a:latin typeface="微软雅黑" panose="020B0503020204020204" pitchFamily="34" charset="-122"/>
            <a:ea typeface="微软雅黑" panose="020B0503020204020204" pitchFamily="34" charset="-122"/>
          </a:endParaRPr>
        </a:p>
      </dgm:t>
    </dgm:pt>
    <dgm:pt modelId="{B086C740-FF2F-4EEB-B91B-EBF9837A2E28}">
      <dgm:prSet phldrT="[文本]" custT="1"/>
      <dgm:spPr/>
      <dgm:t>
        <a:bodyPr/>
        <a:lstStyle/>
        <a:p>
          <a:r>
            <a:rPr lang="zh-CN" altLang="en-US" sz="2000" b="1" dirty="0" smtClean="0">
              <a:solidFill>
                <a:srgbClr val="002060"/>
              </a:solidFill>
              <a:latin typeface="微软雅黑" panose="020B0503020204020204" pitchFamily="34" charset="-122"/>
              <a:ea typeface="微软雅黑" panose="020B0503020204020204" pitchFamily="34" charset="-122"/>
            </a:rPr>
            <a:t>西方文明</a:t>
          </a:r>
          <a:endParaRPr lang="zh-CN" altLang="en-US" sz="2000" b="1" dirty="0">
            <a:solidFill>
              <a:srgbClr val="002060"/>
            </a:solidFill>
            <a:latin typeface="微软雅黑" panose="020B0503020204020204" pitchFamily="34" charset="-122"/>
            <a:ea typeface="微软雅黑" panose="020B0503020204020204" pitchFamily="34" charset="-122"/>
          </a:endParaRPr>
        </a:p>
      </dgm:t>
    </dgm:pt>
    <dgm:pt modelId="{D813D733-1FC9-4476-8079-9F3A84190E82}" cxnId="{F59F5F94-CAED-4364-B7B1-7E376F263684}" type="parTrans">
      <dgm:prSet custT="1"/>
      <dgm:spPr/>
      <dgm:t>
        <a:bodyPr/>
        <a:lstStyle/>
        <a:p>
          <a:endParaRPr lang="zh-CN" altLang="en-US" sz="1100" b="1">
            <a:solidFill>
              <a:srgbClr val="002060"/>
            </a:solidFill>
            <a:latin typeface="微软雅黑" panose="020B0503020204020204" pitchFamily="34" charset="-122"/>
            <a:ea typeface="微软雅黑" panose="020B0503020204020204" pitchFamily="34" charset="-122"/>
          </a:endParaRPr>
        </a:p>
      </dgm:t>
    </dgm:pt>
    <dgm:pt modelId="{F33ACF71-E2C7-4E2C-B52C-287918E8A11A}" cxnId="{F59F5F94-CAED-4364-B7B1-7E376F263684}" type="sibTrans">
      <dgm:prSet/>
      <dgm:spPr/>
      <dgm:t>
        <a:bodyPr/>
        <a:lstStyle/>
        <a:p>
          <a:endParaRPr lang="zh-CN" altLang="en-US" sz="2400" b="1">
            <a:solidFill>
              <a:srgbClr val="002060"/>
            </a:solidFill>
            <a:latin typeface="微软雅黑" panose="020B0503020204020204" pitchFamily="34" charset="-122"/>
            <a:ea typeface="微软雅黑" panose="020B0503020204020204" pitchFamily="34" charset="-122"/>
          </a:endParaRPr>
        </a:p>
      </dgm:t>
    </dgm:pt>
    <dgm:pt modelId="{EAA7ADD5-B11F-4E76-9BF4-88EC553767BC}">
      <dgm:prSet phldrT="[文本]" custT="1"/>
      <dgm:spPr/>
      <dgm:t>
        <a:bodyPr/>
        <a:lstStyle/>
        <a:p>
          <a:r>
            <a:rPr lang="zh-CN" altLang="en-US" sz="1600" b="1" dirty="0" smtClean="0">
              <a:solidFill>
                <a:srgbClr val="002060"/>
              </a:solidFill>
              <a:latin typeface="微软雅黑" panose="020B0503020204020204" pitchFamily="34" charset="-122"/>
              <a:ea typeface="微软雅黑" panose="020B0503020204020204" pitchFamily="34" charset="-122"/>
            </a:rPr>
            <a:t>欧洲经济圈</a:t>
          </a:r>
          <a:endParaRPr lang="zh-CN" altLang="en-US" sz="1600" b="1" dirty="0">
            <a:solidFill>
              <a:srgbClr val="002060"/>
            </a:solidFill>
            <a:latin typeface="微软雅黑" panose="020B0503020204020204" pitchFamily="34" charset="-122"/>
            <a:ea typeface="微软雅黑" panose="020B0503020204020204" pitchFamily="34" charset="-122"/>
          </a:endParaRPr>
        </a:p>
      </dgm:t>
    </dgm:pt>
    <dgm:pt modelId="{7207E652-E55D-490B-BE5F-897E0ABB97A1}" cxnId="{874EB86A-384B-465E-A731-56146D9B9F04}" type="parTrans">
      <dgm:prSet custT="1"/>
      <dgm:spPr/>
      <dgm:t>
        <a:bodyPr/>
        <a:lstStyle/>
        <a:p>
          <a:endParaRPr lang="zh-CN" altLang="en-US" sz="1100" b="1">
            <a:solidFill>
              <a:srgbClr val="002060"/>
            </a:solidFill>
            <a:latin typeface="微软雅黑" panose="020B0503020204020204" pitchFamily="34" charset="-122"/>
            <a:ea typeface="微软雅黑" panose="020B0503020204020204" pitchFamily="34" charset="-122"/>
          </a:endParaRPr>
        </a:p>
      </dgm:t>
    </dgm:pt>
    <dgm:pt modelId="{04F19995-9BA9-4224-8200-5E87CD12FC7D}" cxnId="{874EB86A-384B-465E-A731-56146D9B9F04}" type="sibTrans">
      <dgm:prSet/>
      <dgm:spPr/>
      <dgm:t>
        <a:bodyPr/>
        <a:lstStyle/>
        <a:p>
          <a:endParaRPr lang="zh-CN" altLang="en-US" sz="2400" b="1">
            <a:solidFill>
              <a:srgbClr val="002060"/>
            </a:solidFill>
            <a:latin typeface="微软雅黑" panose="020B0503020204020204" pitchFamily="34" charset="-122"/>
            <a:ea typeface="微软雅黑" panose="020B0503020204020204" pitchFamily="34" charset="-122"/>
          </a:endParaRPr>
        </a:p>
      </dgm:t>
    </dgm:pt>
    <dgm:pt modelId="{B34E9CC8-8175-4D0C-820A-F8F1DB4A37AC}" type="pres">
      <dgm:prSet presAssocID="{A032424D-74BE-44F5-8198-2372FB40C9B9}" presName="Name0" presStyleCnt="0">
        <dgm:presLayoutVars>
          <dgm:chMax val="1"/>
          <dgm:dir/>
          <dgm:animLvl val="ctr"/>
          <dgm:resizeHandles val="exact"/>
        </dgm:presLayoutVars>
      </dgm:prSet>
      <dgm:spPr/>
      <dgm:t>
        <a:bodyPr/>
        <a:lstStyle/>
        <a:p>
          <a:endParaRPr lang="zh-CN" altLang="en-US"/>
        </a:p>
      </dgm:t>
    </dgm:pt>
    <dgm:pt modelId="{3111D751-407F-40A9-87DF-BE1ACD86424F}" type="pres">
      <dgm:prSet presAssocID="{72585D6A-B17A-4B3F-9F88-51F8A197718D}" presName="centerShape" presStyleLbl="node0" presStyleIdx="0" presStyleCnt="1"/>
      <dgm:spPr/>
      <dgm:t>
        <a:bodyPr/>
        <a:lstStyle/>
        <a:p>
          <a:endParaRPr lang="zh-CN" altLang="en-US"/>
        </a:p>
      </dgm:t>
    </dgm:pt>
    <dgm:pt modelId="{2DC5BFCB-7634-4EA3-8C05-444CCC72FD24}" type="pres">
      <dgm:prSet presAssocID="{E951745E-047E-47CA-A2DE-A774536460C8}" presName="parTrans" presStyleLbl="sibTrans2D1" presStyleIdx="0" presStyleCnt="4"/>
      <dgm:spPr/>
      <dgm:t>
        <a:bodyPr/>
        <a:lstStyle/>
        <a:p>
          <a:endParaRPr lang="zh-CN" altLang="en-US"/>
        </a:p>
      </dgm:t>
    </dgm:pt>
    <dgm:pt modelId="{3CC0F832-7583-4620-9EE5-C3B677A1DE1E}" type="pres">
      <dgm:prSet presAssocID="{E951745E-047E-47CA-A2DE-A774536460C8}" presName="connectorText" presStyleLbl="sibTrans2D1" presStyleIdx="0" presStyleCnt="4"/>
      <dgm:spPr/>
      <dgm:t>
        <a:bodyPr/>
        <a:lstStyle/>
        <a:p>
          <a:endParaRPr lang="zh-CN" altLang="en-US"/>
        </a:p>
      </dgm:t>
    </dgm:pt>
    <dgm:pt modelId="{B89CFF1B-8765-4D60-B4E3-511A505B4C4C}" type="pres">
      <dgm:prSet presAssocID="{8C14454F-DA8F-4676-A6C0-01086B11F546}" presName="node" presStyleLbl="node1" presStyleIdx="0" presStyleCnt="4">
        <dgm:presLayoutVars>
          <dgm:bulletEnabled val="1"/>
        </dgm:presLayoutVars>
      </dgm:prSet>
      <dgm:spPr/>
      <dgm:t>
        <a:bodyPr/>
        <a:lstStyle/>
        <a:p>
          <a:endParaRPr lang="zh-CN" altLang="en-US"/>
        </a:p>
      </dgm:t>
    </dgm:pt>
    <dgm:pt modelId="{5F466301-38D3-4B89-839A-4241A239B795}" type="pres">
      <dgm:prSet presAssocID="{6E9F16A5-149D-45AE-9518-C1D417E2447C}" presName="parTrans" presStyleLbl="sibTrans2D1" presStyleIdx="1" presStyleCnt="4"/>
      <dgm:spPr/>
      <dgm:t>
        <a:bodyPr/>
        <a:lstStyle/>
        <a:p>
          <a:endParaRPr lang="zh-CN" altLang="en-US"/>
        </a:p>
      </dgm:t>
    </dgm:pt>
    <dgm:pt modelId="{FC1F86C9-FB69-4309-9CB0-361CA1527BA3}" type="pres">
      <dgm:prSet presAssocID="{6E9F16A5-149D-45AE-9518-C1D417E2447C}" presName="connectorText" presStyleLbl="sibTrans2D1" presStyleIdx="1" presStyleCnt="4"/>
      <dgm:spPr/>
      <dgm:t>
        <a:bodyPr/>
        <a:lstStyle/>
        <a:p>
          <a:endParaRPr lang="zh-CN" altLang="en-US"/>
        </a:p>
      </dgm:t>
    </dgm:pt>
    <dgm:pt modelId="{1AB44351-EAA8-4408-96C9-55B729A8F8AE}" type="pres">
      <dgm:prSet presAssocID="{1F9FE244-58BB-40BA-BF44-509275C8B7FC}" presName="node" presStyleLbl="node1" presStyleIdx="1" presStyleCnt="4">
        <dgm:presLayoutVars>
          <dgm:bulletEnabled val="1"/>
        </dgm:presLayoutVars>
      </dgm:prSet>
      <dgm:spPr/>
      <dgm:t>
        <a:bodyPr/>
        <a:lstStyle/>
        <a:p>
          <a:endParaRPr lang="zh-CN" altLang="en-US"/>
        </a:p>
      </dgm:t>
    </dgm:pt>
    <dgm:pt modelId="{3E41805B-1049-4EBC-A56E-84F32D445AF3}" type="pres">
      <dgm:prSet presAssocID="{D813D733-1FC9-4476-8079-9F3A84190E82}" presName="parTrans" presStyleLbl="sibTrans2D1" presStyleIdx="2" presStyleCnt="4"/>
      <dgm:spPr/>
      <dgm:t>
        <a:bodyPr/>
        <a:lstStyle/>
        <a:p>
          <a:endParaRPr lang="zh-CN" altLang="en-US"/>
        </a:p>
      </dgm:t>
    </dgm:pt>
    <dgm:pt modelId="{0A96B38A-F4D8-49D7-BE6B-9E937EDB5115}" type="pres">
      <dgm:prSet presAssocID="{D813D733-1FC9-4476-8079-9F3A84190E82}" presName="connectorText" presStyleLbl="sibTrans2D1" presStyleIdx="2" presStyleCnt="4"/>
      <dgm:spPr/>
      <dgm:t>
        <a:bodyPr/>
        <a:lstStyle/>
        <a:p>
          <a:endParaRPr lang="zh-CN" altLang="en-US"/>
        </a:p>
      </dgm:t>
    </dgm:pt>
    <dgm:pt modelId="{414B0DD7-58F5-4419-817B-5DFFD61731C3}" type="pres">
      <dgm:prSet presAssocID="{B086C740-FF2F-4EEB-B91B-EBF9837A2E28}" presName="node" presStyleLbl="node1" presStyleIdx="2" presStyleCnt="4">
        <dgm:presLayoutVars>
          <dgm:bulletEnabled val="1"/>
        </dgm:presLayoutVars>
      </dgm:prSet>
      <dgm:spPr/>
      <dgm:t>
        <a:bodyPr/>
        <a:lstStyle/>
        <a:p>
          <a:endParaRPr lang="zh-CN" altLang="en-US"/>
        </a:p>
      </dgm:t>
    </dgm:pt>
    <dgm:pt modelId="{7F79A465-54F4-46A2-91DA-1A48CF3A7DED}" type="pres">
      <dgm:prSet presAssocID="{7207E652-E55D-490B-BE5F-897E0ABB97A1}" presName="parTrans" presStyleLbl="sibTrans2D1" presStyleIdx="3" presStyleCnt="4"/>
      <dgm:spPr/>
      <dgm:t>
        <a:bodyPr/>
        <a:lstStyle/>
        <a:p>
          <a:endParaRPr lang="zh-CN" altLang="en-US"/>
        </a:p>
      </dgm:t>
    </dgm:pt>
    <dgm:pt modelId="{D56E4958-C3BE-4E0B-BE38-F4266AFE4456}" type="pres">
      <dgm:prSet presAssocID="{7207E652-E55D-490B-BE5F-897E0ABB97A1}" presName="connectorText" presStyleLbl="sibTrans2D1" presStyleIdx="3" presStyleCnt="4"/>
      <dgm:spPr/>
      <dgm:t>
        <a:bodyPr/>
        <a:lstStyle/>
        <a:p>
          <a:endParaRPr lang="zh-CN" altLang="en-US"/>
        </a:p>
      </dgm:t>
    </dgm:pt>
    <dgm:pt modelId="{7278444D-C0C5-4E8C-A76D-5CB7C31D2F83}" type="pres">
      <dgm:prSet presAssocID="{EAA7ADD5-B11F-4E76-9BF4-88EC553767BC}" presName="node" presStyleLbl="node1" presStyleIdx="3" presStyleCnt="4">
        <dgm:presLayoutVars>
          <dgm:bulletEnabled val="1"/>
        </dgm:presLayoutVars>
      </dgm:prSet>
      <dgm:spPr/>
      <dgm:t>
        <a:bodyPr/>
        <a:lstStyle/>
        <a:p>
          <a:endParaRPr lang="zh-CN" altLang="en-US"/>
        </a:p>
      </dgm:t>
    </dgm:pt>
  </dgm:ptLst>
  <dgm:cxnLst>
    <dgm:cxn modelId="{52F28775-F33F-4D05-B49F-3C58E67A5307}" type="presOf" srcId="{6E9F16A5-149D-45AE-9518-C1D417E2447C}" destId="{5F466301-38D3-4B89-839A-4241A239B795}" srcOrd="0" destOrd="0" presId="urn:microsoft.com/office/officeart/2005/8/layout/radial5"/>
    <dgm:cxn modelId="{98796C0B-BDBA-48A9-9950-EC444FBE1644}" type="presOf" srcId="{1F9FE244-58BB-40BA-BF44-509275C8B7FC}" destId="{1AB44351-EAA8-4408-96C9-55B729A8F8AE}" srcOrd="0" destOrd="0" presId="urn:microsoft.com/office/officeart/2005/8/layout/radial5"/>
    <dgm:cxn modelId="{D3A92540-12A3-479F-8BF7-AC649324FBEF}" srcId="{72585D6A-B17A-4B3F-9F88-51F8A197718D}" destId="{8C14454F-DA8F-4676-A6C0-01086B11F546}" srcOrd="0" destOrd="0" parTransId="{E951745E-047E-47CA-A2DE-A774536460C8}" sibTransId="{34558F31-14E9-4F72-B1C8-8C6DF96DEEFF}"/>
    <dgm:cxn modelId="{DF2A962C-CD68-49D9-95A1-B53B889E5C62}" type="presOf" srcId="{E951745E-047E-47CA-A2DE-A774536460C8}" destId="{3CC0F832-7583-4620-9EE5-C3B677A1DE1E}" srcOrd="1" destOrd="0" presId="urn:microsoft.com/office/officeart/2005/8/layout/radial5"/>
    <dgm:cxn modelId="{949EF135-0387-4A0C-B3FB-9A019E5E1083}" type="presOf" srcId="{D813D733-1FC9-4476-8079-9F3A84190E82}" destId="{3E41805B-1049-4EBC-A56E-84F32D445AF3}" srcOrd="0" destOrd="0" presId="urn:microsoft.com/office/officeart/2005/8/layout/radial5"/>
    <dgm:cxn modelId="{F59F5F94-CAED-4364-B7B1-7E376F263684}" srcId="{72585D6A-B17A-4B3F-9F88-51F8A197718D}" destId="{B086C740-FF2F-4EEB-B91B-EBF9837A2E28}" srcOrd="2" destOrd="0" parTransId="{D813D733-1FC9-4476-8079-9F3A84190E82}" sibTransId="{F33ACF71-E2C7-4E2C-B52C-287918E8A11A}"/>
    <dgm:cxn modelId="{874EB86A-384B-465E-A731-56146D9B9F04}" srcId="{72585D6A-B17A-4B3F-9F88-51F8A197718D}" destId="{EAA7ADD5-B11F-4E76-9BF4-88EC553767BC}" srcOrd="3" destOrd="0" parTransId="{7207E652-E55D-490B-BE5F-897E0ABB97A1}" sibTransId="{04F19995-9BA9-4224-8200-5E87CD12FC7D}"/>
    <dgm:cxn modelId="{0FFD2FA6-3C48-4EDF-9F3C-4F7D42FF907F}" type="presOf" srcId="{E951745E-047E-47CA-A2DE-A774536460C8}" destId="{2DC5BFCB-7634-4EA3-8C05-444CCC72FD24}" srcOrd="0" destOrd="0" presId="urn:microsoft.com/office/officeart/2005/8/layout/radial5"/>
    <dgm:cxn modelId="{9B540C59-226E-43B0-8C83-7014A9643B1C}" srcId="{72585D6A-B17A-4B3F-9F88-51F8A197718D}" destId="{1F9FE244-58BB-40BA-BF44-509275C8B7FC}" srcOrd="1" destOrd="0" parTransId="{6E9F16A5-149D-45AE-9518-C1D417E2447C}" sibTransId="{C80D42A5-8766-4BB5-83B7-035204FDD3EB}"/>
    <dgm:cxn modelId="{04237506-619F-4F1C-9E79-E70299080AFD}" type="presOf" srcId="{A032424D-74BE-44F5-8198-2372FB40C9B9}" destId="{B34E9CC8-8175-4D0C-820A-F8F1DB4A37AC}" srcOrd="0" destOrd="0" presId="urn:microsoft.com/office/officeart/2005/8/layout/radial5"/>
    <dgm:cxn modelId="{B5602951-B0FA-45D9-B054-0D50D8BC48CB}" type="presOf" srcId="{72585D6A-B17A-4B3F-9F88-51F8A197718D}" destId="{3111D751-407F-40A9-87DF-BE1ACD86424F}" srcOrd="0" destOrd="0" presId="urn:microsoft.com/office/officeart/2005/8/layout/radial5"/>
    <dgm:cxn modelId="{B7A7F3C4-A9F4-4461-AC96-A1088BF9F0BC}" type="presOf" srcId="{B086C740-FF2F-4EEB-B91B-EBF9837A2E28}" destId="{414B0DD7-58F5-4419-817B-5DFFD61731C3}" srcOrd="0" destOrd="0" presId="urn:microsoft.com/office/officeart/2005/8/layout/radial5"/>
    <dgm:cxn modelId="{01731E41-84F5-4D8C-AEB9-494E090DB4E6}" type="presOf" srcId="{EAA7ADD5-B11F-4E76-9BF4-88EC553767BC}" destId="{7278444D-C0C5-4E8C-A76D-5CB7C31D2F83}" srcOrd="0" destOrd="0" presId="urn:microsoft.com/office/officeart/2005/8/layout/radial5"/>
    <dgm:cxn modelId="{5E73CE8B-ECBF-4EA0-9642-3A0319A88214}" type="presOf" srcId="{7207E652-E55D-490B-BE5F-897E0ABB97A1}" destId="{7F79A465-54F4-46A2-91DA-1A48CF3A7DED}" srcOrd="0" destOrd="0" presId="urn:microsoft.com/office/officeart/2005/8/layout/radial5"/>
    <dgm:cxn modelId="{538DA201-8382-4003-AD36-D17A75E7FF2E}" type="presOf" srcId="{D813D733-1FC9-4476-8079-9F3A84190E82}" destId="{0A96B38A-F4D8-49D7-BE6B-9E937EDB5115}" srcOrd="1" destOrd="0" presId="urn:microsoft.com/office/officeart/2005/8/layout/radial5"/>
    <dgm:cxn modelId="{79AC3E2B-B825-4756-8815-BB11FE347CF6}" type="presOf" srcId="{8C14454F-DA8F-4676-A6C0-01086B11F546}" destId="{B89CFF1B-8765-4D60-B4E3-511A505B4C4C}" srcOrd="0" destOrd="0" presId="urn:microsoft.com/office/officeart/2005/8/layout/radial5"/>
    <dgm:cxn modelId="{F92E4A8F-C52F-4CB0-92A0-4B05E87AE979}" type="presOf" srcId="{7207E652-E55D-490B-BE5F-897E0ABB97A1}" destId="{D56E4958-C3BE-4E0B-BE38-F4266AFE4456}" srcOrd="1" destOrd="0" presId="urn:microsoft.com/office/officeart/2005/8/layout/radial5"/>
    <dgm:cxn modelId="{D5FA2B94-D1A7-47A7-B319-3062DAD130EA}" type="presOf" srcId="{6E9F16A5-149D-45AE-9518-C1D417E2447C}" destId="{FC1F86C9-FB69-4309-9CB0-361CA1527BA3}" srcOrd="1" destOrd="0" presId="urn:microsoft.com/office/officeart/2005/8/layout/radial5"/>
    <dgm:cxn modelId="{E28AC276-639F-42AB-A159-FDD25893B8DB}" srcId="{A032424D-74BE-44F5-8198-2372FB40C9B9}" destId="{72585D6A-B17A-4B3F-9F88-51F8A197718D}" srcOrd="0" destOrd="0" parTransId="{A1E40FE3-7CF5-4DDB-9902-FF2FB2A9EA7B}" sibTransId="{3208F9F6-9FB1-429D-BFF5-92707F93AD49}"/>
    <dgm:cxn modelId="{1A523B91-21CA-43B0-B5C6-088C3CA78534}" type="presParOf" srcId="{B34E9CC8-8175-4D0C-820A-F8F1DB4A37AC}" destId="{3111D751-407F-40A9-87DF-BE1ACD86424F}" srcOrd="0" destOrd="0" presId="urn:microsoft.com/office/officeart/2005/8/layout/radial5"/>
    <dgm:cxn modelId="{7AB341F3-9B27-48E0-8ADA-D915FBDB7FFC}" type="presParOf" srcId="{B34E9CC8-8175-4D0C-820A-F8F1DB4A37AC}" destId="{2DC5BFCB-7634-4EA3-8C05-444CCC72FD24}" srcOrd="1" destOrd="0" presId="urn:microsoft.com/office/officeart/2005/8/layout/radial5"/>
    <dgm:cxn modelId="{6661A954-2A38-461A-8DA4-F1A85E324E79}" type="presParOf" srcId="{2DC5BFCB-7634-4EA3-8C05-444CCC72FD24}" destId="{3CC0F832-7583-4620-9EE5-C3B677A1DE1E}" srcOrd="0" destOrd="0" presId="urn:microsoft.com/office/officeart/2005/8/layout/radial5"/>
    <dgm:cxn modelId="{ED4D9147-AE8A-4E2C-8AE6-68DB35F5AFA0}" type="presParOf" srcId="{B34E9CC8-8175-4D0C-820A-F8F1DB4A37AC}" destId="{B89CFF1B-8765-4D60-B4E3-511A505B4C4C}" srcOrd="2" destOrd="0" presId="urn:microsoft.com/office/officeart/2005/8/layout/radial5"/>
    <dgm:cxn modelId="{B8FC83FA-C974-4927-AD64-2FAE2ACFD670}" type="presParOf" srcId="{B34E9CC8-8175-4D0C-820A-F8F1DB4A37AC}" destId="{5F466301-38D3-4B89-839A-4241A239B795}" srcOrd="3" destOrd="0" presId="urn:microsoft.com/office/officeart/2005/8/layout/radial5"/>
    <dgm:cxn modelId="{E57912CF-219B-4818-AE30-DE529EEBD181}" type="presParOf" srcId="{5F466301-38D3-4B89-839A-4241A239B795}" destId="{FC1F86C9-FB69-4309-9CB0-361CA1527BA3}" srcOrd="0" destOrd="0" presId="urn:microsoft.com/office/officeart/2005/8/layout/radial5"/>
    <dgm:cxn modelId="{749E7AA7-4C1C-4CDF-A68E-C872C04941D6}" type="presParOf" srcId="{B34E9CC8-8175-4D0C-820A-F8F1DB4A37AC}" destId="{1AB44351-EAA8-4408-96C9-55B729A8F8AE}" srcOrd="4" destOrd="0" presId="urn:microsoft.com/office/officeart/2005/8/layout/radial5"/>
    <dgm:cxn modelId="{C48C42E0-5266-4CF6-943F-9C9A26E2A028}" type="presParOf" srcId="{B34E9CC8-8175-4D0C-820A-F8F1DB4A37AC}" destId="{3E41805B-1049-4EBC-A56E-84F32D445AF3}" srcOrd="5" destOrd="0" presId="urn:microsoft.com/office/officeart/2005/8/layout/radial5"/>
    <dgm:cxn modelId="{6208D7D7-C86C-4E6B-B346-90E94ED8C2AB}" type="presParOf" srcId="{3E41805B-1049-4EBC-A56E-84F32D445AF3}" destId="{0A96B38A-F4D8-49D7-BE6B-9E937EDB5115}" srcOrd="0" destOrd="0" presId="urn:microsoft.com/office/officeart/2005/8/layout/radial5"/>
    <dgm:cxn modelId="{8BA0841E-6A2A-4A6D-A01A-E7A3C7FE004A}" type="presParOf" srcId="{B34E9CC8-8175-4D0C-820A-F8F1DB4A37AC}" destId="{414B0DD7-58F5-4419-817B-5DFFD61731C3}" srcOrd="6" destOrd="0" presId="urn:microsoft.com/office/officeart/2005/8/layout/radial5"/>
    <dgm:cxn modelId="{1091AB4F-0B3A-4382-8E51-21FF41A310C6}" type="presParOf" srcId="{B34E9CC8-8175-4D0C-820A-F8F1DB4A37AC}" destId="{7F79A465-54F4-46A2-91DA-1A48CF3A7DED}" srcOrd="7" destOrd="0" presId="urn:microsoft.com/office/officeart/2005/8/layout/radial5"/>
    <dgm:cxn modelId="{E01BD354-A1C2-4FC0-A171-CFCD5827E98E}" type="presParOf" srcId="{7F79A465-54F4-46A2-91DA-1A48CF3A7DED}" destId="{D56E4958-C3BE-4E0B-BE38-F4266AFE4456}" srcOrd="0" destOrd="0" presId="urn:microsoft.com/office/officeart/2005/8/layout/radial5"/>
    <dgm:cxn modelId="{6758E8BE-5883-4D3D-8817-91D418DC5194}" type="presParOf" srcId="{B34E9CC8-8175-4D0C-820A-F8F1DB4A37AC}" destId="{7278444D-C0C5-4E8C-A76D-5CB7C31D2F83}" srcOrd="8"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79D1C8-7D77-4B39-BF54-13456E0F319F}">
      <dsp:nvSpPr>
        <dsp:cNvPr id="0" name=""/>
        <dsp:cNvSpPr/>
      </dsp:nvSpPr>
      <dsp:spPr>
        <a:xfrm>
          <a:off x="482453" y="0"/>
          <a:ext cx="7027980" cy="4392488"/>
        </a:xfrm>
        <a:prstGeom prst="swooshArrow">
          <a:avLst>
            <a:gd name="adj1" fmla="val 25000"/>
            <a:gd name="adj2" fmla="val 25000"/>
          </a:avLst>
        </a:prstGeom>
        <a:solidFill>
          <a:srgbClr val="002060"/>
        </a:solidFill>
        <a:ln>
          <a:noFill/>
        </a:ln>
        <a:effectLst/>
      </dsp:spPr>
      <dsp:style>
        <a:lnRef idx="0">
          <a:scrgbClr r="0" g="0" b="0"/>
        </a:lnRef>
        <a:fillRef idx="1">
          <a:scrgbClr r="0" g="0" b="0"/>
        </a:fillRef>
        <a:effectRef idx="0">
          <a:scrgbClr r="0" g="0" b="0"/>
        </a:effectRef>
        <a:fontRef idx="minor"/>
      </dsp:style>
    </dsp:sp>
    <dsp:sp modelId="{97F3DF05-B565-4D83-ADC8-9A65F5CD21C7}">
      <dsp:nvSpPr>
        <dsp:cNvPr id="0" name=""/>
        <dsp:cNvSpPr/>
      </dsp:nvSpPr>
      <dsp:spPr>
        <a:xfrm>
          <a:off x="1375007" y="3031695"/>
          <a:ext cx="182727" cy="182727"/>
        </a:xfrm>
        <a:prstGeom prst="ellips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46537B-3A27-40BA-B486-C826B181E918}">
      <dsp:nvSpPr>
        <dsp:cNvPr id="0" name=""/>
        <dsp:cNvSpPr/>
      </dsp:nvSpPr>
      <dsp:spPr>
        <a:xfrm>
          <a:off x="1466370" y="3123058"/>
          <a:ext cx="1637519" cy="126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24" tIns="0" rIns="0" bIns="0" numCol="1" spcCol="1270" anchor="t" anchorCtr="0">
          <a:noAutofit/>
        </a:bodyPr>
        <a:lstStyle/>
        <a:p>
          <a:pPr lvl="0" algn="l" defTabSz="1778000">
            <a:lnSpc>
              <a:spcPct val="90000"/>
            </a:lnSpc>
            <a:spcBef>
              <a:spcPct val="0"/>
            </a:spcBef>
            <a:spcAft>
              <a:spcPct val="35000"/>
            </a:spcAft>
          </a:pPr>
          <a:r>
            <a:rPr lang="zh-CN" altLang="en-US" sz="4000" b="1" kern="1200" dirty="0" smtClean="0">
              <a:solidFill>
                <a:srgbClr val="002060"/>
              </a:solidFill>
              <a:latin typeface="微软雅黑" panose="020B0503020204020204" pitchFamily="34" charset="-122"/>
              <a:ea typeface="微软雅黑" panose="020B0503020204020204" pitchFamily="34" charset="-122"/>
            </a:rPr>
            <a:t>软实力</a:t>
          </a:r>
          <a:endParaRPr lang="zh-CN" altLang="en-US" sz="4000" b="1" kern="1200" dirty="0">
            <a:solidFill>
              <a:srgbClr val="002060"/>
            </a:solidFill>
            <a:latin typeface="微软雅黑" panose="020B0503020204020204" pitchFamily="34" charset="-122"/>
            <a:ea typeface="微软雅黑" panose="020B0503020204020204" pitchFamily="34" charset="-122"/>
          </a:endParaRPr>
        </a:p>
      </dsp:txBody>
      <dsp:txXfrm>
        <a:off x="1466370" y="3123058"/>
        <a:ext cx="1637519" cy="1269429"/>
      </dsp:txXfrm>
    </dsp:sp>
    <dsp:sp modelId="{9DDA278E-945D-4BD2-8DA0-8121C9D52668}">
      <dsp:nvSpPr>
        <dsp:cNvPr id="0" name=""/>
        <dsp:cNvSpPr/>
      </dsp:nvSpPr>
      <dsp:spPr>
        <a:xfrm>
          <a:off x="2987928" y="1837816"/>
          <a:ext cx="330315" cy="330315"/>
        </a:xfrm>
        <a:prstGeom prst="ellipse">
          <a:avLst/>
        </a:prstGeom>
        <a:solidFill>
          <a:schemeClr val="accent2">
            <a:shade val="50000"/>
            <a:hueOff val="-27656"/>
            <a:satOff val="-5606"/>
            <a:lumOff val="308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6F2DB2-247A-46D7-933A-34276341B45E}">
      <dsp:nvSpPr>
        <dsp:cNvPr id="0" name=""/>
        <dsp:cNvSpPr/>
      </dsp:nvSpPr>
      <dsp:spPr>
        <a:xfrm>
          <a:off x="3257080" y="2002974"/>
          <a:ext cx="2101360" cy="2389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027" tIns="0" rIns="0" bIns="0" numCol="1" spcCol="1270" anchor="t" anchorCtr="0">
          <a:noAutofit/>
        </a:bodyPr>
        <a:lstStyle/>
        <a:p>
          <a:pPr lvl="0" algn="l" defTabSz="1778000">
            <a:lnSpc>
              <a:spcPct val="90000"/>
            </a:lnSpc>
            <a:spcBef>
              <a:spcPct val="0"/>
            </a:spcBef>
            <a:spcAft>
              <a:spcPct val="35000"/>
            </a:spcAft>
          </a:pPr>
          <a:r>
            <a:rPr lang="zh-CN" altLang="en-US" sz="4000" b="1" kern="1200" dirty="0" smtClean="0">
              <a:solidFill>
                <a:srgbClr val="002060"/>
              </a:solidFill>
              <a:latin typeface="微软雅黑" panose="020B0503020204020204" pitchFamily="34" charset="-122"/>
              <a:ea typeface="微软雅黑" panose="020B0503020204020204" pitchFamily="34" charset="-122"/>
            </a:rPr>
            <a:t>巧实力</a:t>
          </a:r>
          <a:endParaRPr lang="zh-CN" altLang="en-US" sz="4000" b="1" kern="1200" dirty="0">
            <a:solidFill>
              <a:srgbClr val="002060"/>
            </a:solidFill>
            <a:latin typeface="微软雅黑" panose="020B0503020204020204" pitchFamily="34" charset="-122"/>
            <a:ea typeface="微软雅黑" panose="020B0503020204020204" pitchFamily="34" charset="-122"/>
          </a:endParaRPr>
        </a:p>
      </dsp:txBody>
      <dsp:txXfrm>
        <a:off x="3257080" y="2002974"/>
        <a:ext cx="2101360" cy="2389513"/>
      </dsp:txXfrm>
    </dsp:sp>
    <dsp:sp modelId="{D3531392-2274-485B-81D1-862C5D4940D3}">
      <dsp:nvSpPr>
        <dsp:cNvPr id="0" name=""/>
        <dsp:cNvSpPr/>
      </dsp:nvSpPr>
      <dsp:spPr>
        <a:xfrm>
          <a:off x="4927651" y="1111299"/>
          <a:ext cx="456818" cy="456818"/>
        </a:xfrm>
        <a:prstGeom prst="ellipse">
          <a:avLst/>
        </a:prstGeom>
        <a:solidFill>
          <a:schemeClr val="accent2">
            <a:shade val="50000"/>
            <a:hueOff val="-27656"/>
            <a:satOff val="-5606"/>
            <a:lumOff val="308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8005ED-1616-4D22-8A4A-D9C83589FA6E}">
      <dsp:nvSpPr>
        <dsp:cNvPr id="0" name=""/>
        <dsp:cNvSpPr/>
      </dsp:nvSpPr>
      <dsp:spPr>
        <a:xfrm>
          <a:off x="5280616" y="1011779"/>
          <a:ext cx="1986832" cy="3052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059" tIns="0" rIns="0" bIns="0" numCol="1" spcCol="1270" anchor="t" anchorCtr="0">
          <a:noAutofit/>
        </a:bodyPr>
        <a:lstStyle/>
        <a:p>
          <a:pPr lvl="0" algn="l" defTabSz="1778000">
            <a:lnSpc>
              <a:spcPct val="90000"/>
            </a:lnSpc>
            <a:spcBef>
              <a:spcPct val="0"/>
            </a:spcBef>
            <a:spcAft>
              <a:spcPct val="35000"/>
            </a:spcAft>
          </a:pPr>
          <a:r>
            <a:rPr lang="zh-CN" altLang="en-US" sz="4000" b="1" kern="1200" dirty="0" smtClean="0">
              <a:solidFill>
                <a:schemeClr val="bg1"/>
              </a:solidFill>
              <a:latin typeface="微软雅黑" panose="020B0503020204020204" pitchFamily="34" charset="-122"/>
              <a:ea typeface="微软雅黑" panose="020B0503020204020204" pitchFamily="34" charset="-122"/>
            </a:rPr>
            <a:t>锐实力</a:t>
          </a:r>
          <a:endParaRPr lang="zh-CN" altLang="en-US" sz="4000" b="1" kern="1200" dirty="0">
            <a:solidFill>
              <a:schemeClr val="bg1"/>
            </a:solidFill>
            <a:latin typeface="微软雅黑" panose="020B0503020204020204" pitchFamily="34" charset="-122"/>
            <a:ea typeface="微软雅黑" panose="020B0503020204020204" pitchFamily="34" charset="-122"/>
          </a:endParaRPr>
        </a:p>
      </dsp:txBody>
      <dsp:txXfrm>
        <a:off x="5280616" y="1011779"/>
        <a:ext cx="1986832" cy="305277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9F5BF3-D5DA-43F4-8B45-6BB6215315D4}">
      <dsp:nvSpPr>
        <dsp:cNvPr id="0" name=""/>
        <dsp:cNvSpPr/>
      </dsp:nvSpPr>
      <dsp:spPr>
        <a:xfrm rot="4396374">
          <a:off x="815057" y="1003031"/>
          <a:ext cx="4351310" cy="3034496"/>
        </a:xfrm>
        <a:prstGeom prst="swooshArrow">
          <a:avLst>
            <a:gd name="adj1" fmla="val 16310"/>
            <a:gd name="adj2" fmla="val 3137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1B3CF4F-1CAE-45EE-947D-C6A18F13DF82}">
      <dsp:nvSpPr>
        <dsp:cNvPr id="0" name=""/>
        <dsp:cNvSpPr/>
      </dsp:nvSpPr>
      <dsp:spPr>
        <a:xfrm>
          <a:off x="2445072" y="1399259"/>
          <a:ext cx="109884" cy="109884"/>
        </a:xfrm>
        <a:prstGeom prst="ellipse">
          <a:avLst/>
        </a:prstGeom>
        <a:gradFill rotWithShape="0">
          <a:gsLst>
            <a:gs pos="0">
              <a:schemeClr val="accent1">
                <a:tint val="55000"/>
                <a:hueOff val="0"/>
                <a:satOff val="0"/>
                <a:lumOff val="0"/>
                <a:alphaOff val="0"/>
                <a:shade val="51000"/>
                <a:satMod val="130000"/>
              </a:schemeClr>
            </a:gs>
            <a:gs pos="80000">
              <a:schemeClr val="accent1">
                <a:tint val="55000"/>
                <a:hueOff val="0"/>
                <a:satOff val="0"/>
                <a:lumOff val="0"/>
                <a:alphaOff val="0"/>
                <a:shade val="93000"/>
                <a:satMod val="130000"/>
              </a:schemeClr>
            </a:gs>
            <a:gs pos="100000">
              <a:schemeClr val="accent1">
                <a:tint val="55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3C67EE56-9637-49F8-80D4-31EE5798D282}">
      <dsp:nvSpPr>
        <dsp:cNvPr id="0" name=""/>
        <dsp:cNvSpPr/>
      </dsp:nvSpPr>
      <dsp:spPr>
        <a:xfrm>
          <a:off x="3197476" y="2006142"/>
          <a:ext cx="109884" cy="109884"/>
        </a:xfrm>
        <a:prstGeom prst="ellipse">
          <a:avLst/>
        </a:prstGeom>
        <a:gradFill rotWithShape="0">
          <a:gsLst>
            <a:gs pos="0">
              <a:schemeClr val="accent1">
                <a:tint val="55000"/>
                <a:hueOff val="0"/>
                <a:satOff val="0"/>
                <a:lumOff val="0"/>
                <a:alphaOff val="0"/>
                <a:shade val="51000"/>
                <a:satMod val="130000"/>
              </a:schemeClr>
            </a:gs>
            <a:gs pos="80000">
              <a:schemeClr val="accent1">
                <a:tint val="55000"/>
                <a:hueOff val="0"/>
                <a:satOff val="0"/>
                <a:lumOff val="0"/>
                <a:alphaOff val="0"/>
                <a:shade val="93000"/>
                <a:satMod val="130000"/>
              </a:schemeClr>
            </a:gs>
            <a:gs pos="100000">
              <a:schemeClr val="accent1">
                <a:tint val="55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295F3435-0306-4BF7-8358-6C78B3C738CA}">
      <dsp:nvSpPr>
        <dsp:cNvPr id="0" name=""/>
        <dsp:cNvSpPr/>
      </dsp:nvSpPr>
      <dsp:spPr>
        <a:xfrm>
          <a:off x="3761363" y="2715853"/>
          <a:ext cx="109884" cy="109884"/>
        </a:xfrm>
        <a:prstGeom prst="ellipse">
          <a:avLst/>
        </a:prstGeom>
        <a:gradFill rotWithShape="0">
          <a:gsLst>
            <a:gs pos="0">
              <a:schemeClr val="accent1">
                <a:tint val="55000"/>
                <a:hueOff val="0"/>
                <a:satOff val="0"/>
                <a:lumOff val="0"/>
                <a:alphaOff val="0"/>
                <a:shade val="51000"/>
                <a:satMod val="130000"/>
              </a:schemeClr>
            </a:gs>
            <a:gs pos="80000">
              <a:schemeClr val="accent1">
                <a:tint val="55000"/>
                <a:hueOff val="0"/>
                <a:satOff val="0"/>
                <a:lumOff val="0"/>
                <a:alphaOff val="0"/>
                <a:shade val="93000"/>
                <a:satMod val="130000"/>
              </a:schemeClr>
            </a:gs>
            <a:gs pos="100000">
              <a:schemeClr val="accent1">
                <a:tint val="55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CE6335AC-5DC0-4812-BF8C-EADF690AAD75}">
      <dsp:nvSpPr>
        <dsp:cNvPr id="0" name=""/>
        <dsp:cNvSpPr/>
      </dsp:nvSpPr>
      <dsp:spPr>
        <a:xfrm>
          <a:off x="523358" y="0"/>
          <a:ext cx="2051507" cy="80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b" anchorCtr="0">
          <a:noAutofit/>
        </a:bodyPr>
        <a:lstStyle/>
        <a:p>
          <a:pPr lvl="0" algn="ctr" defTabSz="1377950">
            <a:lnSpc>
              <a:spcPct val="90000"/>
            </a:lnSpc>
            <a:spcBef>
              <a:spcPct val="0"/>
            </a:spcBef>
            <a:spcAft>
              <a:spcPct val="35000"/>
            </a:spcAft>
          </a:pPr>
          <a:r>
            <a:rPr lang="zh-CN" altLang="en-US" sz="3100" b="1" kern="1200" dirty="0" smtClean="0">
              <a:solidFill>
                <a:srgbClr val="002060"/>
              </a:solidFill>
              <a:latin typeface="微软雅黑" panose="020B0503020204020204" pitchFamily="34" charset="-122"/>
              <a:ea typeface="微软雅黑" panose="020B0503020204020204" pitchFamily="34" charset="-122"/>
            </a:rPr>
            <a:t>日本</a:t>
          </a:r>
          <a:endParaRPr lang="zh-CN" altLang="en-US" sz="3100" b="1" kern="1200" dirty="0">
            <a:solidFill>
              <a:srgbClr val="002060"/>
            </a:solidFill>
            <a:latin typeface="微软雅黑" panose="020B0503020204020204" pitchFamily="34" charset="-122"/>
            <a:ea typeface="微软雅黑" panose="020B0503020204020204" pitchFamily="34" charset="-122"/>
          </a:endParaRPr>
        </a:p>
      </dsp:txBody>
      <dsp:txXfrm>
        <a:off x="523358" y="0"/>
        <a:ext cx="2051507" cy="806489"/>
      </dsp:txXfrm>
    </dsp:sp>
    <dsp:sp modelId="{5C48677E-76D9-4A68-BF82-3D03931B264B}">
      <dsp:nvSpPr>
        <dsp:cNvPr id="0" name=""/>
        <dsp:cNvSpPr/>
      </dsp:nvSpPr>
      <dsp:spPr>
        <a:xfrm>
          <a:off x="3073881" y="1050956"/>
          <a:ext cx="2994092" cy="80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l" defTabSz="1377950">
            <a:lnSpc>
              <a:spcPct val="90000"/>
            </a:lnSpc>
            <a:spcBef>
              <a:spcPct val="0"/>
            </a:spcBef>
            <a:spcAft>
              <a:spcPct val="35000"/>
            </a:spcAft>
          </a:pPr>
          <a:r>
            <a:rPr lang="zh-CN" altLang="en-US" sz="3100" b="1" kern="1200" dirty="0" smtClean="0">
              <a:solidFill>
                <a:srgbClr val="002060"/>
              </a:solidFill>
              <a:latin typeface="微软雅黑" panose="020B0503020204020204" pitchFamily="34" charset="-122"/>
              <a:ea typeface="微软雅黑" panose="020B0503020204020204" pitchFamily="34" charset="-122"/>
            </a:rPr>
            <a:t>俄罗斯</a:t>
          </a:r>
          <a:endParaRPr lang="zh-CN" altLang="en-US" sz="3100" b="1" kern="1200" dirty="0">
            <a:solidFill>
              <a:srgbClr val="002060"/>
            </a:solidFill>
            <a:latin typeface="微软雅黑" panose="020B0503020204020204" pitchFamily="34" charset="-122"/>
            <a:ea typeface="微软雅黑" panose="020B0503020204020204" pitchFamily="34" charset="-122"/>
          </a:endParaRPr>
        </a:p>
      </dsp:txBody>
      <dsp:txXfrm>
        <a:off x="3073881" y="1050956"/>
        <a:ext cx="2994092" cy="806489"/>
      </dsp:txXfrm>
    </dsp:sp>
    <dsp:sp modelId="{361C9F39-9D54-440E-B9FE-3482DB4D2CA6}">
      <dsp:nvSpPr>
        <dsp:cNvPr id="0" name=""/>
        <dsp:cNvSpPr/>
      </dsp:nvSpPr>
      <dsp:spPr>
        <a:xfrm>
          <a:off x="523358" y="1657840"/>
          <a:ext cx="2384184" cy="80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r" defTabSz="1377950">
            <a:lnSpc>
              <a:spcPct val="90000"/>
            </a:lnSpc>
            <a:spcBef>
              <a:spcPct val="0"/>
            </a:spcBef>
            <a:spcAft>
              <a:spcPct val="35000"/>
            </a:spcAft>
          </a:pPr>
          <a:r>
            <a:rPr lang="zh-CN" altLang="en-US" sz="3100" b="1" kern="1200" dirty="0" smtClean="0">
              <a:solidFill>
                <a:srgbClr val="002060"/>
              </a:solidFill>
              <a:latin typeface="微软雅黑" panose="020B0503020204020204" pitchFamily="34" charset="-122"/>
              <a:ea typeface="微软雅黑" panose="020B0503020204020204" pitchFamily="34" charset="-122"/>
            </a:rPr>
            <a:t>伊朗</a:t>
          </a:r>
          <a:endParaRPr lang="zh-CN" altLang="en-US" sz="3100" b="1" kern="1200" dirty="0">
            <a:solidFill>
              <a:srgbClr val="002060"/>
            </a:solidFill>
            <a:latin typeface="微软雅黑" panose="020B0503020204020204" pitchFamily="34" charset="-122"/>
            <a:ea typeface="微软雅黑" panose="020B0503020204020204" pitchFamily="34" charset="-122"/>
          </a:endParaRPr>
        </a:p>
      </dsp:txBody>
      <dsp:txXfrm>
        <a:off x="523358" y="1657840"/>
        <a:ext cx="2384184" cy="806489"/>
      </dsp:txXfrm>
    </dsp:sp>
    <dsp:sp modelId="{E5EA5D1D-0B2F-47FB-A29C-E6921F45CB24}">
      <dsp:nvSpPr>
        <dsp:cNvPr id="0" name=""/>
        <dsp:cNvSpPr/>
      </dsp:nvSpPr>
      <dsp:spPr>
        <a:xfrm>
          <a:off x="4238251" y="2367551"/>
          <a:ext cx="1829723" cy="80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l" defTabSz="1377950">
            <a:lnSpc>
              <a:spcPct val="90000"/>
            </a:lnSpc>
            <a:spcBef>
              <a:spcPct val="0"/>
            </a:spcBef>
            <a:spcAft>
              <a:spcPct val="35000"/>
            </a:spcAft>
          </a:pPr>
          <a:r>
            <a:rPr lang="zh-CN" altLang="en-US" sz="3100" b="1" kern="1200" dirty="0" smtClean="0">
              <a:solidFill>
                <a:srgbClr val="002060"/>
              </a:solidFill>
              <a:latin typeface="微软雅黑" panose="020B0503020204020204" pitchFamily="34" charset="-122"/>
              <a:ea typeface="微软雅黑" panose="020B0503020204020204" pitchFamily="34" charset="-122"/>
            </a:rPr>
            <a:t>联合国</a:t>
          </a:r>
          <a:endParaRPr lang="zh-CN" altLang="en-US" sz="3100" b="1" kern="1200" dirty="0">
            <a:solidFill>
              <a:srgbClr val="002060"/>
            </a:solidFill>
            <a:latin typeface="微软雅黑" panose="020B0503020204020204" pitchFamily="34" charset="-122"/>
            <a:ea typeface="微软雅黑" panose="020B0503020204020204" pitchFamily="34" charset="-122"/>
          </a:endParaRPr>
        </a:p>
      </dsp:txBody>
      <dsp:txXfrm>
        <a:off x="4238251" y="2367551"/>
        <a:ext cx="1829723" cy="806489"/>
      </dsp:txXfrm>
    </dsp:sp>
    <dsp:sp modelId="{BE3F1955-3741-4C75-A991-D455C97807FA}">
      <dsp:nvSpPr>
        <dsp:cNvPr id="0" name=""/>
        <dsp:cNvSpPr/>
      </dsp:nvSpPr>
      <dsp:spPr>
        <a:xfrm>
          <a:off x="2614191" y="4234070"/>
          <a:ext cx="4135257" cy="80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t" anchorCtr="0">
          <a:noAutofit/>
        </a:bodyPr>
        <a:lstStyle/>
        <a:p>
          <a:pPr lvl="0" algn="ctr" defTabSz="1377950">
            <a:lnSpc>
              <a:spcPct val="90000"/>
            </a:lnSpc>
            <a:spcBef>
              <a:spcPct val="0"/>
            </a:spcBef>
            <a:spcAft>
              <a:spcPct val="35000"/>
            </a:spcAft>
          </a:pPr>
          <a:r>
            <a:rPr lang="zh-CN" altLang="en-US" sz="3100" b="1" kern="1200" dirty="0" smtClean="0">
              <a:solidFill>
                <a:srgbClr val="002060"/>
              </a:solidFill>
              <a:latin typeface="微软雅黑" panose="020B0503020204020204" pitchFamily="34" charset="-122"/>
              <a:ea typeface="微软雅黑" panose="020B0503020204020204" pitchFamily="34" charset="-122"/>
            </a:rPr>
            <a:t>美国“新丝绸之路计划”</a:t>
          </a:r>
          <a:endParaRPr lang="zh-CN" altLang="en-US" sz="3100" b="1" kern="1200" dirty="0">
            <a:solidFill>
              <a:srgbClr val="002060"/>
            </a:solidFill>
            <a:latin typeface="微软雅黑" panose="020B0503020204020204" pitchFamily="34" charset="-122"/>
            <a:ea typeface="微软雅黑" panose="020B0503020204020204" pitchFamily="34" charset="-122"/>
          </a:endParaRPr>
        </a:p>
      </dsp:txBody>
      <dsp:txXfrm>
        <a:off x="2614191" y="4234070"/>
        <a:ext cx="4135257" cy="80648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C17A33-2D6D-4EA4-A5E5-D8609013E4D0}">
      <dsp:nvSpPr>
        <dsp:cNvPr id="0" name=""/>
        <dsp:cNvSpPr/>
      </dsp:nvSpPr>
      <dsp:spPr>
        <a:xfrm>
          <a:off x="1475312" y="459312"/>
          <a:ext cx="3145375" cy="3145375"/>
        </a:xfrm>
        <a:prstGeom prst="blockArc">
          <a:avLst>
            <a:gd name="adj1" fmla="val 12600000"/>
            <a:gd name="adj2" fmla="val 16200000"/>
            <a:gd name="adj3" fmla="val 4517"/>
          </a:avLst>
        </a:prstGeom>
        <a:solidFill>
          <a:schemeClr val="accent1">
            <a:shade val="90000"/>
            <a:hueOff val="125037"/>
            <a:satOff val="-2309"/>
            <a:lumOff val="107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33F142-5F81-41C1-A1D8-52569869966B}">
      <dsp:nvSpPr>
        <dsp:cNvPr id="0" name=""/>
        <dsp:cNvSpPr/>
      </dsp:nvSpPr>
      <dsp:spPr>
        <a:xfrm>
          <a:off x="1475312" y="459312"/>
          <a:ext cx="3145375" cy="3145375"/>
        </a:xfrm>
        <a:prstGeom prst="blockArc">
          <a:avLst>
            <a:gd name="adj1" fmla="val 9000000"/>
            <a:gd name="adj2" fmla="val 12600000"/>
            <a:gd name="adj3" fmla="val 4517"/>
          </a:avLst>
        </a:prstGeom>
        <a:solidFill>
          <a:schemeClr val="accent1">
            <a:shade val="90000"/>
            <a:hueOff val="250074"/>
            <a:satOff val="-4618"/>
            <a:lumOff val="2141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A0F6EB-346B-420A-B30B-F607EA959261}">
      <dsp:nvSpPr>
        <dsp:cNvPr id="0" name=""/>
        <dsp:cNvSpPr/>
      </dsp:nvSpPr>
      <dsp:spPr>
        <a:xfrm>
          <a:off x="1475312" y="459312"/>
          <a:ext cx="3145375" cy="3145375"/>
        </a:xfrm>
        <a:prstGeom prst="blockArc">
          <a:avLst>
            <a:gd name="adj1" fmla="val 5400000"/>
            <a:gd name="adj2" fmla="val 9000000"/>
            <a:gd name="adj3" fmla="val 4517"/>
          </a:avLst>
        </a:prstGeom>
        <a:solidFill>
          <a:schemeClr val="accent1">
            <a:shade val="90000"/>
            <a:hueOff val="375112"/>
            <a:satOff val="-6927"/>
            <a:lumOff val="3212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11E529-6A19-4C52-A842-EEB3AC299F43}">
      <dsp:nvSpPr>
        <dsp:cNvPr id="0" name=""/>
        <dsp:cNvSpPr/>
      </dsp:nvSpPr>
      <dsp:spPr>
        <a:xfrm>
          <a:off x="1475312" y="459312"/>
          <a:ext cx="3145375" cy="3145375"/>
        </a:xfrm>
        <a:prstGeom prst="blockArc">
          <a:avLst>
            <a:gd name="adj1" fmla="val 1800000"/>
            <a:gd name="adj2" fmla="val 5400000"/>
            <a:gd name="adj3" fmla="val 4517"/>
          </a:avLst>
        </a:prstGeom>
        <a:solidFill>
          <a:schemeClr val="accent1">
            <a:shade val="90000"/>
            <a:hueOff val="250074"/>
            <a:satOff val="-4618"/>
            <a:lumOff val="2141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580B47-3D3A-45F5-B9A5-DBBFE5B5111B}">
      <dsp:nvSpPr>
        <dsp:cNvPr id="0" name=""/>
        <dsp:cNvSpPr/>
      </dsp:nvSpPr>
      <dsp:spPr>
        <a:xfrm>
          <a:off x="1475312" y="459312"/>
          <a:ext cx="3145375" cy="3145375"/>
        </a:xfrm>
        <a:prstGeom prst="blockArc">
          <a:avLst>
            <a:gd name="adj1" fmla="val 19800000"/>
            <a:gd name="adj2" fmla="val 1800000"/>
            <a:gd name="adj3" fmla="val 4517"/>
          </a:avLst>
        </a:prstGeom>
        <a:solidFill>
          <a:schemeClr val="accent1">
            <a:shade val="90000"/>
            <a:hueOff val="125037"/>
            <a:satOff val="-2309"/>
            <a:lumOff val="107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3B6045-E906-4A91-AFCA-B47503721CA7}">
      <dsp:nvSpPr>
        <dsp:cNvPr id="0" name=""/>
        <dsp:cNvSpPr/>
      </dsp:nvSpPr>
      <dsp:spPr>
        <a:xfrm>
          <a:off x="1475312" y="459312"/>
          <a:ext cx="3145375" cy="3145375"/>
        </a:xfrm>
        <a:prstGeom prst="blockArc">
          <a:avLst>
            <a:gd name="adj1" fmla="val 16200000"/>
            <a:gd name="adj2" fmla="val 19800000"/>
            <a:gd name="adj3" fmla="val 4517"/>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0CA922-9843-43CF-882C-7C22903408DC}">
      <dsp:nvSpPr>
        <dsp:cNvPr id="0" name=""/>
        <dsp:cNvSpPr/>
      </dsp:nvSpPr>
      <dsp:spPr>
        <a:xfrm>
          <a:off x="2343298" y="1327298"/>
          <a:ext cx="1409402" cy="1409402"/>
        </a:xfrm>
        <a:prstGeom prst="ellipse">
          <a:avLst/>
        </a:prstGeom>
        <a:solidFill>
          <a:schemeClr val="accent1">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ts val="2600"/>
            </a:lnSpc>
            <a:spcBef>
              <a:spcPct val="0"/>
            </a:spcBef>
            <a:spcAft>
              <a:spcPts val="0"/>
            </a:spcAft>
          </a:pPr>
          <a:r>
            <a:rPr lang="zh-CN" altLang="en-US" sz="2400" b="1" kern="1200" dirty="0" smtClean="0">
              <a:latin typeface="微软雅黑" panose="020B0503020204020204" pitchFamily="34" charset="-122"/>
              <a:ea typeface="微软雅黑" panose="020B0503020204020204" pitchFamily="34" charset="-122"/>
            </a:rPr>
            <a:t>丝绸</a:t>
          </a:r>
          <a:endParaRPr lang="en-US" altLang="zh-CN" sz="2400" b="1" kern="1200" dirty="0" smtClean="0">
            <a:latin typeface="微软雅黑" panose="020B0503020204020204" pitchFamily="34" charset="-122"/>
            <a:ea typeface="微软雅黑" panose="020B0503020204020204" pitchFamily="34" charset="-122"/>
          </a:endParaRPr>
        </a:p>
        <a:p>
          <a:pPr lvl="0" algn="ctr" defTabSz="1066800">
            <a:lnSpc>
              <a:spcPts val="2600"/>
            </a:lnSpc>
            <a:spcBef>
              <a:spcPct val="0"/>
            </a:spcBef>
            <a:spcAft>
              <a:spcPts val="0"/>
            </a:spcAft>
          </a:pPr>
          <a:r>
            <a:rPr lang="zh-CN" altLang="en-US" sz="2400" b="1" kern="1200" dirty="0" smtClean="0">
              <a:latin typeface="微软雅黑" panose="020B0503020204020204" pitchFamily="34" charset="-122"/>
              <a:ea typeface="微软雅黑" panose="020B0503020204020204" pitchFamily="34" charset="-122"/>
            </a:rPr>
            <a:t>之路</a:t>
          </a:r>
          <a:endParaRPr lang="zh-CN" altLang="en-US" sz="2400" b="1" kern="1200" dirty="0">
            <a:latin typeface="微软雅黑" panose="020B0503020204020204" pitchFamily="34" charset="-122"/>
            <a:ea typeface="微软雅黑" panose="020B0503020204020204" pitchFamily="34" charset="-122"/>
          </a:endParaRPr>
        </a:p>
      </dsp:txBody>
      <dsp:txXfrm>
        <a:off x="2343298" y="1327298"/>
        <a:ext cx="1409402" cy="1409402"/>
      </dsp:txXfrm>
    </dsp:sp>
    <dsp:sp modelId="{62333C55-42B4-45D0-9F0D-031C0296D91E}">
      <dsp:nvSpPr>
        <dsp:cNvPr id="0" name=""/>
        <dsp:cNvSpPr/>
      </dsp:nvSpPr>
      <dsp:spPr>
        <a:xfrm>
          <a:off x="2554709" y="1538"/>
          <a:ext cx="986581" cy="986581"/>
        </a:xfrm>
        <a:prstGeom prst="ellips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海纳百川</a:t>
          </a:r>
          <a:endParaRPr lang="zh-CN" altLang="en-US" sz="1800" b="1" kern="1200" dirty="0">
            <a:latin typeface="微软雅黑" panose="020B0503020204020204" pitchFamily="34" charset="-122"/>
            <a:ea typeface="微软雅黑" panose="020B0503020204020204" pitchFamily="34" charset="-122"/>
          </a:endParaRPr>
        </a:p>
      </dsp:txBody>
      <dsp:txXfrm>
        <a:off x="2554709" y="1538"/>
        <a:ext cx="986581" cy="986581"/>
      </dsp:txXfrm>
    </dsp:sp>
    <dsp:sp modelId="{9493988E-BA8B-42A2-BBC9-8B1FA05D7E23}">
      <dsp:nvSpPr>
        <dsp:cNvPr id="0" name=""/>
        <dsp:cNvSpPr/>
      </dsp:nvSpPr>
      <dsp:spPr>
        <a:xfrm>
          <a:off x="3885938" y="770123"/>
          <a:ext cx="986581" cy="986581"/>
        </a:xfrm>
        <a:prstGeom prst="ellipse">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对外开放</a:t>
          </a:r>
          <a:endParaRPr lang="zh-CN" altLang="en-US" sz="1800" b="1" kern="1200" dirty="0">
            <a:latin typeface="微软雅黑" panose="020B0503020204020204" pitchFamily="34" charset="-122"/>
            <a:ea typeface="微软雅黑" panose="020B0503020204020204" pitchFamily="34" charset="-122"/>
          </a:endParaRPr>
        </a:p>
      </dsp:txBody>
      <dsp:txXfrm>
        <a:off x="3885938" y="770123"/>
        <a:ext cx="986581" cy="986581"/>
      </dsp:txXfrm>
    </dsp:sp>
    <dsp:sp modelId="{5D6FE23A-031E-4A42-9A99-97FB5B5DF441}">
      <dsp:nvSpPr>
        <dsp:cNvPr id="0" name=""/>
        <dsp:cNvSpPr/>
      </dsp:nvSpPr>
      <dsp:spPr>
        <a:xfrm>
          <a:off x="3885938" y="2307294"/>
          <a:ext cx="986581" cy="986581"/>
        </a:xfrm>
        <a:prstGeom prst="ellipse">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rgbClr val="002060"/>
              </a:solidFill>
              <a:latin typeface="微软雅黑" panose="020B0503020204020204" pitchFamily="34" charset="-122"/>
              <a:ea typeface="微软雅黑" panose="020B0503020204020204" pitchFamily="34" charset="-122"/>
            </a:rPr>
            <a:t>相互借鉴</a:t>
          </a:r>
          <a:endParaRPr lang="zh-CN" altLang="en-US" sz="1800" b="1" kern="1200" dirty="0">
            <a:solidFill>
              <a:srgbClr val="002060"/>
            </a:solidFill>
            <a:latin typeface="微软雅黑" panose="020B0503020204020204" pitchFamily="34" charset="-122"/>
            <a:ea typeface="微软雅黑" panose="020B0503020204020204" pitchFamily="34" charset="-122"/>
          </a:endParaRPr>
        </a:p>
      </dsp:txBody>
      <dsp:txXfrm>
        <a:off x="3885938" y="2307294"/>
        <a:ext cx="986581" cy="986581"/>
      </dsp:txXfrm>
    </dsp:sp>
    <dsp:sp modelId="{4C4A1AF4-548A-4FB5-A8FC-A3CAB55F1C25}">
      <dsp:nvSpPr>
        <dsp:cNvPr id="0" name=""/>
        <dsp:cNvSpPr/>
      </dsp:nvSpPr>
      <dsp:spPr>
        <a:xfrm>
          <a:off x="2554709" y="3075879"/>
          <a:ext cx="986581" cy="986581"/>
        </a:xfrm>
        <a:prstGeom prst="ellipse">
          <a:avLst/>
        </a:prstGeom>
        <a:solidFill>
          <a:schemeClr val="accent1">
            <a:shade val="50000"/>
            <a:hueOff val="361437"/>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rgbClr val="002060"/>
              </a:solidFill>
              <a:latin typeface="微软雅黑" panose="020B0503020204020204" pitchFamily="34" charset="-122"/>
              <a:ea typeface="微软雅黑" panose="020B0503020204020204" pitchFamily="34" charset="-122"/>
            </a:rPr>
            <a:t>互通有无</a:t>
          </a:r>
          <a:endParaRPr lang="zh-CN" altLang="en-US" sz="1800" b="1" kern="1200" dirty="0">
            <a:solidFill>
              <a:srgbClr val="002060"/>
            </a:solidFill>
            <a:latin typeface="微软雅黑" panose="020B0503020204020204" pitchFamily="34" charset="-122"/>
            <a:ea typeface="微软雅黑" panose="020B0503020204020204" pitchFamily="34" charset="-122"/>
          </a:endParaRPr>
        </a:p>
      </dsp:txBody>
      <dsp:txXfrm>
        <a:off x="2554709" y="3075879"/>
        <a:ext cx="986581" cy="986581"/>
      </dsp:txXfrm>
    </dsp:sp>
    <dsp:sp modelId="{A3EC4B59-09B9-4363-B555-68DB4690395A}">
      <dsp:nvSpPr>
        <dsp:cNvPr id="0" name=""/>
        <dsp:cNvSpPr/>
      </dsp:nvSpPr>
      <dsp:spPr>
        <a:xfrm>
          <a:off x="1223480" y="2307294"/>
          <a:ext cx="986581" cy="986581"/>
        </a:xfrm>
        <a:prstGeom prst="ellipse">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rgbClr val="002060"/>
              </a:solidFill>
              <a:latin typeface="微软雅黑" panose="020B0503020204020204" pitchFamily="34" charset="-122"/>
              <a:ea typeface="微软雅黑" panose="020B0503020204020204" pitchFamily="34" charset="-122"/>
            </a:rPr>
            <a:t>相互促进</a:t>
          </a:r>
          <a:endParaRPr lang="zh-CN" altLang="en-US" sz="1800" b="1" kern="1200" dirty="0">
            <a:solidFill>
              <a:srgbClr val="002060"/>
            </a:solidFill>
            <a:latin typeface="微软雅黑" panose="020B0503020204020204" pitchFamily="34" charset="-122"/>
            <a:ea typeface="微软雅黑" panose="020B0503020204020204" pitchFamily="34" charset="-122"/>
          </a:endParaRPr>
        </a:p>
      </dsp:txBody>
      <dsp:txXfrm>
        <a:off x="1223480" y="2307294"/>
        <a:ext cx="986581" cy="986581"/>
      </dsp:txXfrm>
    </dsp:sp>
    <dsp:sp modelId="{37B51A6D-AC15-48FC-8537-BC7DB61DD357}">
      <dsp:nvSpPr>
        <dsp:cNvPr id="0" name=""/>
        <dsp:cNvSpPr/>
      </dsp:nvSpPr>
      <dsp:spPr>
        <a:xfrm>
          <a:off x="1223480" y="770123"/>
          <a:ext cx="986581" cy="986581"/>
        </a:xfrm>
        <a:prstGeom prst="ellipse">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共同发展</a:t>
          </a:r>
          <a:endParaRPr lang="zh-CN" altLang="en-US" sz="1800" b="1" kern="1200" dirty="0">
            <a:latin typeface="微软雅黑" panose="020B0503020204020204" pitchFamily="34" charset="-122"/>
            <a:ea typeface="微软雅黑" panose="020B0503020204020204" pitchFamily="34" charset="-122"/>
          </a:endParaRPr>
        </a:p>
      </dsp:txBody>
      <dsp:txXfrm>
        <a:off x="1223480" y="770123"/>
        <a:ext cx="986581" cy="98658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C0E269-1073-4041-9134-DE706242768D}">
      <dsp:nvSpPr>
        <dsp:cNvPr id="0" name=""/>
        <dsp:cNvSpPr/>
      </dsp:nvSpPr>
      <dsp:spPr>
        <a:xfrm>
          <a:off x="1979405" y="550645"/>
          <a:ext cx="3685055" cy="3685055"/>
        </a:xfrm>
        <a:prstGeom prst="blockArc">
          <a:avLst>
            <a:gd name="adj1" fmla="val 10800000"/>
            <a:gd name="adj2" fmla="val 16200000"/>
            <a:gd name="adj3" fmla="val 4635"/>
          </a:avLst>
        </a:prstGeom>
        <a:solidFill>
          <a:schemeClr val="accent1">
            <a:shade val="90000"/>
            <a:hueOff val="306300"/>
            <a:satOff val="-4255"/>
            <a:lumOff val="2295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DE466F-EE3C-42B7-8D97-96BDF5933D01}">
      <dsp:nvSpPr>
        <dsp:cNvPr id="0" name=""/>
        <dsp:cNvSpPr/>
      </dsp:nvSpPr>
      <dsp:spPr>
        <a:xfrm>
          <a:off x="1979405" y="550645"/>
          <a:ext cx="3685055" cy="3685055"/>
        </a:xfrm>
        <a:prstGeom prst="blockArc">
          <a:avLst>
            <a:gd name="adj1" fmla="val 5400000"/>
            <a:gd name="adj2" fmla="val 10800000"/>
            <a:gd name="adj3" fmla="val 4635"/>
          </a:avLst>
        </a:prstGeom>
        <a:solidFill>
          <a:schemeClr val="accent1">
            <a:shade val="90000"/>
            <a:hueOff val="204200"/>
            <a:satOff val="-2837"/>
            <a:lumOff val="153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AEA2EE-F69E-4460-9EC9-533DB4780B86}">
      <dsp:nvSpPr>
        <dsp:cNvPr id="0" name=""/>
        <dsp:cNvSpPr/>
      </dsp:nvSpPr>
      <dsp:spPr>
        <a:xfrm>
          <a:off x="1979405" y="550645"/>
          <a:ext cx="3685055" cy="3685055"/>
        </a:xfrm>
        <a:prstGeom prst="blockArc">
          <a:avLst>
            <a:gd name="adj1" fmla="val 0"/>
            <a:gd name="adj2" fmla="val 5400000"/>
            <a:gd name="adj3" fmla="val 4635"/>
          </a:avLst>
        </a:prstGeom>
        <a:solidFill>
          <a:schemeClr val="accent1">
            <a:shade val="90000"/>
            <a:hueOff val="102100"/>
            <a:satOff val="-1418"/>
            <a:lumOff val="76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3F1D81-AC81-4EBA-A922-14959090BD03}">
      <dsp:nvSpPr>
        <dsp:cNvPr id="0" name=""/>
        <dsp:cNvSpPr/>
      </dsp:nvSpPr>
      <dsp:spPr>
        <a:xfrm>
          <a:off x="1979405" y="550645"/>
          <a:ext cx="3685055" cy="3685055"/>
        </a:xfrm>
        <a:prstGeom prst="blockArc">
          <a:avLst>
            <a:gd name="adj1" fmla="val 16200000"/>
            <a:gd name="adj2" fmla="val 0"/>
            <a:gd name="adj3" fmla="val 4635"/>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0B8A28-F494-442C-B698-B8A2006907AA}">
      <dsp:nvSpPr>
        <dsp:cNvPr id="0" name=""/>
        <dsp:cNvSpPr/>
      </dsp:nvSpPr>
      <dsp:spPr>
        <a:xfrm>
          <a:off x="2714643" y="1500193"/>
          <a:ext cx="2214579" cy="1785958"/>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zh-CN" altLang="en-US" sz="2900" b="1" kern="1200" dirty="0" smtClean="0">
              <a:latin typeface="微软雅黑" panose="020B0503020204020204" pitchFamily="34" charset="-122"/>
              <a:ea typeface="微软雅黑" panose="020B0503020204020204" pitchFamily="34" charset="-122"/>
            </a:rPr>
            <a:t>丝绸之路精神</a:t>
          </a:r>
          <a:endParaRPr lang="zh-CN" altLang="en-US" sz="2900" b="1" kern="1200" dirty="0">
            <a:latin typeface="微软雅黑" panose="020B0503020204020204" pitchFamily="34" charset="-122"/>
            <a:ea typeface="微软雅黑" panose="020B0503020204020204" pitchFamily="34" charset="-122"/>
          </a:endParaRPr>
        </a:p>
      </dsp:txBody>
      <dsp:txXfrm>
        <a:off x="2714643" y="1500193"/>
        <a:ext cx="2214579" cy="1785958"/>
      </dsp:txXfrm>
    </dsp:sp>
    <dsp:sp modelId="{899A915C-D253-4E3A-8BD7-029D540005C2}">
      <dsp:nvSpPr>
        <dsp:cNvPr id="0" name=""/>
        <dsp:cNvSpPr/>
      </dsp:nvSpPr>
      <dsp:spPr>
        <a:xfrm>
          <a:off x="3228861" y="274"/>
          <a:ext cx="1186142" cy="1186142"/>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微软雅黑" panose="020B0503020204020204" pitchFamily="34" charset="-122"/>
              <a:ea typeface="微软雅黑" panose="020B0503020204020204" pitchFamily="34" charset="-122"/>
            </a:rPr>
            <a:t>和平合作</a:t>
          </a:r>
          <a:endParaRPr lang="zh-CN" altLang="en-US" sz="2000" b="1" kern="1200" dirty="0">
            <a:latin typeface="微软雅黑" panose="020B0503020204020204" pitchFamily="34" charset="-122"/>
            <a:ea typeface="微软雅黑" panose="020B0503020204020204" pitchFamily="34" charset="-122"/>
          </a:endParaRPr>
        </a:p>
      </dsp:txBody>
      <dsp:txXfrm>
        <a:off x="3228861" y="274"/>
        <a:ext cx="1186142" cy="1186142"/>
      </dsp:txXfrm>
    </dsp:sp>
    <dsp:sp modelId="{92341BA6-9D5B-4F11-96FF-5150C172CC5D}">
      <dsp:nvSpPr>
        <dsp:cNvPr id="0" name=""/>
        <dsp:cNvSpPr/>
      </dsp:nvSpPr>
      <dsp:spPr>
        <a:xfrm>
          <a:off x="5028688" y="1800101"/>
          <a:ext cx="1186142" cy="1186142"/>
        </a:xfrm>
        <a:prstGeom prst="ellipse">
          <a:avLst/>
        </a:prstGeom>
        <a:solidFill>
          <a:schemeClr val="accent1">
            <a:shade val="80000"/>
            <a:hueOff val="102082"/>
            <a:satOff val="-1464"/>
            <a:lumOff val="85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微软雅黑" panose="020B0503020204020204" pitchFamily="34" charset="-122"/>
              <a:ea typeface="微软雅黑" panose="020B0503020204020204" pitchFamily="34" charset="-122"/>
            </a:rPr>
            <a:t>开放包容</a:t>
          </a:r>
          <a:endParaRPr lang="zh-CN" altLang="en-US" sz="2000" b="1" kern="1200" dirty="0">
            <a:latin typeface="微软雅黑" panose="020B0503020204020204" pitchFamily="34" charset="-122"/>
            <a:ea typeface="微软雅黑" panose="020B0503020204020204" pitchFamily="34" charset="-122"/>
          </a:endParaRPr>
        </a:p>
      </dsp:txBody>
      <dsp:txXfrm>
        <a:off x="5028688" y="1800101"/>
        <a:ext cx="1186142" cy="1186142"/>
      </dsp:txXfrm>
    </dsp:sp>
    <dsp:sp modelId="{6E31ADC0-3B5A-431B-8ED1-02EB6432F778}">
      <dsp:nvSpPr>
        <dsp:cNvPr id="0" name=""/>
        <dsp:cNvSpPr/>
      </dsp:nvSpPr>
      <dsp:spPr>
        <a:xfrm>
          <a:off x="3228861" y="3599928"/>
          <a:ext cx="1186142" cy="1186142"/>
        </a:xfrm>
        <a:prstGeom prst="ellipse">
          <a:avLst/>
        </a:prstGeom>
        <a:solidFill>
          <a:schemeClr val="accent1">
            <a:shade val="80000"/>
            <a:hueOff val="204164"/>
            <a:satOff val="-2928"/>
            <a:lumOff val="17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微软雅黑" panose="020B0503020204020204" pitchFamily="34" charset="-122"/>
              <a:ea typeface="微软雅黑" panose="020B0503020204020204" pitchFamily="34" charset="-122"/>
            </a:rPr>
            <a:t>互学互鉴</a:t>
          </a:r>
          <a:endParaRPr lang="zh-CN" altLang="en-US" sz="2000" b="1" kern="1200" dirty="0">
            <a:latin typeface="微软雅黑" panose="020B0503020204020204" pitchFamily="34" charset="-122"/>
            <a:ea typeface="微软雅黑" panose="020B0503020204020204" pitchFamily="34" charset="-122"/>
          </a:endParaRPr>
        </a:p>
      </dsp:txBody>
      <dsp:txXfrm>
        <a:off x="3228861" y="3599928"/>
        <a:ext cx="1186142" cy="1186142"/>
      </dsp:txXfrm>
    </dsp:sp>
    <dsp:sp modelId="{11079D61-EAF7-4229-94DE-01D33C157017}">
      <dsp:nvSpPr>
        <dsp:cNvPr id="0" name=""/>
        <dsp:cNvSpPr/>
      </dsp:nvSpPr>
      <dsp:spPr>
        <a:xfrm>
          <a:off x="1429034" y="1800101"/>
          <a:ext cx="1186142" cy="1186142"/>
        </a:xfrm>
        <a:prstGeom prst="ellipse">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微软雅黑" panose="020B0503020204020204" pitchFamily="34" charset="-122"/>
              <a:ea typeface="微软雅黑" panose="020B0503020204020204" pitchFamily="34" charset="-122"/>
            </a:rPr>
            <a:t>互利共赢</a:t>
          </a:r>
          <a:endParaRPr lang="zh-CN" altLang="en-US" sz="2000" b="1" kern="1200" dirty="0">
            <a:latin typeface="微软雅黑" panose="020B0503020204020204" pitchFamily="34" charset="-122"/>
            <a:ea typeface="微软雅黑" panose="020B0503020204020204" pitchFamily="34" charset="-122"/>
          </a:endParaRPr>
        </a:p>
      </dsp:txBody>
      <dsp:txXfrm>
        <a:off x="1429034" y="1800101"/>
        <a:ext cx="1186142" cy="118614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11D751-407F-40A9-87DF-BE1ACD86424F}">
      <dsp:nvSpPr>
        <dsp:cNvPr id="0" name=""/>
        <dsp:cNvSpPr/>
      </dsp:nvSpPr>
      <dsp:spPr>
        <a:xfrm>
          <a:off x="2388349" y="1346238"/>
          <a:ext cx="959260" cy="959260"/>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bg1"/>
              </a:solidFill>
              <a:latin typeface="微软雅黑" panose="020B0503020204020204" pitchFamily="34" charset="-122"/>
              <a:ea typeface="微软雅黑" panose="020B0503020204020204" pitchFamily="34" charset="-122"/>
            </a:rPr>
            <a:t>一带一路</a:t>
          </a:r>
          <a:endParaRPr lang="zh-CN" altLang="en-US" sz="2000" b="1" kern="1200" dirty="0">
            <a:solidFill>
              <a:schemeClr val="bg1"/>
            </a:solidFill>
            <a:latin typeface="微软雅黑" panose="020B0503020204020204" pitchFamily="34" charset="-122"/>
            <a:ea typeface="微软雅黑" panose="020B0503020204020204" pitchFamily="34" charset="-122"/>
          </a:endParaRPr>
        </a:p>
      </dsp:txBody>
      <dsp:txXfrm>
        <a:off x="2388349" y="1346238"/>
        <a:ext cx="959260" cy="959260"/>
      </dsp:txXfrm>
    </dsp:sp>
    <dsp:sp modelId="{2DC5BFCB-7634-4EA3-8C05-444CCC72FD24}">
      <dsp:nvSpPr>
        <dsp:cNvPr id="0" name=""/>
        <dsp:cNvSpPr/>
      </dsp:nvSpPr>
      <dsp:spPr>
        <a:xfrm rot="16200000">
          <a:off x="2766147" y="996791"/>
          <a:ext cx="203664" cy="326148"/>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b="1" kern="1200">
            <a:solidFill>
              <a:srgbClr val="002060"/>
            </a:solidFill>
            <a:latin typeface="微软雅黑" panose="020B0503020204020204" pitchFamily="34" charset="-122"/>
            <a:ea typeface="微软雅黑" panose="020B0503020204020204" pitchFamily="34" charset="-122"/>
          </a:endParaRPr>
        </a:p>
      </dsp:txBody>
      <dsp:txXfrm rot="16200000">
        <a:off x="2766147" y="996791"/>
        <a:ext cx="203664" cy="326148"/>
      </dsp:txXfrm>
    </dsp:sp>
    <dsp:sp modelId="{B89CFF1B-8765-4D60-B4E3-511A505B4C4C}">
      <dsp:nvSpPr>
        <dsp:cNvPr id="0" name=""/>
        <dsp:cNvSpPr/>
      </dsp:nvSpPr>
      <dsp:spPr>
        <a:xfrm>
          <a:off x="2388349" y="2704"/>
          <a:ext cx="959260" cy="959260"/>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bg1"/>
              </a:solidFill>
              <a:latin typeface="微软雅黑" panose="020B0503020204020204" pitchFamily="34" charset="-122"/>
              <a:ea typeface="微软雅黑" panose="020B0503020204020204" pitchFamily="34" charset="-122"/>
            </a:rPr>
            <a:t>东方文明</a:t>
          </a:r>
          <a:endParaRPr lang="zh-CN" altLang="en-US" sz="2000" b="1" kern="1200" dirty="0">
            <a:solidFill>
              <a:schemeClr val="bg1"/>
            </a:solidFill>
            <a:latin typeface="微软雅黑" panose="020B0503020204020204" pitchFamily="34" charset="-122"/>
            <a:ea typeface="微软雅黑" panose="020B0503020204020204" pitchFamily="34" charset="-122"/>
          </a:endParaRPr>
        </a:p>
      </dsp:txBody>
      <dsp:txXfrm>
        <a:off x="2388349" y="2704"/>
        <a:ext cx="959260" cy="959260"/>
      </dsp:txXfrm>
    </dsp:sp>
    <dsp:sp modelId="{5F466301-38D3-4B89-839A-4241A239B795}">
      <dsp:nvSpPr>
        <dsp:cNvPr id="0" name=""/>
        <dsp:cNvSpPr/>
      </dsp:nvSpPr>
      <dsp:spPr>
        <a:xfrm>
          <a:off x="3432150" y="1662794"/>
          <a:ext cx="203664" cy="326148"/>
        </a:xfrm>
        <a:prstGeom prst="rightArrow">
          <a:avLst>
            <a:gd name="adj1" fmla="val 60000"/>
            <a:gd name="adj2" fmla="val 50000"/>
          </a:avLst>
        </a:prstGeom>
        <a:solidFill>
          <a:schemeClr val="accent1">
            <a:shade val="90000"/>
            <a:hueOff val="102100"/>
            <a:satOff val="-1418"/>
            <a:lumOff val="76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b="1" kern="1200">
            <a:solidFill>
              <a:srgbClr val="002060"/>
            </a:solidFill>
            <a:latin typeface="微软雅黑" panose="020B0503020204020204" pitchFamily="34" charset="-122"/>
            <a:ea typeface="微软雅黑" panose="020B0503020204020204" pitchFamily="34" charset="-122"/>
          </a:endParaRPr>
        </a:p>
      </dsp:txBody>
      <dsp:txXfrm>
        <a:off x="3432150" y="1662794"/>
        <a:ext cx="203664" cy="326148"/>
      </dsp:txXfrm>
    </dsp:sp>
    <dsp:sp modelId="{1AB44351-EAA8-4408-96C9-55B729A8F8AE}">
      <dsp:nvSpPr>
        <dsp:cNvPr id="0" name=""/>
        <dsp:cNvSpPr/>
      </dsp:nvSpPr>
      <dsp:spPr>
        <a:xfrm>
          <a:off x="3731883" y="1346238"/>
          <a:ext cx="959260" cy="959260"/>
        </a:xfrm>
        <a:prstGeom prst="ellipse">
          <a:avLst/>
        </a:prstGeom>
        <a:solidFill>
          <a:schemeClr val="accent1">
            <a:shade val="80000"/>
            <a:hueOff val="102082"/>
            <a:satOff val="-1464"/>
            <a:lumOff val="85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东亚经济圈</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3731883" y="1346238"/>
        <a:ext cx="959260" cy="959260"/>
      </dsp:txXfrm>
    </dsp:sp>
    <dsp:sp modelId="{3E41805B-1049-4EBC-A56E-84F32D445AF3}">
      <dsp:nvSpPr>
        <dsp:cNvPr id="0" name=""/>
        <dsp:cNvSpPr/>
      </dsp:nvSpPr>
      <dsp:spPr>
        <a:xfrm rot="5400000">
          <a:off x="2766147" y="2328796"/>
          <a:ext cx="203664" cy="326148"/>
        </a:xfrm>
        <a:prstGeom prst="rightArrow">
          <a:avLst>
            <a:gd name="adj1" fmla="val 60000"/>
            <a:gd name="adj2" fmla="val 50000"/>
          </a:avLst>
        </a:prstGeom>
        <a:solidFill>
          <a:schemeClr val="accent1">
            <a:shade val="90000"/>
            <a:hueOff val="204200"/>
            <a:satOff val="-2837"/>
            <a:lumOff val="153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b="1" kern="1200">
            <a:solidFill>
              <a:srgbClr val="002060"/>
            </a:solidFill>
            <a:latin typeface="微软雅黑" panose="020B0503020204020204" pitchFamily="34" charset="-122"/>
            <a:ea typeface="微软雅黑" panose="020B0503020204020204" pitchFamily="34" charset="-122"/>
          </a:endParaRPr>
        </a:p>
      </dsp:txBody>
      <dsp:txXfrm rot="5400000">
        <a:off x="2766147" y="2328796"/>
        <a:ext cx="203664" cy="326148"/>
      </dsp:txXfrm>
    </dsp:sp>
    <dsp:sp modelId="{414B0DD7-58F5-4419-817B-5DFFD61731C3}">
      <dsp:nvSpPr>
        <dsp:cNvPr id="0" name=""/>
        <dsp:cNvSpPr/>
      </dsp:nvSpPr>
      <dsp:spPr>
        <a:xfrm>
          <a:off x="2388349" y="2689771"/>
          <a:ext cx="959260" cy="959260"/>
        </a:xfrm>
        <a:prstGeom prst="ellipse">
          <a:avLst/>
        </a:prstGeom>
        <a:solidFill>
          <a:schemeClr val="accent1">
            <a:shade val="80000"/>
            <a:hueOff val="204164"/>
            <a:satOff val="-2928"/>
            <a:lumOff val="17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rgbClr val="002060"/>
              </a:solidFill>
              <a:latin typeface="微软雅黑" panose="020B0503020204020204" pitchFamily="34" charset="-122"/>
              <a:ea typeface="微软雅黑" panose="020B0503020204020204" pitchFamily="34" charset="-122"/>
            </a:rPr>
            <a:t>西方文明</a:t>
          </a:r>
          <a:endParaRPr lang="zh-CN" altLang="en-US" sz="2000" b="1" kern="1200" dirty="0">
            <a:solidFill>
              <a:srgbClr val="002060"/>
            </a:solidFill>
            <a:latin typeface="微软雅黑" panose="020B0503020204020204" pitchFamily="34" charset="-122"/>
            <a:ea typeface="微软雅黑" panose="020B0503020204020204" pitchFamily="34" charset="-122"/>
          </a:endParaRPr>
        </a:p>
      </dsp:txBody>
      <dsp:txXfrm>
        <a:off x="2388349" y="2689771"/>
        <a:ext cx="959260" cy="959260"/>
      </dsp:txXfrm>
    </dsp:sp>
    <dsp:sp modelId="{7F79A465-54F4-46A2-91DA-1A48CF3A7DED}">
      <dsp:nvSpPr>
        <dsp:cNvPr id="0" name=""/>
        <dsp:cNvSpPr/>
      </dsp:nvSpPr>
      <dsp:spPr>
        <a:xfrm rot="10800000">
          <a:off x="2100145" y="1662794"/>
          <a:ext cx="203664" cy="326148"/>
        </a:xfrm>
        <a:prstGeom prst="rightArrow">
          <a:avLst>
            <a:gd name="adj1" fmla="val 60000"/>
            <a:gd name="adj2" fmla="val 50000"/>
          </a:avLst>
        </a:prstGeom>
        <a:solidFill>
          <a:schemeClr val="accent1">
            <a:shade val="90000"/>
            <a:hueOff val="306300"/>
            <a:satOff val="-4255"/>
            <a:lumOff val="229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b="1" kern="1200">
            <a:solidFill>
              <a:srgbClr val="002060"/>
            </a:solidFill>
            <a:latin typeface="微软雅黑" panose="020B0503020204020204" pitchFamily="34" charset="-122"/>
            <a:ea typeface="微软雅黑" panose="020B0503020204020204" pitchFamily="34" charset="-122"/>
          </a:endParaRPr>
        </a:p>
      </dsp:txBody>
      <dsp:txXfrm rot="10800000">
        <a:off x="2100145" y="1662794"/>
        <a:ext cx="203664" cy="326148"/>
      </dsp:txXfrm>
    </dsp:sp>
    <dsp:sp modelId="{7278444D-C0C5-4E8C-A76D-5CB7C31D2F83}">
      <dsp:nvSpPr>
        <dsp:cNvPr id="0" name=""/>
        <dsp:cNvSpPr/>
      </dsp:nvSpPr>
      <dsp:spPr>
        <a:xfrm>
          <a:off x="1044816" y="1346238"/>
          <a:ext cx="959260" cy="959260"/>
        </a:xfrm>
        <a:prstGeom prst="ellipse">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rgbClr val="002060"/>
              </a:solidFill>
              <a:latin typeface="微软雅黑" panose="020B0503020204020204" pitchFamily="34" charset="-122"/>
              <a:ea typeface="微软雅黑" panose="020B0503020204020204" pitchFamily="34" charset="-122"/>
            </a:rPr>
            <a:t>欧洲经济圈</a:t>
          </a:r>
          <a:endParaRPr lang="zh-CN" altLang="en-US" sz="1600" b="1" kern="1200" dirty="0">
            <a:solidFill>
              <a:srgbClr val="002060"/>
            </a:solidFill>
            <a:latin typeface="微软雅黑" panose="020B0503020204020204" pitchFamily="34" charset="-122"/>
            <a:ea typeface="微软雅黑" panose="020B0503020204020204" pitchFamily="34" charset="-122"/>
          </a:endParaRPr>
        </a:p>
      </dsp:txBody>
      <dsp:txXfrm>
        <a:off x="1044816" y="1346238"/>
        <a:ext cx="959260" cy="959260"/>
      </dsp:txXfrm>
    </dsp:sp>
  </dsp:spTree>
</dsp:drawing>
</file>

<file path=ppt/diagrams/layout1.xml><?xml version="1.0" encoding="utf-8"?>
<dgm:layoutDef xmlns:dgm="http://schemas.openxmlformats.org/drawingml/2006/diagram" xmlns:a="http://schemas.openxmlformats.org/drawingml/2006/main" uniqueId="urn:microsoft.com/office/officeart/2005/8/layout/arrow2#1">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parTxLTRAlign" val="r"/>
                    <dgm:param type="parTxRTLAlign" val="r"/>
                    <dgm:param type="txAnchorVert" val="t"/>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parTxLTRAlign" val="l"/>
                            <dgm:param type="parTxRTLAlign" val="r"/>
                            <dgm:param type="txAnchorVert" val="t"/>
                          </dgm:alg>
                        </dgm:if>
                        <dgm:else name="Name15">
                          <dgm:alg type="tx">
                            <dgm:param type="parTxLTRAlign" val="l"/>
                            <dgm:param type="parTxRTLAlign" val="l"/>
                            <dgm:param type="txAnchorVert" val="t"/>
                          </dgm:alg>
                        </dgm:else>
                      </dgm:choose>
                    </dgm:if>
                    <dgm:else name="Name16">
                      <dgm:choose name="Name17">
                        <dgm:if name="Name18" axis="root des" ptType="all node" func="maxDepth" op="gt" val="1">
                          <dgm:alg type="tx">
                            <dgm:param type="parTxLTRAlign" val="l"/>
                            <dgm:param type="parTxRTLAlign" val="r"/>
                            <dgm:param type="txAnchorVertCh" val="b"/>
                            <dgm:param type="txAnchorVert" val="b"/>
                          </dgm:alg>
                        </dgm:if>
                        <dgm:else name="Name1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parTxLTRAlign" val="l"/>
                            <dgm:param type="parTxRTLAlign" val="r"/>
                            <dgm:param type="txAnchorVert" val="t"/>
                          </dgm:alg>
                        </dgm:if>
                        <dgm:else name="Name28">
                          <dgm:alg type="tx">
                            <dgm:param type="parTxLTRAlign" val="l"/>
                            <dgm:param type="parTxRTLAlign" val="l"/>
                            <dgm:param type="txAnchorVert" val="t"/>
                          </dgm:alg>
                        </dgm:else>
                      </dgm:choose>
                    </dgm:if>
                    <dgm:else name="Name29">
                      <dgm:choose name="Name30">
                        <dgm:if name="Name31" axis="root des" ptType="all node" func="maxDepth" op="gt" val="1">
                          <dgm:alg type="tx">
                            <dgm:param type="parTxLTRAlign" val="l"/>
                            <dgm:param type="parTxRTLAlign" val="r"/>
                            <dgm:param type="txAnchorVertCh" val="b"/>
                            <dgm:param type="txAnchorVert" val="b"/>
                          </dgm:alg>
                        </dgm:if>
                        <dgm:else name="Name3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parTxLTRAlign" val="l"/>
                            <dgm:param type="parTxRTLAlign" val="r"/>
                            <dgm:param type="txAnchorVert" val="t"/>
                          </dgm:alg>
                        </dgm:if>
                        <dgm:else name="Name45">
                          <dgm:alg type="tx">
                            <dgm:param type="parTxLTRAlign" val="l"/>
                            <dgm:param type="parTxRTLAlign" val="l"/>
                            <dgm:param type="txAnchorVert" val="t"/>
                          </dgm:alg>
                        </dgm:else>
                      </dgm:choose>
                    </dgm:if>
                    <dgm:else name="Name46">
                      <dgm:choose name="Name47">
                        <dgm:if name="Name48" axis="root des" ptType="all node" func="maxDepth" op="gt" val="1">
                          <dgm:alg type="tx">
                            <dgm:param type="parTxLTRAlign" val="l"/>
                            <dgm:param type="parTxRTLAlign" val="r"/>
                            <dgm:param type="txAnchorVertCh" val="b"/>
                            <dgm:param type="txAnchorVert" val="b"/>
                          </dgm:alg>
                        </dgm:if>
                        <dgm:else name="Name4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parTxLTRAlign" val="l"/>
                            <dgm:param type="parTxRTLAlign" val="r"/>
                            <dgm:param type="txAnchorVert" val="t"/>
                          </dgm:alg>
                        </dgm:if>
                        <dgm:else name="Name58">
                          <dgm:alg type="tx">
                            <dgm:param type="parTxLTRAlign" val="l"/>
                            <dgm:param type="parTxRTLAlign" val="l"/>
                            <dgm:param type="txAnchorVert" val="t"/>
                          </dgm:alg>
                        </dgm:else>
                      </dgm:choose>
                    </dgm:if>
                    <dgm:else name="Name59">
                      <dgm:choose name="Name60">
                        <dgm:if name="Name61" axis="root des" ptType="all node" func="maxDepth" op="gt" val="1">
                          <dgm:alg type="tx">
                            <dgm:param type="parTxLTRAlign" val="l"/>
                            <dgm:param type="parTxRTLAlign" val="r"/>
                            <dgm:param type="txAnchorVertCh" val="b"/>
                            <dgm:param type="txAnchorVert" val="b"/>
                          </dgm:alg>
                        </dgm:if>
                        <dgm:else name="Name6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parTxLTRAlign" val="l"/>
                            <dgm:param type="parTxRTLAlign" val="r"/>
                            <dgm:param type="txAnchorVert" val="t"/>
                          </dgm:alg>
                        </dgm:if>
                        <dgm:else name="Name71">
                          <dgm:alg type="tx">
                            <dgm:param type="parTxLTRAlign" val="l"/>
                            <dgm:param type="parTxRTLAlign" val="l"/>
                            <dgm:param type="txAnchorVert" val="t"/>
                          </dgm:alg>
                        </dgm:else>
                      </dgm:choose>
                    </dgm:if>
                    <dgm:else name="Name72">
                      <dgm:choose name="Name73">
                        <dgm:if name="Name74" axis="root des" ptType="all node" func="maxDepth" op="gt" val="1">
                          <dgm:alg type="tx">
                            <dgm:param type="parTxLTRAlign" val="l"/>
                            <dgm:param type="parTxRTLAlign" val="r"/>
                            <dgm:param type="txAnchorVertCh" val="b"/>
                            <dgm:param type="txAnchorVert" val="b"/>
                          </dgm:alg>
                        </dgm:if>
                        <dgm:else name="Name7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param type="txAnchorVert" val="t"/>
                          </dgm:alg>
                        </dgm:if>
                        <dgm:else name="Name88">
                          <dgm:alg type="tx">
                            <dgm:param type="parTxLTRAlign" val="l"/>
                            <dgm:param type="parTxRTLAlign" val="l"/>
                            <dgm:param type="txAnchorVert" val="t"/>
                          </dgm:alg>
                        </dgm:else>
                      </dgm:choose>
                    </dgm:if>
                    <dgm:else name="Name89">
                      <dgm:choose name="Name90">
                        <dgm:if name="Name91" axis="root des" ptType="all node" func="maxDepth" op="gt" val="1">
                          <dgm:alg type="tx">
                            <dgm:param type="parTxLTRAlign" val="l"/>
                            <dgm:param type="parTxRTLAlign" val="r"/>
                            <dgm:param type="txAnchorVertCh" val="b"/>
                            <dgm:param type="txAnchorVert" val="b"/>
                          </dgm:alg>
                        </dgm:if>
                        <dgm:else name="Name9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parTxLTRAlign" val="l"/>
                            <dgm:param type="parTxRTLAlign" val="r"/>
                            <dgm:param type="txAnchorVert" val="t"/>
                          </dgm:alg>
                        </dgm:if>
                        <dgm:else name="Name101">
                          <dgm:alg type="tx">
                            <dgm:param type="parTxLTRAlign" val="l"/>
                            <dgm:param type="parTxRTLAlign" val="l"/>
                            <dgm:param type="txAnchorVert" val="t"/>
                          </dgm:alg>
                        </dgm:else>
                      </dgm:choose>
                    </dgm:if>
                    <dgm:else name="Name102">
                      <dgm:choose name="Name103">
                        <dgm:if name="Name104" axis="root des" ptType="all node" func="maxDepth" op="gt" val="1">
                          <dgm:alg type="tx">
                            <dgm:param type="parTxLTRAlign" val="l"/>
                            <dgm:param type="parTxRTLAlign" val="r"/>
                            <dgm:param type="txAnchorVertCh" val="b"/>
                            <dgm:param type="txAnchorVert" val="b"/>
                          </dgm:alg>
                        </dgm:if>
                        <dgm:else name="Name10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parTxLTRAlign" val="l"/>
                            <dgm:param type="parTxRTLAlign" val="r"/>
                            <dgm:param type="txAnchorVert" val="t"/>
                          </dgm:alg>
                        </dgm:if>
                        <dgm:else name="Name114">
                          <dgm:alg type="tx">
                            <dgm:param type="parTxLTRAlign" val="l"/>
                            <dgm:param type="parTxRTLAlign" val="l"/>
                            <dgm:param type="txAnchorVert" val="t"/>
                          </dgm:alg>
                        </dgm:else>
                      </dgm:choose>
                    </dgm:if>
                    <dgm:else name="Name115">
                      <dgm:choose name="Name116">
                        <dgm:if name="Name117" axis="root des" ptType="all node" func="maxDepth" op="gt" val="1">
                          <dgm:alg type="tx">
                            <dgm:param type="parTxLTRAlign" val="l"/>
                            <dgm:param type="parTxRTLAlign" val="r"/>
                            <dgm:param type="txAnchorVertCh" val="b"/>
                            <dgm:param type="txAnchorVert" val="b"/>
                          </dgm:alg>
                        </dgm:if>
                        <dgm:else name="Name11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parTxLTRAlign" val="l"/>
                            <dgm:param type="parTxRTLAlign" val="r"/>
                            <dgm:param type="txAnchorVert" val="t"/>
                          </dgm:alg>
                        </dgm:if>
                        <dgm:else name="Name127">
                          <dgm:alg type="tx">
                            <dgm:param type="parTxLTRAlign" val="l"/>
                            <dgm:param type="parTxRTLAlign" val="l"/>
                            <dgm:param type="txAnchorVert" val="t"/>
                          </dgm:alg>
                        </dgm:else>
                      </dgm:choose>
                    </dgm:if>
                    <dgm:else name="Name128">
                      <dgm:choose name="Name129">
                        <dgm:if name="Name130" axis="root des" ptType="all node" func="maxDepth" op="gt" val="1">
                          <dgm:alg type="tx">
                            <dgm:param type="parTxLTRAlign" val="l"/>
                            <dgm:param type="parTxRTLAlign" val="r"/>
                            <dgm:param type="txAnchorVertCh" val="b"/>
                            <dgm:param type="txAnchorVert" val="b"/>
                          </dgm:alg>
                        </dgm:if>
                        <dgm:else name="Name13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parTxLTRAlign" val="l"/>
                            <dgm:param type="parTxRTLAlign" val="r"/>
                            <dgm:param type="txAnchorVert" val="t"/>
                          </dgm:alg>
                        </dgm:if>
                        <dgm:else name="Name144">
                          <dgm:alg type="tx">
                            <dgm:param type="parTxLTRAlign" val="l"/>
                            <dgm:param type="parTxRTLAlign" val="l"/>
                            <dgm:param type="txAnchorVert" val="t"/>
                          </dgm:alg>
                        </dgm:else>
                      </dgm:choose>
                    </dgm:if>
                    <dgm:else name="Name145">
                      <dgm:choose name="Name146">
                        <dgm:if name="Name147" axis="root des" ptType="all node" func="maxDepth" op="gt" val="1">
                          <dgm:alg type="tx">
                            <dgm:param type="parTxLTRAlign" val="l"/>
                            <dgm:param type="parTxRTLAlign" val="r"/>
                            <dgm:param type="txAnchorVertCh" val="b"/>
                            <dgm:param type="txAnchorVert" val="b"/>
                          </dgm:alg>
                        </dgm:if>
                        <dgm:else name="Name14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parTxLTRAlign" val="l"/>
                            <dgm:param type="parTxRTLAlign" val="r"/>
                            <dgm:param type="txAnchorVert" val="t"/>
                          </dgm:alg>
                        </dgm:if>
                        <dgm:else name="Name157">
                          <dgm:alg type="tx">
                            <dgm:param type="parTxLTRAlign" val="l"/>
                            <dgm:param type="parTxRTLAlign" val="l"/>
                            <dgm:param type="txAnchorVert" val="t"/>
                          </dgm:alg>
                        </dgm:else>
                      </dgm:choose>
                    </dgm:if>
                    <dgm:else name="Name158">
                      <dgm:choose name="Name159">
                        <dgm:if name="Name160" axis="root des" ptType="all node" func="maxDepth" op="gt" val="1">
                          <dgm:alg type="tx">
                            <dgm:param type="parTxLTRAlign" val="l"/>
                            <dgm:param type="parTxRTLAlign" val="r"/>
                            <dgm:param type="txAnchorVertCh" val="b"/>
                            <dgm:param type="txAnchorVert" val="b"/>
                          </dgm:alg>
                        </dgm:if>
                        <dgm:else name="Name16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parTxLTRAlign" val="l"/>
                            <dgm:param type="parTxRTLAlign" val="r"/>
                            <dgm:param type="txAnchorVert" val="t"/>
                          </dgm:alg>
                        </dgm:if>
                        <dgm:else name="Name170">
                          <dgm:alg type="tx">
                            <dgm:param type="parTxLTRAlign" val="l"/>
                            <dgm:param type="parTxRTLAlign" val="l"/>
                            <dgm:param type="txAnchorVert" val="t"/>
                          </dgm:alg>
                        </dgm:else>
                      </dgm:choose>
                    </dgm:if>
                    <dgm:else name="Name171">
                      <dgm:choose name="Name172">
                        <dgm:if name="Name173" axis="root des" ptType="all node" func="maxDepth" op="gt" val="1">
                          <dgm:alg type="tx">
                            <dgm:param type="parTxLTRAlign" val="l"/>
                            <dgm:param type="parTxRTLAlign" val="r"/>
                            <dgm:param type="txAnchorVertCh" val="b"/>
                            <dgm:param type="txAnchorVert" val="b"/>
                          </dgm:alg>
                        </dgm:if>
                        <dgm:else name="Name174">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parTxLTRAlign" val="l"/>
                            <dgm:param type="parTxRTLAlign" val="r"/>
                            <dgm:param type="txAnchorVert" val="t"/>
                          </dgm:alg>
                        </dgm:if>
                        <dgm:else name="Name183">
                          <dgm:alg type="tx">
                            <dgm:param type="parTxLTRAlign" val="l"/>
                            <dgm:param type="parTxRTLAlign" val="l"/>
                            <dgm:param type="txAnchorVert" val="t"/>
                          </dgm:alg>
                        </dgm:else>
                      </dgm:choose>
                    </dgm:if>
                    <dgm:else name="Name184">
                      <dgm:choose name="Name185">
                        <dgm:if name="Name186" axis="root des" ptType="all node" func="maxDepth" op="gt" val="1">
                          <dgm:alg type="tx">
                            <dgm:param type="parTxLTRAlign" val="l"/>
                            <dgm:param type="parTxRTLAlign" val="r"/>
                            <dgm:param type="txAnchorVertCh" val="b"/>
                            <dgm:param type="txAnchorVert" val="b"/>
                          </dgm:alg>
                        </dgm:if>
                        <dgm:else name="Name187">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parTxLTRAlign" val="l"/>
                            <dgm:param type="parTxRTLAlign" val="r"/>
                            <dgm:param type="txAnchorVert" val="t"/>
                          </dgm:alg>
                        </dgm:if>
                        <dgm:else name="Name196">
                          <dgm:alg type="tx">
                            <dgm:param type="parTxLTRAlign" val="l"/>
                            <dgm:param type="parTxRTLAlign" val="l"/>
                            <dgm:param type="txAnchorVert" val="t"/>
                          </dgm:alg>
                        </dgm:else>
                      </dgm:choose>
                    </dgm:if>
                    <dgm:else name="Name197">
                      <dgm:choose name="Name198">
                        <dgm:if name="Name199" axis="root des" ptType="all node" func="maxDepth" op="gt" val="1">
                          <dgm:alg type="tx">
                            <dgm:param type="parTxLTRAlign" val="l"/>
                            <dgm:param type="parTxRTLAlign" val="r"/>
                            <dgm:param type="txAnchorVertCh" val="b"/>
                            <dgm:param type="txAnchorVert" val="b"/>
                          </dgm:alg>
                        </dgm:if>
                        <dgm:else name="Name200">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type="swooshArrow" r:blip="" rot="73.2729">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2">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2">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E3D443-3FED-4B35-90A4-4F466A778941}"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B06B2F-AFB3-4773-81CC-DC2EB5EBE859}"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41B4BE-C232-4232-A3B5-242A16F1BD4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4B1E5E-A744-4C44-8478-AC2D9E5DCFE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162" y="4342957"/>
            <a:ext cx="5487678" cy="4115391"/>
          </a:xfrm>
          <a:prstGeom prst="rect">
            <a:avLst/>
          </a:prstGeom>
        </p:spPr>
        <p:txBody>
          <a:bodyPr>
            <a:normAutofit/>
          </a:bodyPr>
          <a:lstStyle/>
          <a:p>
            <a:endParaRPr lang="zh-CN" altLang="en-US"/>
          </a:p>
        </p:txBody>
      </p:sp>
      <p:sp>
        <p:nvSpPr>
          <p:cNvPr id="4" name="日期占位符 3"/>
          <p:cNvSpPr>
            <a:spLocks noGrp="1"/>
          </p:cNvSpPr>
          <p:nvPr>
            <p:ph type="dt" idx="10"/>
          </p:nvPr>
        </p:nvSpPr>
        <p:spPr/>
        <p:txBody>
          <a:bodyPr/>
          <a:lstStyle/>
          <a:p>
            <a:pPr>
              <a:defRPr/>
            </a:pPr>
            <a:fld id="{7B0D136E-5F77-4054-B3F6-8F355073C9D3}"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9CDC14B1-DD88-43A5-85B2-D9EEC59F9643}" type="slidenum">
              <a:rPr lang="zh-CN" altLang="en-US" smtClean="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xfrm>
            <a:off x="685162" y="4400587"/>
            <a:ext cx="5487678" cy="3601152"/>
          </a:xfrm>
          <a:prstGeom prst="rect">
            <a:avLst/>
          </a:prstGeom>
          <a:noFill/>
          <a:ln w="9525">
            <a:noFill/>
          </a:ln>
        </p:spPr>
        <p:txBody>
          <a:bodyPr/>
          <a:lstStyle/>
          <a:p>
            <a:pPr lvl="0"/>
            <a:endParaRPr lang="zh-CN" altLang="en-US" dirty="0"/>
          </a:p>
        </p:txBody>
      </p:sp>
      <p:sp>
        <p:nvSpPr>
          <p:cNvPr id="49156" name="日期占位符 3"/>
          <p:cNvSpPr txBox="1">
            <a:spLocks noGrp="1"/>
          </p:cNvSpPr>
          <p:nvPr>
            <p:ph type="dt" sz="half"/>
          </p:nvPr>
        </p:nvSpPr>
        <p:spPr>
          <a:xfrm>
            <a:off x="5597879" y="0"/>
            <a:ext cx="4283455" cy="317706"/>
          </a:xfrm>
          <a:prstGeom prst="rect">
            <a:avLst/>
          </a:prstGeom>
          <a:noFill/>
          <a:ln w="9525">
            <a:noFill/>
          </a:ln>
        </p:spPr>
        <p:txBody>
          <a:bodyPr/>
          <a:lstStyle/>
          <a:p>
            <a:pPr lvl="0" algn="r">
              <a:buChar char="•"/>
            </a:pPr>
            <a:fld id="{BB962C8B-B14F-4D97-AF65-F5344CB8AC3E}" type="datetime1">
              <a:rPr lang="zh-CN" altLang="en-US" dirty="0"/>
            </a:fld>
            <a:endParaRPr lang="zh-CN" altLang="en-US" sz="1200" dirty="0"/>
          </a:p>
        </p:txBody>
      </p:sp>
      <p:sp>
        <p:nvSpPr>
          <p:cNvPr id="49157" name="灯片编号占位符 4"/>
          <p:cNvSpPr txBox="1">
            <a:spLocks noGrp="1"/>
          </p:cNvSpPr>
          <p:nvPr>
            <p:ph type="sldNum" sz="quarter"/>
          </p:nvPr>
        </p:nvSpPr>
        <p:spPr>
          <a:xfrm>
            <a:off x="5597879" y="6026056"/>
            <a:ext cx="4283455" cy="317706"/>
          </a:xfrm>
          <a:prstGeom prst="rect">
            <a:avLst/>
          </a:prstGeom>
          <a:noFill/>
          <a:ln w="9525">
            <a:noFill/>
          </a:ln>
        </p:spPr>
        <p:txBody>
          <a:bodyPr anchor="b"/>
          <a:lstStyle/>
          <a:p>
            <a:pPr lvl="0" algn="r">
              <a:buChar char="•"/>
            </a:pPr>
            <a:fld id="{9A0DB2DC-4C9A-4742-B13C-FB6460FD3503}" type="slidenum">
              <a:rPr lang="zh-CN" altLang="en-US"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9612"/>
          </a:xfrm>
          <a:prstGeom prst="rect">
            <a:avLst/>
          </a:prstGeom>
        </p:spPr>
        <p:txBody>
          <a:bodyPr/>
          <a:lstStyle>
            <a:lvl1pPr algn="ctr">
              <a:defRPr sz="3600">
                <a:solidFill>
                  <a:srgbClr val="0000FF"/>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600200"/>
            <a:ext cx="8229600" cy="4525963"/>
          </a:xfrm>
          <a:prstGeom prst="rect">
            <a:avLst/>
          </a:prstGeom>
        </p:spPr>
        <p:txBody>
          <a:bodyPr/>
          <a:lstStyle>
            <a:lvl1pPr>
              <a:defRPr b="1">
                <a:solidFill>
                  <a:srgbClr val="0000FF"/>
                </a:solidFill>
                <a:latin typeface="微软雅黑" panose="020B0503020204020204" pitchFamily="34" charset="-122"/>
                <a:ea typeface="微软雅黑" panose="020B0503020204020204" pitchFamily="34" charset="-122"/>
              </a:defRPr>
            </a:lvl1pPr>
            <a:lvl2pPr>
              <a:defRPr b="1">
                <a:solidFill>
                  <a:srgbClr val="0000FF"/>
                </a:solidFill>
                <a:latin typeface="微软雅黑" panose="020B0503020204020204" pitchFamily="34" charset="-122"/>
                <a:ea typeface="微软雅黑" panose="020B0503020204020204" pitchFamily="34" charset="-122"/>
              </a:defRPr>
            </a:lvl2pPr>
            <a:lvl3pPr>
              <a:defRPr b="1">
                <a:solidFill>
                  <a:srgbClr val="0000FF"/>
                </a:solidFill>
                <a:latin typeface="微软雅黑" panose="020B0503020204020204" pitchFamily="34" charset="-122"/>
                <a:ea typeface="微软雅黑" panose="020B0503020204020204" pitchFamily="34" charset="-122"/>
              </a:defRPr>
            </a:lvl3pPr>
            <a:lvl4pPr>
              <a:defRPr b="1">
                <a:solidFill>
                  <a:srgbClr val="0000FF"/>
                </a:solidFill>
                <a:latin typeface="微软雅黑" panose="020B0503020204020204" pitchFamily="34" charset="-122"/>
                <a:ea typeface="微软雅黑" panose="020B0503020204020204" pitchFamily="34" charset="-122"/>
              </a:defRPr>
            </a:lvl4pPr>
            <a:lvl5pPr>
              <a:defRPr b="1">
                <a:solidFill>
                  <a:srgbClr val="0000FF"/>
                </a:solidFill>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dirty="0" smtClean="0"/>
              <a:t>单击此处编辑母版标题样式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4" descr="C:\Users\Administrator\Desktop\上.png"/>
          <p:cNvPicPr>
            <a:picLocks noChangeAspect="1" noChangeArrowheads="1"/>
          </p:cNvPicPr>
          <p:nvPr userDrawn="1"/>
        </p:nvPicPr>
        <p:blipFill>
          <a:blip r:embed="rId2" cstate="print"/>
          <a:srcRect/>
          <a:stretch>
            <a:fillRect/>
          </a:stretch>
        </p:blipFill>
        <p:spPr bwMode="auto">
          <a:xfrm>
            <a:off x="0" y="0"/>
            <a:ext cx="9144000" cy="625252"/>
          </a:xfrm>
          <a:prstGeom prst="rect">
            <a:avLst/>
          </a:prstGeom>
          <a:noFill/>
        </p:spPr>
      </p:pic>
      <p:pic>
        <p:nvPicPr>
          <p:cNvPr id="8" name="Picture 5" descr="C:\Users\Administrator\Desktop\上.png"/>
          <p:cNvPicPr>
            <a:picLocks noChangeAspect="1" noChangeArrowheads="1"/>
          </p:cNvPicPr>
          <p:nvPr userDrawn="1"/>
        </p:nvPicPr>
        <p:blipFill>
          <a:blip r:embed="rId3" cstate="print">
            <a:lum/>
          </a:blip>
          <a:srcRect/>
          <a:stretch>
            <a:fillRect/>
          </a:stretch>
        </p:blipFill>
        <p:spPr bwMode="auto">
          <a:xfrm>
            <a:off x="189192" y="1244050"/>
            <a:ext cx="8826492" cy="4889766"/>
          </a:xfrm>
          <a:prstGeom prst="rect">
            <a:avLst/>
          </a:prstGeom>
          <a:noFill/>
        </p:spPr>
      </p:pic>
      <p:pic>
        <p:nvPicPr>
          <p:cNvPr id="9" name="Picture 2" descr="C:\Users\Administrator\Desktop\上.jpg"/>
          <p:cNvPicPr>
            <a:picLocks noChangeAspect="1" noChangeArrowheads="1"/>
          </p:cNvPicPr>
          <p:nvPr userDrawn="1"/>
        </p:nvPicPr>
        <p:blipFill>
          <a:blip r:embed="rId4" cstate="print"/>
          <a:srcRect/>
          <a:stretch>
            <a:fillRect/>
          </a:stretch>
        </p:blipFill>
        <p:spPr bwMode="auto">
          <a:xfrm>
            <a:off x="0" y="0"/>
            <a:ext cx="9144000" cy="625252"/>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Picture 4" descr="C:\Users\Administrator\Desktop\上.png"/>
          <p:cNvPicPr>
            <a:picLocks noChangeAspect="1" noChangeArrowheads="1"/>
          </p:cNvPicPr>
          <p:nvPr userDrawn="1"/>
        </p:nvPicPr>
        <p:blipFill>
          <a:blip r:embed="rId2" cstate="print"/>
          <a:srcRect/>
          <a:stretch>
            <a:fillRect/>
          </a:stretch>
        </p:blipFill>
        <p:spPr bwMode="auto">
          <a:xfrm>
            <a:off x="0" y="0"/>
            <a:ext cx="9144000" cy="625252"/>
          </a:xfrm>
          <a:prstGeom prst="rect">
            <a:avLst/>
          </a:prstGeom>
          <a:noFill/>
        </p:spPr>
      </p:pic>
      <p:pic>
        <p:nvPicPr>
          <p:cNvPr id="8" name="Picture 2" descr="C:\Users\Administrator\Desktop\上.jpg"/>
          <p:cNvPicPr>
            <a:picLocks noChangeAspect="1" noChangeArrowheads="1"/>
          </p:cNvPicPr>
          <p:nvPr userDrawn="1"/>
        </p:nvPicPr>
        <p:blipFill>
          <a:blip r:embed="rId3" cstate="print"/>
          <a:srcRect/>
          <a:stretch>
            <a:fillRect/>
          </a:stretch>
        </p:blipFill>
        <p:spPr bwMode="auto">
          <a:xfrm>
            <a:off x="0" y="0"/>
            <a:ext cx="9144000" cy="625252"/>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Picture 2" descr="C:\Users\Administrator\Desktop\上.jpg"/>
          <p:cNvPicPr>
            <a:picLocks noChangeAspect="1" noChangeArrowheads="1"/>
          </p:cNvPicPr>
          <p:nvPr userDrawn="1"/>
        </p:nvPicPr>
        <p:blipFill>
          <a:blip r:embed="rId2" cstate="print"/>
          <a:srcRect/>
          <a:stretch>
            <a:fillRect/>
          </a:stretch>
        </p:blipFill>
        <p:spPr bwMode="auto">
          <a:xfrm>
            <a:off x="0" y="0"/>
            <a:ext cx="9144000" cy="625252"/>
          </a:xfrm>
          <a:prstGeom prst="rect">
            <a:avLst/>
          </a:prstGeom>
          <a:noFill/>
        </p:spPr>
      </p:pic>
      <p:sp>
        <p:nvSpPr>
          <p:cNvPr id="9" name="TextBox 8"/>
          <p:cNvSpPr txBox="1"/>
          <p:nvPr userDrawn="1"/>
        </p:nvSpPr>
        <p:spPr>
          <a:xfrm>
            <a:off x="730866" y="102781"/>
            <a:ext cx="7056784"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一、</a:t>
            </a:r>
            <a:r>
              <a:rPr lang="zh-CN" altLang="en-US" sz="2400" b="1" dirty="0" smtClean="0">
                <a:solidFill>
                  <a:schemeClr val="bg1"/>
                </a:solidFill>
                <a:latin typeface="微软雅黑" panose="020B0503020204020204" pitchFamily="34" charset="-122"/>
                <a:ea typeface="微软雅黑" panose="020B0503020204020204" pitchFamily="34" charset="-122"/>
              </a:rPr>
              <a:t>中国高铁“走出去”</a:t>
            </a:r>
            <a:r>
              <a:rPr lang="zh-CN" altLang="en-US" sz="2400" b="1" dirty="0">
                <a:solidFill>
                  <a:schemeClr val="bg1"/>
                </a:solidFill>
                <a:latin typeface="微软雅黑" panose="020B0503020204020204" pitchFamily="34" charset="-122"/>
                <a:ea typeface="微软雅黑" panose="020B0503020204020204" pitchFamily="34" charset="-122"/>
              </a:rPr>
              <a:t>的战略方向和主要</a:t>
            </a:r>
            <a:r>
              <a:rPr lang="zh-CN" altLang="en-US" sz="2400" b="1" dirty="0" smtClean="0">
                <a:solidFill>
                  <a:schemeClr val="bg1"/>
                </a:solidFill>
                <a:latin typeface="微软雅黑" panose="020B0503020204020204" pitchFamily="34" charset="-122"/>
                <a:ea typeface="微软雅黑" panose="020B0503020204020204" pitchFamily="34" charset="-122"/>
              </a:rPr>
              <a:t>线路</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pic>
        <p:nvPicPr>
          <p:cNvPr id="10" name="Picture 5" descr="C:\Users\Administrator\Desktop\上.png"/>
          <p:cNvPicPr>
            <a:picLocks noChangeAspect="1" noChangeArrowheads="1"/>
          </p:cNvPicPr>
          <p:nvPr userDrawn="1"/>
        </p:nvPicPr>
        <p:blipFill>
          <a:blip r:embed="rId3" cstate="print">
            <a:lum/>
          </a:blip>
          <a:srcRect/>
          <a:stretch>
            <a:fillRect/>
          </a:stretch>
        </p:blipFill>
        <p:spPr bwMode="auto">
          <a:xfrm>
            <a:off x="189192" y="1244050"/>
            <a:ext cx="8826492" cy="4889766"/>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pic>
        <p:nvPicPr>
          <p:cNvPr id="10" name="Picture 5" descr="C:\Users\Administrator\Desktop\上.png"/>
          <p:cNvPicPr>
            <a:picLocks noChangeAspect="1" noChangeArrowheads="1"/>
          </p:cNvPicPr>
          <p:nvPr userDrawn="1"/>
        </p:nvPicPr>
        <p:blipFill>
          <a:blip r:embed="rId2" cstate="print">
            <a:lum/>
          </a:blip>
          <a:srcRect/>
          <a:stretch>
            <a:fillRect/>
          </a:stretch>
        </p:blipFill>
        <p:spPr bwMode="auto">
          <a:xfrm>
            <a:off x="189192" y="1244050"/>
            <a:ext cx="8826492" cy="4889766"/>
          </a:xfrm>
          <a:prstGeom prst="rect">
            <a:avLst/>
          </a:prstGeom>
          <a:noFill/>
        </p:spPr>
      </p:pic>
      <p:sp>
        <p:nvSpPr>
          <p:cNvPr id="14" name="TextBox 13"/>
          <p:cNvSpPr txBox="1"/>
          <p:nvPr userDrawn="1"/>
        </p:nvSpPr>
        <p:spPr>
          <a:xfrm>
            <a:off x="730867" y="85115"/>
            <a:ext cx="705678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二、中国高铁“走出去”的关键问题</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userDrawn="1"/>
        </p:nvSpPr>
        <p:spPr>
          <a:xfrm>
            <a:off x="1" y="0"/>
            <a:ext cx="9144000" cy="10538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rot="16200000" flipH="1">
            <a:off x="4549141" y="-3469542"/>
            <a:ext cx="45719" cy="914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3" descr="C:\Users\Administrator\Desktop\6250e7dd0b10125ec48bec2074d92aac.png"/>
          <p:cNvPicPr>
            <a:picLocks noChangeAspect="1" noChangeArrowheads="1"/>
          </p:cNvPicPr>
          <p:nvPr userDrawn="1"/>
        </p:nvPicPr>
        <p:blipFill>
          <a:blip r:embed="rId3" cstate="print"/>
          <a:srcRect/>
          <a:stretch>
            <a:fillRect/>
          </a:stretch>
        </p:blipFill>
        <p:spPr bwMode="auto">
          <a:xfrm>
            <a:off x="8215339" y="196624"/>
            <a:ext cx="714380" cy="714380"/>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两栏内容">
    <p:spTree>
      <p:nvGrpSpPr>
        <p:cNvPr id="1" name=""/>
        <p:cNvGrpSpPr/>
        <p:nvPr/>
      </p:nvGrpSpPr>
      <p:grpSpPr>
        <a:xfrm>
          <a:off x="0" y="0"/>
          <a:ext cx="0" cy="0"/>
          <a:chOff x="0" y="0"/>
          <a:chExt cx="0" cy="0"/>
        </a:xfrm>
      </p:grpSpPr>
      <p:pic>
        <p:nvPicPr>
          <p:cNvPr id="8" name="Picture 2" descr="C:\Users\Administrator\Desktop\上.jpg"/>
          <p:cNvPicPr>
            <a:picLocks noChangeAspect="1" noChangeArrowheads="1"/>
          </p:cNvPicPr>
          <p:nvPr userDrawn="1"/>
        </p:nvPicPr>
        <p:blipFill>
          <a:blip r:embed="rId2" cstate="print"/>
          <a:srcRect/>
          <a:stretch>
            <a:fillRect/>
          </a:stretch>
        </p:blipFill>
        <p:spPr bwMode="auto">
          <a:xfrm>
            <a:off x="0" y="0"/>
            <a:ext cx="9144000" cy="625252"/>
          </a:xfrm>
          <a:prstGeom prst="rect">
            <a:avLst/>
          </a:prstGeom>
          <a:noFill/>
        </p:spPr>
      </p:pic>
      <p:sp>
        <p:nvSpPr>
          <p:cNvPr id="9" name="TextBox 8"/>
          <p:cNvSpPr txBox="1"/>
          <p:nvPr userDrawn="1"/>
        </p:nvSpPr>
        <p:spPr>
          <a:xfrm>
            <a:off x="730866" y="102781"/>
            <a:ext cx="705678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二、中国高铁“走出去”的关键问题</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pic>
        <p:nvPicPr>
          <p:cNvPr id="4" name="Picture 5" descr="C:\Users\Administrator\Desktop\上.png"/>
          <p:cNvPicPr>
            <a:picLocks noChangeAspect="1" noChangeArrowheads="1"/>
          </p:cNvPicPr>
          <p:nvPr userDrawn="1"/>
        </p:nvPicPr>
        <p:blipFill>
          <a:blip r:embed="rId3" cstate="print">
            <a:lum/>
          </a:blip>
          <a:srcRect/>
          <a:stretch>
            <a:fillRect/>
          </a:stretch>
        </p:blipFill>
        <p:spPr bwMode="auto">
          <a:xfrm>
            <a:off x="189192" y="1244050"/>
            <a:ext cx="8826492" cy="4889766"/>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两栏内容">
    <p:spTree>
      <p:nvGrpSpPr>
        <p:cNvPr id="1" name=""/>
        <p:cNvGrpSpPr/>
        <p:nvPr/>
      </p:nvGrpSpPr>
      <p:grpSpPr>
        <a:xfrm>
          <a:off x="0" y="0"/>
          <a:ext cx="0" cy="0"/>
          <a:chOff x="0" y="0"/>
          <a:chExt cx="0" cy="0"/>
        </a:xfrm>
      </p:grpSpPr>
      <p:pic>
        <p:nvPicPr>
          <p:cNvPr id="8" name="Picture 2" descr="C:\Users\Administrator\Desktop\上.jpg"/>
          <p:cNvPicPr>
            <a:picLocks noChangeAspect="1" noChangeArrowheads="1"/>
          </p:cNvPicPr>
          <p:nvPr userDrawn="1"/>
        </p:nvPicPr>
        <p:blipFill>
          <a:blip r:embed="rId2" cstate="print"/>
          <a:srcRect/>
          <a:stretch>
            <a:fillRect/>
          </a:stretch>
        </p:blipFill>
        <p:spPr bwMode="auto">
          <a:xfrm>
            <a:off x="0" y="0"/>
            <a:ext cx="9144000" cy="625252"/>
          </a:xfrm>
          <a:prstGeom prst="rect">
            <a:avLst/>
          </a:prstGeom>
          <a:noFill/>
        </p:spPr>
      </p:pic>
      <p:sp>
        <p:nvSpPr>
          <p:cNvPr id="9" name="TextBox 8"/>
          <p:cNvSpPr txBox="1"/>
          <p:nvPr userDrawn="1"/>
        </p:nvSpPr>
        <p:spPr>
          <a:xfrm>
            <a:off x="730866" y="102781"/>
            <a:ext cx="7056784" cy="461665"/>
          </a:xfrm>
          <a:prstGeom prst="rect">
            <a:avLst/>
          </a:prstGeom>
          <a:noFill/>
        </p:spPr>
        <p:txBody>
          <a:bodyPr wrap="square" rtlCol="0">
            <a:spAutoFit/>
          </a:bodyPr>
          <a:lstStyle/>
          <a:p>
            <a:pPr marL="285750" indent="-285750"/>
            <a:r>
              <a:rPr lang="zh-CN" altLang="en-US" sz="2400" b="1" dirty="0" smtClean="0">
                <a:solidFill>
                  <a:schemeClr val="bg1"/>
                </a:solidFill>
                <a:latin typeface="微软雅黑" panose="020B0503020204020204" pitchFamily="34" charset="-122"/>
                <a:ea typeface="微软雅黑" panose="020B0503020204020204" pitchFamily="34" charset="-122"/>
              </a:rPr>
              <a:t>四、</a:t>
            </a:r>
            <a:r>
              <a:rPr lang="zh-CN" altLang="zh-CN" sz="2400" b="1" dirty="0" smtClean="0">
                <a:solidFill>
                  <a:schemeClr val="bg1"/>
                </a:solidFill>
                <a:latin typeface="微软雅黑" panose="020B0503020204020204" pitchFamily="34" charset="-122"/>
                <a:ea typeface="微软雅黑" panose="020B0503020204020204" pitchFamily="34" charset="-122"/>
              </a:rPr>
              <a:t>中国铁路“走出去”要强化政策支持</a:t>
            </a:r>
            <a:endParaRPr lang="zh-CN" altLang="zh-CN" sz="2400" dirty="0">
              <a:solidFill>
                <a:schemeClr val="bg1"/>
              </a:solidFill>
              <a:latin typeface="微软雅黑" panose="020B0503020204020204" pitchFamily="34" charset="-122"/>
              <a:ea typeface="微软雅黑" panose="020B0503020204020204" pitchFamily="34" charset="-122"/>
            </a:endParaRPr>
          </a:p>
        </p:txBody>
      </p:sp>
      <p:pic>
        <p:nvPicPr>
          <p:cNvPr id="10" name="Picture 5" descr="C:\Users\Administrator\Desktop\上.png"/>
          <p:cNvPicPr>
            <a:picLocks noChangeAspect="1" noChangeArrowheads="1"/>
          </p:cNvPicPr>
          <p:nvPr userDrawn="1"/>
        </p:nvPicPr>
        <p:blipFill>
          <a:blip r:embed="rId3" cstate="print">
            <a:lum/>
          </a:blip>
          <a:srcRect/>
          <a:stretch>
            <a:fillRect/>
          </a:stretch>
        </p:blipFill>
        <p:spPr bwMode="auto">
          <a:xfrm>
            <a:off x="189192" y="1244050"/>
            <a:ext cx="8826492" cy="4889766"/>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3.jpeg"/><Relationship Id="rId1" Type="http://schemas.openxmlformats.org/officeDocument/2006/relationships/image" Target="../media/image22.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5.xml"/><Relationship Id="rId2" Type="http://schemas.openxmlformats.org/officeDocument/2006/relationships/image" Target="../media/image3.jpeg"/><Relationship Id="rId1"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jpe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jpeg"/><Relationship Id="rId1" Type="http://schemas.openxmlformats.org/officeDocument/2006/relationships/image" Target="../media/image25.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jpeg"/><Relationship Id="rId2" Type="http://schemas.openxmlformats.org/officeDocument/2006/relationships/image" Target="../media/image27.png"/><Relationship Id="rId1"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jpeg"/><Relationship Id="rId1"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jpeg"/><Relationship Id="rId1" Type="http://schemas.openxmlformats.org/officeDocument/2006/relationships/image" Target="../media/image29.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jpeg"/><Relationship Id="rId1"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jpeg"/><Relationship Id="rId1"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jpeg"/><Relationship Id="rId1"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jpeg"/><Relationship Id="rId1"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36.jpeg"/><Relationship Id="rId4" Type="http://schemas.openxmlformats.org/officeDocument/2006/relationships/image" Target="../media/image35.png"/><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image" Target="../media/image3.jpeg"/></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7.jpeg"/><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png"/><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jpeg"/><Relationship Id="rId1"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png"/><Relationship Id="rId1"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png"/><Relationship Id="rId1" Type="http://schemas.openxmlformats.org/officeDocument/2006/relationships/image" Target="../media/image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8" Type="http://schemas.openxmlformats.org/officeDocument/2006/relationships/slideLayout" Target="../slideLayouts/slideLayout5.xml"/><Relationship Id="rId17" Type="http://schemas.openxmlformats.org/officeDocument/2006/relationships/tags" Target="../tags/tag50.xml"/><Relationship Id="rId16" Type="http://schemas.openxmlformats.org/officeDocument/2006/relationships/tags" Target="../tags/tag49.xml"/><Relationship Id="rId15" Type="http://schemas.openxmlformats.org/officeDocument/2006/relationships/tags" Target="../tags/tag48.xml"/><Relationship Id="rId14" Type="http://schemas.openxmlformats.org/officeDocument/2006/relationships/tags" Target="../tags/tag47.xml"/><Relationship Id="rId13" Type="http://schemas.openxmlformats.org/officeDocument/2006/relationships/tags" Target="../tags/tag46.xml"/><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tags" Target="../tags/tag43.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jpeg"/><Relationship Id="rId1"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8.png"/><Relationship Id="rId1" Type="http://schemas.openxmlformats.org/officeDocument/2006/relationships/image" Target="../media/image3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3" Type="http://schemas.openxmlformats.org/officeDocument/2006/relationships/slideLayout" Target="../slideLayouts/slideLayout5.xml"/><Relationship Id="rId22" Type="http://schemas.openxmlformats.org/officeDocument/2006/relationships/tags" Target="../tags/tag72.xml"/><Relationship Id="rId21" Type="http://schemas.openxmlformats.org/officeDocument/2006/relationships/tags" Target="../tags/tag71.xml"/><Relationship Id="rId20" Type="http://schemas.openxmlformats.org/officeDocument/2006/relationships/tags" Target="../tags/tag70.xml"/><Relationship Id="rId2" Type="http://schemas.openxmlformats.org/officeDocument/2006/relationships/tags" Target="../tags/tag52.xml"/><Relationship Id="rId19" Type="http://schemas.openxmlformats.org/officeDocument/2006/relationships/tags" Target="../tags/tag69.xml"/><Relationship Id="rId18" Type="http://schemas.openxmlformats.org/officeDocument/2006/relationships/tags" Target="../tags/tag68.xml"/><Relationship Id="rId17" Type="http://schemas.openxmlformats.org/officeDocument/2006/relationships/tags" Target="../tags/tag67.xml"/><Relationship Id="rId16" Type="http://schemas.openxmlformats.org/officeDocument/2006/relationships/tags" Target="../tags/tag66.xml"/><Relationship Id="rId15" Type="http://schemas.openxmlformats.org/officeDocument/2006/relationships/tags" Target="../tags/tag65.xml"/><Relationship Id="rId14" Type="http://schemas.openxmlformats.org/officeDocument/2006/relationships/tags" Target="../tags/tag64.xml"/><Relationship Id="rId13" Type="http://schemas.openxmlformats.org/officeDocument/2006/relationships/tags" Target="../tags/tag63.xml"/><Relationship Id="rId12" Type="http://schemas.openxmlformats.org/officeDocument/2006/relationships/tags" Target="../tags/tag62.xml"/><Relationship Id="rId11" Type="http://schemas.openxmlformats.org/officeDocument/2006/relationships/tags" Target="../tags/tag61.xml"/><Relationship Id="rId10" Type="http://schemas.openxmlformats.org/officeDocument/2006/relationships/tags" Target="../tags/tag60.xml"/><Relationship Id="rId1" Type="http://schemas.openxmlformats.org/officeDocument/2006/relationships/tags" Target="../tags/tag51.xml"/></Relationships>
</file>

<file path=ppt/slides/_rels/slide45.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2.xml"/><Relationship Id="rId1" Type="http://schemas.openxmlformats.org/officeDocument/2006/relationships/tags" Target="../tags/tag81.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0.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0.png"/></Relationships>
</file>

<file path=ppt/slides/_rels/slide55.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3" Type="http://schemas.openxmlformats.org/officeDocument/2006/relationships/slideLayout" Target="../slideLayouts/slideLayout5.xml"/><Relationship Id="rId22" Type="http://schemas.openxmlformats.org/officeDocument/2006/relationships/tags" Target="../tags/tag114.xml"/><Relationship Id="rId21" Type="http://schemas.openxmlformats.org/officeDocument/2006/relationships/tags" Target="../tags/tag113.xml"/><Relationship Id="rId20" Type="http://schemas.openxmlformats.org/officeDocument/2006/relationships/tags" Target="../tags/tag112.xml"/><Relationship Id="rId2" Type="http://schemas.openxmlformats.org/officeDocument/2006/relationships/tags" Target="../tags/tag94.xml"/><Relationship Id="rId19" Type="http://schemas.openxmlformats.org/officeDocument/2006/relationships/tags" Target="../tags/tag111.xml"/><Relationship Id="rId18" Type="http://schemas.openxmlformats.org/officeDocument/2006/relationships/tags" Target="../tags/tag110.xml"/><Relationship Id="rId17" Type="http://schemas.openxmlformats.org/officeDocument/2006/relationships/tags" Target="../tags/tag109.xml"/><Relationship Id="rId16" Type="http://schemas.openxmlformats.org/officeDocument/2006/relationships/tags" Target="../tags/tag108.xml"/><Relationship Id="rId15" Type="http://schemas.openxmlformats.org/officeDocument/2006/relationships/tags" Target="../tags/tag107.xml"/><Relationship Id="rId14" Type="http://schemas.openxmlformats.org/officeDocument/2006/relationships/tags" Target="../tags/tag106.xml"/><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tags" Target="../tags/tag93.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16.xml"/><Relationship Id="rId1" Type="http://schemas.openxmlformats.org/officeDocument/2006/relationships/tags" Target="../tags/tag115.xml"/></Relationships>
</file>

<file path=ppt/slides/_rels/slide5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image" Target="../media/image43.png"/><Relationship Id="rId3" Type="http://schemas.openxmlformats.org/officeDocument/2006/relationships/tags" Target="../tags/tag124.xml"/><Relationship Id="rId2" Type="http://schemas.openxmlformats.org/officeDocument/2006/relationships/tags" Target="../tags/tag123.xml"/><Relationship Id="rId12" Type="http://schemas.openxmlformats.org/officeDocument/2006/relationships/slideLayout" Target="../slideLayouts/slideLayout5.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tags" Target="../tags/tag12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5.jpeg"/><Relationship Id="rId1" Type="http://schemas.openxmlformats.org/officeDocument/2006/relationships/image" Target="../media/image44.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33.xml"/><Relationship Id="rId1" Type="http://schemas.openxmlformats.org/officeDocument/2006/relationships/tags" Target="../tags/tag132.xml"/></Relationships>
</file>

<file path=ppt/slides/_rels/slide7.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7" Type="http://schemas.openxmlformats.org/officeDocument/2006/relationships/slideLayout" Target="../slideLayouts/slideLayout4.xml"/><Relationship Id="rId16" Type="http://schemas.openxmlformats.org/officeDocument/2006/relationships/image" Target="../media/image3.jpeg"/><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1" Type="http://schemas.openxmlformats.org/officeDocument/2006/relationships/slideLayout" Target="../slideLayouts/slideLayout5.xml"/><Relationship Id="rId10" Type="http://schemas.openxmlformats.org/officeDocument/2006/relationships/tags" Target="../tags/tag143.xml"/><Relationship Id="rId1" Type="http://schemas.openxmlformats.org/officeDocument/2006/relationships/tags" Target="../tags/tag134.xml"/></Relationships>
</file>

<file path=ppt/slides/_rels/slide72.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7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image" Target="../media/image7.png"/></Relationships>
</file>

<file path=ppt/slides/_rels/slide74.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40.png"/><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image" Target="../media/image7.png"/></Relationships>
</file>

<file path=ppt/slides/_rels/slide75.xml.rels><?xml version="1.0" encoding="UTF-8" standalone="yes"?>
<Relationships xmlns="http://schemas.openxmlformats.org/package/2006/relationships"><Relationship Id="rId7"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3.jpeg"/></Relationships>
</file>

<file path=ppt/slides/_rels/slide76.xml.rels><?xml version="1.0" encoding="UTF-8" standalone="yes"?>
<Relationships xmlns="http://schemas.openxmlformats.org/package/2006/relationships"><Relationship Id="rId7" Type="http://schemas.openxmlformats.org/officeDocument/2006/relationships/slideLayout" Target="../slideLayouts/slideLayout15.xml"/><Relationship Id="rId6" Type="http://schemas.openxmlformats.org/officeDocument/2006/relationships/image" Target="../media/image3.jpe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77.xml.rels><?xml version="1.0" encoding="UTF-8" standalone="yes"?>
<Relationships xmlns="http://schemas.openxmlformats.org/package/2006/relationships"><Relationship Id="rId8" Type="http://schemas.openxmlformats.org/officeDocument/2006/relationships/slideLayout" Target="../slideLayouts/slideLayout15.xml"/><Relationship Id="rId7" Type="http://schemas.openxmlformats.org/officeDocument/2006/relationships/image" Target="../media/image3.jpeg"/><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image" Target="../media/image46.jpeg"/></Relationships>
</file>

<file path=ppt/slides/_rels/slide78.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5.xml"/><Relationship Id="rId6" Type="http://schemas.openxmlformats.org/officeDocument/2006/relationships/image" Target="../media/image3.jpeg"/><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79.xml.rels><?xml version="1.0" encoding="UTF-8" standalone="yes"?>
<Relationships xmlns="http://schemas.openxmlformats.org/package/2006/relationships"><Relationship Id="rId7" Type="http://schemas.openxmlformats.org/officeDocument/2006/relationships/slideLayout" Target="../slideLayouts/slideLayout15.xml"/><Relationship Id="rId6" Type="http://schemas.openxmlformats.org/officeDocument/2006/relationships/image" Target="../media/image3.jpeg"/><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3.jpeg"/><Relationship Id="rId1" Type="http://schemas.openxmlformats.org/officeDocument/2006/relationships/image" Target="../media/image14.jpeg"/></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3.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7.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0" Type="http://schemas.openxmlformats.org/officeDocument/2006/relationships/slideLayout" Target="../slideLayouts/slideLayout5.xml"/><Relationship Id="rId2" Type="http://schemas.openxmlformats.org/officeDocument/2006/relationships/tags" Target="../tags/tag157.xml"/><Relationship Id="rId19" Type="http://schemas.openxmlformats.org/officeDocument/2006/relationships/tags" Target="../tags/tag174.xml"/><Relationship Id="rId18" Type="http://schemas.openxmlformats.org/officeDocument/2006/relationships/tags" Target="../tags/tag173.xml"/><Relationship Id="rId17" Type="http://schemas.openxmlformats.org/officeDocument/2006/relationships/tags" Target="../tags/tag172.xml"/><Relationship Id="rId16" Type="http://schemas.openxmlformats.org/officeDocument/2006/relationships/tags" Target="../tags/tag171.xml"/><Relationship Id="rId15" Type="http://schemas.openxmlformats.org/officeDocument/2006/relationships/tags" Target="../tags/tag170.xml"/><Relationship Id="rId14" Type="http://schemas.openxmlformats.org/officeDocument/2006/relationships/tags" Target="../tags/tag169.xml"/><Relationship Id="rId13" Type="http://schemas.openxmlformats.org/officeDocument/2006/relationships/tags" Target="../tags/tag168.xml"/><Relationship Id="rId12" Type="http://schemas.openxmlformats.org/officeDocument/2006/relationships/tags" Target="../tags/tag167.xml"/><Relationship Id="rId11" Type="http://schemas.openxmlformats.org/officeDocument/2006/relationships/tags" Target="../tags/tag166.xml"/><Relationship Id="rId10" Type="http://schemas.openxmlformats.org/officeDocument/2006/relationships/tags" Target="../tags/tag165.xml"/><Relationship Id="rId1" Type="http://schemas.openxmlformats.org/officeDocument/2006/relationships/tags" Target="../tags/tag15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0.xml"/><Relationship Id="rId6" Type="http://schemas.openxmlformats.org/officeDocument/2006/relationships/image" Target="../media/image3.jpeg"/><Relationship Id="rId5" Type="http://schemas.openxmlformats.org/officeDocument/2006/relationships/image" Target="../media/image19.pn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Users\Administrator\Desktop\1111.png"/>
          <p:cNvPicPr>
            <a:picLocks noChangeAspect="1" noChangeArrowheads="1"/>
          </p:cNvPicPr>
          <p:nvPr/>
        </p:nvPicPr>
        <p:blipFill>
          <a:blip r:embed="rId1" cstate="print"/>
          <a:srcRect/>
          <a:stretch>
            <a:fillRect/>
          </a:stretch>
        </p:blipFill>
        <p:spPr bwMode="auto">
          <a:xfrm>
            <a:off x="144000" y="265212"/>
            <a:ext cx="9000000" cy="4650911"/>
          </a:xfrm>
          <a:prstGeom prst="rect">
            <a:avLst/>
          </a:prstGeom>
          <a:noFill/>
        </p:spPr>
      </p:pic>
      <p:pic>
        <p:nvPicPr>
          <p:cNvPr id="10" name="Picture 3" descr="C:\Users\Administrator\Desktop\1111.png"/>
          <p:cNvPicPr>
            <a:picLocks noChangeAspect="1" noChangeArrowheads="1"/>
          </p:cNvPicPr>
          <p:nvPr/>
        </p:nvPicPr>
        <p:blipFill>
          <a:blip r:embed="rId2" cstate="print"/>
          <a:srcRect b="7500"/>
          <a:stretch>
            <a:fillRect/>
          </a:stretch>
        </p:blipFill>
        <p:spPr bwMode="auto">
          <a:xfrm>
            <a:off x="0" y="4288532"/>
            <a:ext cx="9144000" cy="2569468"/>
          </a:xfrm>
          <a:prstGeom prst="rect">
            <a:avLst/>
          </a:prstGeom>
          <a:noFill/>
        </p:spPr>
      </p:pic>
      <p:sp>
        <p:nvSpPr>
          <p:cNvPr id="5" name="TextBox 4"/>
          <p:cNvSpPr txBox="1"/>
          <p:nvPr/>
        </p:nvSpPr>
        <p:spPr>
          <a:xfrm>
            <a:off x="1252493" y="2979177"/>
            <a:ext cx="6711086" cy="685800"/>
          </a:xfrm>
          <a:prstGeom prst="rect">
            <a:avLst/>
          </a:prstGeom>
          <a:noFill/>
        </p:spPr>
        <p:txBody>
          <a:bodyPr wrap="square" rtlCol="0">
            <a:spAutoFit/>
          </a:bodyPr>
          <a:lstStyle/>
          <a:p>
            <a:pPr algn="ctr">
              <a:lnSpc>
                <a:spcPct val="130000"/>
              </a:lnSpc>
            </a:pPr>
            <a:r>
              <a:rPr lang="zh-CN" altLang="en-US" sz="3000" b="1" dirty="0" smtClean="0">
                <a:solidFill>
                  <a:srgbClr val="002060"/>
                </a:solidFill>
                <a:latin typeface="微软雅黑" panose="020B0503020204020204" pitchFamily="34" charset="-122"/>
                <a:ea typeface="微软雅黑" panose="020B0503020204020204" pitchFamily="34" charset="-122"/>
              </a:rPr>
              <a:t>阎 开 印</a:t>
            </a:r>
            <a:r>
              <a:rPr lang="en-US" altLang="zh-CN" sz="3000" b="1" dirty="0" smtClean="0">
                <a:solidFill>
                  <a:srgbClr val="002060"/>
                </a:solidFill>
                <a:latin typeface="微软雅黑" panose="020B0503020204020204" pitchFamily="34" charset="-122"/>
                <a:ea typeface="微软雅黑" panose="020B0503020204020204" pitchFamily="34" charset="-122"/>
              </a:rPr>
              <a:t>     </a:t>
            </a:r>
            <a:r>
              <a:rPr lang="zh-CN" altLang="en-US" sz="3000" b="1" dirty="0" smtClean="0">
                <a:solidFill>
                  <a:srgbClr val="002060"/>
                </a:solidFill>
                <a:latin typeface="微软雅黑" panose="020B0503020204020204" pitchFamily="34" charset="-122"/>
                <a:ea typeface="微软雅黑" panose="020B0503020204020204" pitchFamily="34" charset="-122"/>
              </a:rPr>
              <a:t>西南交通大学</a:t>
            </a:r>
            <a:endParaRPr lang="zh-CN" altLang="en-US" sz="3000" b="1" dirty="0">
              <a:solidFill>
                <a:srgbClr val="00206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2699856" y="3964927"/>
            <a:ext cx="3816360" cy="725170"/>
          </a:xfrm>
          <a:prstGeom prst="rect">
            <a:avLst/>
          </a:prstGeom>
          <a:noFill/>
        </p:spPr>
        <p:txBody>
          <a:bodyPr wrap="square" rtlCol="0">
            <a:spAutoFit/>
          </a:bodyPr>
          <a:lstStyle/>
          <a:p>
            <a:pPr algn="ctr">
              <a:lnSpc>
                <a:spcPct val="130000"/>
              </a:lnSpc>
            </a:pPr>
            <a:r>
              <a:rPr lang="en-US" altLang="zh-CN" sz="3200" dirty="0" smtClean="0">
                <a:solidFill>
                  <a:srgbClr val="002060"/>
                </a:solidFill>
                <a:ea typeface="微软雅黑" panose="020B0503020204020204" pitchFamily="34" charset="-122"/>
              </a:rPr>
              <a:t> 2017.7.22</a:t>
            </a:r>
            <a:endParaRPr lang="zh-CN" altLang="en-US" sz="3200" dirty="0">
              <a:solidFill>
                <a:srgbClr val="002060"/>
              </a:solidFill>
              <a:latin typeface="微软雅黑" panose="020B0503020204020204" pitchFamily="34" charset="-122"/>
              <a:ea typeface="微软雅黑" panose="020B0503020204020204" pitchFamily="34" charset="-122"/>
            </a:endParaRPr>
          </a:p>
        </p:txBody>
      </p:sp>
      <p:sp>
        <p:nvSpPr>
          <p:cNvPr id="2" name="TextBox 1"/>
          <p:cNvSpPr txBox="1"/>
          <p:nvPr/>
        </p:nvSpPr>
        <p:spPr>
          <a:xfrm>
            <a:off x="1" y="1340768"/>
            <a:ext cx="9144000" cy="972574"/>
          </a:xfrm>
          <a:prstGeom prst="rect">
            <a:avLst/>
          </a:prstGeom>
          <a:noFill/>
        </p:spPr>
        <p:txBody>
          <a:bodyPr wrap="square" rtlCol="0">
            <a:spAutoFit/>
          </a:bodyPr>
          <a:lstStyle/>
          <a:p>
            <a:pPr algn="ctr">
              <a:lnSpc>
                <a:spcPct val="130000"/>
              </a:lnSpc>
            </a:pPr>
            <a:r>
              <a:rPr lang="zh-CN" altLang="en-US" sz="4400" b="1" dirty="0" smtClean="0">
                <a:solidFill>
                  <a:srgbClr val="FF0000"/>
                </a:solidFill>
                <a:latin typeface="微软雅黑" panose="020B0503020204020204" pitchFamily="34" charset="-122"/>
                <a:ea typeface="微软雅黑" panose="020B0503020204020204" pitchFamily="34" charset="-122"/>
              </a:rPr>
              <a:t>中国铁路“走出去”与大学使命</a:t>
            </a:r>
            <a:endParaRPr lang="zh-CN" altLang="en-US" sz="4400" b="1"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158" y="857232"/>
            <a:ext cx="8429684" cy="1374735"/>
          </a:xfrm>
          <a:prstGeom prst="rect">
            <a:avLst/>
          </a:prstGeom>
        </p:spPr>
        <p:txBody>
          <a:bodyPr wrap="square">
            <a:spAutoFit/>
          </a:bodyPr>
          <a:lstStyle/>
          <a:p>
            <a:pPr>
              <a:lnSpc>
                <a:spcPts val="5000"/>
              </a:lnSpc>
            </a:pPr>
            <a:r>
              <a:rPr lang="zh-CN" altLang="en-US" sz="2800" b="1" dirty="0" smtClean="0">
                <a:solidFill>
                  <a:srgbClr val="C00000"/>
                </a:solidFill>
                <a:ea typeface="微软雅黑" panose="020B0503020204020204" pitchFamily="34" charset="-122"/>
              </a:rPr>
              <a:t>        在过去</a:t>
            </a:r>
            <a:r>
              <a:rPr lang="en-US" altLang="zh-CN" sz="2800" b="1" dirty="0" smtClean="0">
                <a:solidFill>
                  <a:srgbClr val="C00000"/>
                </a:solidFill>
                <a:ea typeface="微软雅黑" panose="020B0503020204020204" pitchFamily="34" charset="-122"/>
              </a:rPr>
              <a:t>30</a:t>
            </a:r>
            <a:r>
              <a:rPr lang="zh-CN" altLang="en-US" sz="2800" b="1" dirty="0" smtClean="0">
                <a:solidFill>
                  <a:srgbClr val="C00000"/>
                </a:solidFill>
                <a:ea typeface="微软雅黑" panose="020B0503020204020204" pitchFamily="34" charset="-122"/>
              </a:rPr>
              <a:t>多年甚至更早的几十年里，海运都是中国参与到世界经济贸易中的最重要的运输方式</a:t>
            </a:r>
            <a:endParaRPr lang="zh-CN" altLang="en-US" sz="2400" b="1" dirty="0" smtClean="0">
              <a:solidFill>
                <a:srgbClr val="C00000"/>
              </a:solidFill>
              <a:ea typeface="微软雅黑" panose="020B0503020204020204" pitchFamily="34" charset="-122"/>
            </a:endParaRPr>
          </a:p>
        </p:txBody>
      </p:sp>
      <p:sp>
        <p:nvSpPr>
          <p:cNvPr id="4" name="矩形 3"/>
          <p:cNvSpPr/>
          <p:nvPr/>
        </p:nvSpPr>
        <p:spPr>
          <a:xfrm>
            <a:off x="500034" y="3571876"/>
            <a:ext cx="2286016" cy="2262158"/>
          </a:xfrm>
          <a:prstGeom prst="rect">
            <a:avLst/>
          </a:prstGeom>
          <a:ln>
            <a:solidFill>
              <a:srgbClr val="002060"/>
            </a:solidFill>
          </a:ln>
        </p:spPr>
        <p:txBody>
          <a:bodyPr wrap="square">
            <a:spAutoFit/>
          </a:bodyPr>
          <a:lstStyle/>
          <a:p>
            <a:pPr marL="457200" indent="-457200" defTabSz="931545" eaLnBrk="0" hangingPunct="0">
              <a:lnSpc>
                <a:spcPct val="150000"/>
              </a:lnSpc>
              <a:defRPr/>
            </a:pPr>
            <a:r>
              <a:rPr lang="zh-CN" altLang="en-US" sz="28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海权</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时代</a:t>
            </a:r>
            <a:endPar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50000"/>
              </a:lnSpc>
              <a:buFont typeface="Wingdings" panose="05000000000000000000" pitchFamily="2" charset="2"/>
              <a:buChar char="l"/>
              <a:defRPr/>
            </a:pP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马六甲海峡</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50000"/>
              </a:lnSpc>
              <a:buFont typeface="Wingdings" panose="05000000000000000000" pitchFamily="2" charset="2"/>
              <a:buChar char="l"/>
              <a:defRPr/>
            </a:pP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苏伊士运河</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50000"/>
              </a:lnSpc>
              <a:buFont typeface="Wingdings" panose="05000000000000000000" pitchFamily="2" charset="2"/>
              <a:buChar char="l"/>
              <a:defRPr/>
            </a:pP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巴拿马运河</a:t>
            </a:r>
            <a:endParaRPr lang="en-US" altLang="zh-CN" sz="2200" b="1" dirty="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1026" name="Picture 2" descr="D:\用户目录\Desktop\u=2061884430,373690629&amp;fm=21&amp;gp=0.jpg"/>
          <p:cNvPicPr>
            <a:picLocks noChangeAspect="1" noChangeArrowheads="1"/>
          </p:cNvPicPr>
          <p:nvPr/>
        </p:nvPicPr>
        <p:blipFill>
          <a:blip r:embed="rId1" cstate="print">
            <a:clrChange>
              <a:clrFrom>
                <a:srgbClr val="FFFFFF"/>
              </a:clrFrom>
              <a:clrTo>
                <a:srgbClr val="FFFFFF">
                  <a:alpha val="0"/>
                </a:srgbClr>
              </a:clrTo>
            </a:clrChange>
          </a:blip>
          <a:srcRect/>
          <a:stretch>
            <a:fillRect/>
          </a:stretch>
        </p:blipFill>
        <p:spPr bwMode="auto">
          <a:xfrm>
            <a:off x="628632" y="2357430"/>
            <a:ext cx="1413818" cy="1080000"/>
          </a:xfrm>
          <a:prstGeom prst="rect">
            <a:avLst/>
          </a:prstGeom>
          <a:noFill/>
        </p:spPr>
      </p:pic>
      <p:pic>
        <p:nvPicPr>
          <p:cNvPr id="1027" name="Picture 3" descr="D:\用户目录\Desktop\chinese-flag.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57818" y="2285992"/>
            <a:ext cx="1418563" cy="1080000"/>
          </a:xfrm>
          <a:prstGeom prst="rect">
            <a:avLst/>
          </a:prstGeom>
          <a:noFill/>
        </p:spPr>
      </p:pic>
      <p:sp>
        <p:nvSpPr>
          <p:cNvPr id="7" name="矩形 6"/>
          <p:cNvSpPr/>
          <p:nvPr/>
        </p:nvSpPr>
        <p:spPr>
          <a:xfrm>
            <a:off x="3143272" y="3409491"/>
            <a:ext cx="5929322" cy="2774315"/>
          </a:xfrm>
          <a:prstGeom prst="rect">
            <a:avLst/>
          </a:prstGeom>
          <a:ln>
            <a:solidFill>
              <a:srgbClr val="002060"/>
            </a:solidFill>
          </a:ln>
        </p:spPr>
        <p:txBody>
          <a:bodyPr wrap="square">
            <a:spAutoFit/>
          </a:bodyPr>
          <a:lstStyle/>
          <a:p>
            <a:pPr marL="457200" indent="-457200" defTabSz="931545" eaLnBrk="0" hangingPunct="0">
              <a:lnSpc>
                <a:spcPts val="3500"/>
              </a:lnSpc>
              <a:defRPr/>
            </a:pP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铁路将欧亚大陆串联，形成</a:t>
            </a:r>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8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陆权</a:t>
            </a:r>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地缘经济</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ts val="3500"/>
              </a:lnSpc>
              <a:buFont typeface="Wingdings" panose="05000000000000000000" pitchFamily="2" charset="2"/>
              <a:buChar char="l"/>
              <a:defRPr/>
            </a:pP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大幅化解在“海权”地缘政治上所面临的巨大压力</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ts val="3500"/>
              </a:lnSpc>
              <a:buFont typeface="Wingdings" panose="05000000000000000000" pitchFamily="2" charset="2"/>
              <a:buChar char="l"/>
              <a:defRPr/>
            </a:pP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更加直接地对美国海上霸权构成强有力挑战，成为抗衡美国在亚太地区影响力、重塑欧亚大陆地缘政治新格局的决定性因素</a:t>
            </a:r>
            <a:endPar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8" name="Picture 2" descr="C:\Users\Administrator\Desktop\上.jpg"/>
          <p:cNvPicPr>
            <a:picLocks noChangeAspect="1" noChangeArrowheads="1"/>
          </p:cNvPicPr>
          <p:nvPr/>
        </p:nvPicPr>
        <p:blipFill>
          <a:blip r:embed="rId3" cstate="print"/>
          <a:srcRect/>
          <a:stretch>
            <a:fillRect/>
          </a:stretch>
        </p:blipFill>
        <p:spPr bwMode="auto">
          <a:xfrm>
            <a:off x="0" y="0"/>
            <a:ext cx="9144000" cy="625252"/>
          </a:xfrm>
          <a:prstGeom prst="rect">
            <a:avLst/>
          </a:prstGeom>
          <a:noFill/>
        </p:spPr>
      </p:pic>
      <p:sp>
        <p:nvSpPr>
          <p:cNvPr id="9" name="TextBox 8"/>
          <p:cNvSpPr txBox="1"/>
          <p:nvPr/>
        </p:nvSpPr>
        <p:spPr>
          <a:xfrm>
            <a:off x="1259632" y="116632"/>
            <a:ext cx="6264696"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一、中国铁路走出去的意义与战略方向</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Users\nathan\AppData\Roaming\Tencent\Users\402556836\QQ\WinTemp\RichOle\3B5Z(N]SG@RAH0ZXMN)ES)K.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193864"/>
            <a:ext cx="9144000" cy="5664136"/>
          </a:xfrm>
          <a:prstGeom prst="rect">
            <a:avLst/>
          </a:prstGeom>
          <a:noFill/>
          <a:extLst>
            <a:ext uri="{909E8E84-426E-40DD-AFC4-6F175D3DCCD1}">
              <a14:hiddenFill xmlns:a14="http://schemas.microsoft.com/office/drawing/2010/main">
                <a:solidFill>
                  <a:srgbClr val="FFFFFF"/>
                </a:solidFill>
              </a14:hiddenFill>
            </a:ext>
          </a:extLst>
        </p:spPr>
      </p:pic>
      <p:sp>
        <p:nvSpPr>
          <p:cNvPr id="5" name="标题 1"/>
          <p:cNvSpPr txBox="1"/>
          <p:nvPr/>
        </p:nvSpPr>
        <p:spPr>
          <a:xfrm>
            <a:off x="1907704" y="548680"/>
            <a:ext cx="5168752" cy="709612"/>
          </a:xfrm>
          <a:prstGeom prst="rect">
            <a:avLst/>
          </a:prstGeom>
        </p:spPr>
        <p:txBody>
          <a:bodyPr/>
          <a:lstStyle>
            <a:lvl1pPr algn="l" rtl="0" eaLnBrk="0" fontAlgn="base" hangingPunct="0">
              <a:spcBef>
                <a:spcPct val="0"/>
              </a:spcBef>
              <a:spcAft>
                <a:spcPct val="0"/>
              </a:spcAft>
              <a:defRPr sz="4400" b="1">
                <a:solidFill>
                  <a:schemeClr val="tx2"/>
                </a:solidFill>
                <a:latin typeface="+mj-lt"/>
                <a:ea typeface="+mj-ea"/>
                <a:cs typeface="+mj-cs"/>
                <a:sym typeface="Arial" panose="020B0604020202020204" pitchFamily="34" charset="0"/>
              </a:defRPr>
            </a:lvl1pPr>
            <a:lvl2pPr algn="l" rtl="0" eaLnBrk="0" fontAlgn="base" hangingPunct="0">
              <a:spcBef>
                <a:spcPct val="0"/>
              </a:spcBef>
              <a:spcAft>
                <a:spcPct val="0"/>
              </a:spcAft>
              <a:defRPr sz="4400" b="1">
                <a:solidFill>
                  <a:schemeClr val="tx2"/>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cs typeface="Arial" panose="020B0604020202020204" pitchFamily="34" charset="0"/>
                <a:sym typeface="Arial" panose="020B0604020202020204" pitchFamily="34" charset="0"/>
              </a:defRPr>
            </a:lvl9pPr>
          </a:lstStyle>
          <a:p>
            <a:r>
              <a:rPr lang="en-US" altLang="zh-CN" sz="3600"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zh-CN" sz="3600"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构建</a:t>
            </a:r>
            <a:r>
              <a:rPr lang="zh-CN" altLang="zh-CN" sz="36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地缘政治新格局</a:t>
            </a:r>
            <a:endParaRPr lang="zh-CN" altLang="zh-CN" sz="36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椭圆 13"/>
          <p:cNvSpPr/>
          <p:nvPr/>
        </p:nvSpPr>
        <p:spPr bwMode="auto">
          <a:xfrm>
            <a:off x="6946832" y="3614320"/>
            <a:ext cx="488936" cy="44331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7" name="椭圆 16"/>
          <p:cNvSpPr/>
          <p:nvPr/>
        </p:nvSpPr>
        <p:spPr bwMode="auto">
          <a:xfrm>
            <a:off x="6248352" y="3684168"/>
            <a:ext cx="488936" cy="44331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8" name="椭圆 17"/>
          <p:cNvSpPr/>
          <p:nvPr/>
        </p:nvSpPr>
        <p:spPr bwMode="auto">
          <a:xfrm>
            <a:off x="6003884" y="5220824"/>
            <a:ext cx="488936" cy="44331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9" name="椭圆 18"/>
          <p:cNvSpPr/>
          <p:nvPr/>
        </p:nvSpPr>
        <p:spPr bwMode="auto">
          <a:xfrm>
            <a:off x="5410176" y="6128848"/>
            <a:ext cx="757979" cy="44331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0" name="椭圆 19"/>
          <p:cNvSpPr/>
          <p:nvPr/>
        </p:nvSpPr>
        <p:spPr bwMode="auto">
          <a:xfrm>
            <a:off x="4991088" y="5779608"/>
            <a:ext cx="488936" cy="44331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6" name="TextBox 15"/>
          <p:cNvSpPr txBox="1"/>
          <p:nvPr/>
        </p:nvSpPr>
        <p:spPr>
          <a:xfrm>
            <a:off x="5689568" y="5770432"/>
            <a:ext cx="838176" cy="230832"/>
          </a:xfrm>
          <a:prstGeom prst="rect">
            <a:avLst/>
          </a:prstGeom>
          <a:noFill/>
        </p:spPr>
        <p:txBody>
          <a:bodyPr wrap="square" rtlCol="0">
            <a:spAutoFit/>
          </a:bodyPr>
          <a:lstStyle/>
          <a:p>
            <a:r>
              <a:rPr lang="zh-CN" altLang="en-US" sz="900" dirty="0" smtClean="0"/>
              <a:t>文莱</a:t>
            </a:r>
            <a:endParaRPr lang="zh-CN" altLang="en-US" sz="900" dirty="0"/>
          </a:p>
        </p:txBody>
      </p:sp>
      <p:sp>
        <p:nvSpPr>
          <p:cNvPr id="22" name="椭圆 21"/>
          <p:cNvSpPr/>
          <p:nvPr/>
        </p:nvSpPr>
        <p:spPr bwMode="auto">
          <a:xfrm>
            <a:off x="5619720" y="5668341"/>
            <a:ext cx="488936" cy="44331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3" name="椭圆 22"/>
          <p:cNvSpPr/>
          <p:nvPr/>
        </p:nvSpPr>
        <p:spPr bwMode="auto">
          <a:xfrm>
            <a:off x="4434034" y="1193864"/>
            <a:ext cx="626902" cy="443312"/>
          </a:xfrm>
          <a:prstGeom prst="ellipse">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4" name="椭圆 23"/>
          <p:cNvSpPr/>
          <p:nvPr/>
        </p:nvSpPr>
        <p:spPr bwMode="auto">
          <a:xfrm>
            <a:off x="4853122" y="2800368"/>
            <a:ext cx="626902" cy="443312"/>
          </a:xfrm>
          <a:prstGeom prst="ellipse">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5" name="椭圆 24"/>
          <p:cNvSpPr/>
          <p:nvPr/>
        </p:nvSpPr>
        <p:spPr bwMode="auto">
          <a:xfrm>
            <a:off x="3384584" y="3240856"/>
            <a:ext cx="626902" cy="443312"/>
          </a:xfrm>
          <a:prstGeom prst="ellipse">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6" name="椭圆 25"/>
          <p:cNvSpPr/>
          <p:nvPr/>
        </p:nvSpPr>
        <p:spPr bwMode="auto">
          <a:xfrm>
            <a:off x="2825800" y="2660672"/>
            <a:ext cx="802387" cy="443312"/>
          </a:xfrm>
          <a:prstGeom prst="ellipse">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7" name="椭圆 26"/>
          <p:cNvSpPr/>
          <p:nvPr/>
        </p:nvSpPr>
        <p:spPr bwMode="auto">
          <a:xfrm>
            <a:off x="3071133" y="4173104"/>
            <a:ext cx="626902" cy="443312"/>
          </a:xfrm>
          <a:prstGeom prst="ellipse">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8" name="椭圆 27"/>
          <p:cNvSpPr/>
          <p:nvPr/>
        </p:nvSpPr>
        <p:spPr bwMode="auto">
          <a:xfrm>
            <a:off x="4572000" y="4686264"/>
            <a:ext cx="488936" cy="365506"/>
          </a:xfrm>
          <a:prstGeom prst="ellipse">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9" name="椭圆 28"/>
          <p:cNvSpPr/>
          <p:nvPr/>
        </p:nvSpPr>
        <p:spPr bwMode="auto">
          <a:xfrm>
            <a:off x="2913542" y="3835975"/>
            <a:ext cx="626902" cy="310337"/>
          </a:xfrm>
          <a:prstGeom prst="ellipse">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0" name="TextBox 29"/>
          <p:cNvSpPr txBox="1"/>
          <p:nvPr/>
        </p:nvSpPr>
        <p:spPr>
          <a:xfrm>
            <a:off x="3698035" y="4820938"/>
            <a:ext cx="838176" cy="230832"/>
          </a:xfrm>
          <a:prstGeom prst="rect">
            <a:avLst/>
          </a:prstGeom>
          <a:noFill/>
        </p:spPr>
        <p:txBody>
          <a:bodyPr wrap="square" rtlCol="0">
            <a:spAutoFit/>
          </a:bodyPr>
          <a:lstStyle/>
          <a:p>
            <a:r>
              <a:rPr lang="zh-CN" altLang="en-US" sz="900" dirty="0" smtClean="0"/>
              <a:t>印度</a:t>
            </a:r>
            <a:endParaRPr lang="zh-CN" altLang="en-US" sz="900" dirty="0"/>
          </a:p>
        </p:txBody>
      </p:sp>
      <p:sp>
        <p:nvSpPr>
          <p:cNvPr id="31" name="椭圆 30"/>
          <p:cNvSpPr/>
          <p:nvPr/>
        </p:nvSpPr>
        <p:spPr bwMode="auto">
          <a:xfrm>
            <a:off x="3590187" y="4647361"/>
            <a:ext cx="626902" cy="443312"/>
          </a:xfrm>
          <a:prstGeom prst="ellipse">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2" name="椭圆 31"/>
          <p:cNvSpPr/>
          <p:nvPr/>
        </p:nvSpPr>
        <p:spPr bwMode="auto">
          <a:xfrm>
            <a:off x="4863984" y="5035504"/>
            <a:ext cx="488936" cy="365506"/>
          </a:xfrm>
          <a:prstGeom prst="ellipse">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3" name="椭圆 32"/>
          <p:cNvSpPr/>
          <p:nvPr/>
        </p:nvSpPr>
        <p:spPr bwMode="auto">
          <a:xfrm>
            <a:off x="5300229" y="5304531"/>
            <a:ext cx="488936" cy="365506"/>
          </a:xfrm>
          <a:prstGeom prst="ellipse">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4" name="椭圆 33"/>
          <p:cNvSpPr/>
          <p:nvPr/>
        </p:nvSpPr>
        <p:spPr bwMode="auto">
          <a:xfrm>
            <a:off x="6153064" y="3324069"/>
            <a:ext cx="488936" cy="365506"/>
          </a:xfrm>
          <a:prstGeom prst="ellipse">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5" name="TextBox 34"/>
          <p:cNvSpPr txBox="1"/>
          <p:nvPr/>
        </p:nvSpPr>
        <p:spPr>
          <a:xfrm>
            <a:off x="6222912" y="3391406"/>
            <a:ext cx="838176" cy="230832"/>
          </a:xfrm>
          <a:prstGeom prst="rect">
            <a:avLst/>
          </a:prstGeom>
          <a:noFill/>
        </p:spPr>
        <p:txBody>
          <a:bodyPr wrap="square" rtlCol="0">
            <a:spAutoFit/>
          </a:bodyPr>
          <a:lstStyle/>
          <a:p>
            <a:r>
              <a:rPr lang="zh-CN" altLang="en-US" sz="900" dirty="0"/>
              <a:t>朝鲜</a:t>
            </a:r>
            <a:endParaRPr lang="zh-CN" altLang="en-US" sz="900" dirty="0"/>
          </a:p>
        </p:txBody>
      </p:sp>
      <p:sp>
        <p:nvSpPr>
          <p:cNvPr id="21" name="TextBox 20"/>
          <p:cNvSpPr txBox="1"/>
          <p:nvPr/>
        </p:nvSpPr>
        <p:spPr>
          <a:xfrm>
            <a:off x="1079600" y="1802404"/>
            <a:ext cx="3784384" cy="461665"/>
          </a:xfrm>
          <a:prstGeom prst="rect">
            <a:avLst/>
          </a:prstGeom>
          <a:noFill/>
        </p:spPr>
        <p:txBody>
          <a:bodyPr wrap="square" rtlCol="0">
            <a:spAutoFi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陆地国界线</a:t>
            </a:r>
            <a:r>
              <a:rPr lang="en-US" altLang="zh-CN" sz="2400" b="1" dirty="0" smtClean="0">
                <a:solidFill>
                  <a:srgbClr val="FF0000"/>
                </a:solidFill>
                <a:latin typeface="微软雅黑" panose="020B0503020204020204" pitchFamily="34" charset="-122"/>
                <a:ea typeface="微软雅黑" panose="020B0503020204020204" pitchFamily="34" charset="-122"/>
              </a:rPr>
              <a:t>2.2</a:t>
            </a:r>
            <a:r>
              <a:rPr lang="zh-CN" altLang="en-US" sz="2400" b="1" dirty="0" smtClean="0">
                <a:solidFill>
                  <a:srgbClr val="FF0000"/>
                </a:solidFill>
                <a:latin typeface="微软雅黑" panose="020B0503020204020204" pitchFamily="34" charset="-122"/>
                <a:ea typeface="微软雅黑" panose="020B0503020204020204" pitchFamily="34" charset="-122"/>
              </a:rPr>
              <a:t>万多公里</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bwMode="auto">
          <a:xfrm>
            <a:off x="1079600" y="2241584"/>
            <a:ext cx="3354434"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39" name="直接连接符 38"/>
          <p:cNvCxnSpPr/>
          <p:nvPr/>
        </p:nvCxnSpPr>
        <p:spPr bwMode="auto">
          <a:xfrm>
            <a:off x="4434034" y="2241584"/>
            <a:ext cx="137966" cy="862400"/>
          </a:xfrm>
          <a:prstGeom prst="line">
            <a:avLst/>
          </a:prstGeom>
          <a:solidFill>
            <a:schemeClr val="accent1"/>
          </a:solidFill>
          <a:ln w="28575" cap="flat" cmpd="sng" algn="ctr">
            <a:solidFill>
              <a:srgbClr val="FF0000"/>
            </a:solidFill>
            <a:prstDash val="solid"/>
            <a:round/>
            <a:headEnd type="none" w="med" len="med"/>
            <a:tailEnd type="none" w="med" len="med"/>
          </a:ln>
          <a:effectLst/>
        </p:spPr>
      </p:cxnSp>
      <p:pic>
        <p:nvPicPr>
          <p:cNvPr id="36" name="Picture 2" descr="C:\Users\Administrator\Desktop\上.jpg"/>
          <p:cNvPicPr>
            <a:picLocks noChangeAspect="1" noChangeArrowheads="1"/>
          </p:cNvPicPr>
          <p:nvPr/>
        </p:nvPicPr>
        <p:blipFill>
          <a:blip r:embed="rId2" cstate="print"/>
          <a:srcRect/>
          <a:stretch>
            <a:fillRect/>
          </a:stretch>
        </p:blipFill>
        <p:spPr bwMode="auto">
          <a:xfrm>
            <a:off x="0" y="0"/>
            <a:ext cx="9144000" cy="625252"/>
          </a:xfrm>
          <a:prstGeom prst="rect">
            <a:avLst/>
          </a:prstGeom>
          <a:noFill/>
        </p:spPr>
      </p:pic>
      <p:sp>
        <p:nvSpPr>
          <p:cNvPr id="38" name="TextBox 37"/>
          <p:cNvSpPr txBox="1"/>
          <p:nvPr/>
        </p:nvSpPr>
        <p:spPr>
          <a:xfrm>
            <a:off x="1259632" y="116632"/>
            <a:ext cx="6264696"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一、中国铁路走出去的意义与战略方向</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down)">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00"/>
                                        <p:tgtEl>
                                          <p:spTgt spid="3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down)">
                                      <p:cBhvr>
                                        <p:cTn id="56" dur="500"/>
                                        <p:tgtEl>
                                          <p:spTgt spid="19"/>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500"/>
                                        <p:tgtEl>
                                          <p:spTgt spid="22"/>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down)">
                                      <p:cBhvr>
                                        <p:cTn id="65" dur="500"/>
                                        <p:tgtEl>
                                          <p:spTgt spid="18"/>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down)">
                                      <p:cBhvr>
                                        <p:cTn id="68" dur="500"/>
                                        <p:tgtEl>
                                          <p:spTgt spid="17"/>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down)">
                                      <p:cBhvr>
                                        <p:cTn id="7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animBg="1"/>
      <p:bldP spid="32" grpId="0" animBg="1"/>
      <p:bldP spid="33" grpId="0" animBg="1"/>
      <p:bldP spid="34"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11152" y="1347717"/>
            <a:ext cx="6273856" cy="1941587"/>
          </a:xfrm>
        </p:spPr>
        <p:txBody>
          <a:bodyPr/>
          <a:lstStyle/>
          <a:p>
            <a:pPr marL="0" indent="0">
              <a:lnSpc>
                <a:spcPct val="150000"/>
              </a:lnSpc>
              <a:buNone/>
            </a:pPr>
            <a:r>
              <a:rPr lang="zh-CN" altLang="zh-CN" sz="2800" dirty="0"/>
              <a:t>中国铁路</a:t>
            </a:r>
            <a:r>
              <a:rPr lang="en-US" altLang="zh-CN" sz="2800" dirty="0"/>
              <a:t>“</a:t>
            </a:r>
            <a:r>
              <a:rPr lang="zh-CN" altLang="zh-CN" sz="2800" dirty="0"/>
              <a:t>走出去</a:t>
            </a:r>
            <a:r>
              <a:rPr lang="en-US" altLang="zh-CN" sz="2800" dirty="0"/>
              <a:t>”</a:t>
            </a:r>
            <a:r>
              <a:rPr lang="zh-CN" altLang="zh-CN" sz="2800" dirty="0"/>
              <a:t>的三个战略</a:t>
            </a:r>
            <a:r>
              <a:rPr lang="zh-CN" altLang="zh-CN" sz="2800" dirty="0" smtClean="0"/>
              <a:t>方向</a:t>
            </a:r>
            <a:r>
              <a:rPr lang="zh-CN" altLang="en-US" sz="2800" dirty="0" smtClean="0"/>
              <a:t>：</a:t>
            </a:r>
            <a:endParaRPr lang="en-US" altLang="zh-CN" sz="2800" dirty="0" smtClean="0"/>
          </a:p>
          <a:p>
            <a:pPr marL="0" indent="0">
              <a:lnSpc>
                <a:spcPct val="150000"/>
              </a:lnSpc>
              <a:buNone/>
            </a:pPr>
            <a:r>
              <a:rPr lang="zh-CN" altLang="en-US" dirty="0" smtClean="0">
                <a:solidFill>
                  <a:srgbClr val="FF0000"/>
                </a:solidFill>
              </a:rPr>
              <a:t>欧亚铁路</a:t>
            </a:r>
            <a:r>
              <a:rPr lang="zh-CN" altLang="en-US" dirty="0">
                <a:solidFill>
                  <a:srgbClr val="FF0000"/>
                </a:solidFill>
              </a:rPr>
              <a:t>、</a:t>
            </a:r>
            <a:r>
              <a:rPr lang="zh-CN" altLang="en-US" dirty="0" smtClean="0">
                <a:solidFill>
                  <a:srgbClr val="FF0000"/>
                </a:solidFill>
              </a:rPr>
              <a:t>泛亚铁路</a:t>
            </a:r>
            <a:r>
              <a:rPr lang="zh-CN" altLang="en-US" dirty="0">
                <a:solidFill>
                  <a:srgbClr val="FF0000"/>
                </a:solidFill>
              </a:rPr>
              <a:t>、</a:t>
            </a:r>
            <a:r>
              <a:rPr lang="zh-CN" altLang="en-US" dirty="0" smtClean="0">
                <a:solidFill>
                  <a:srgbClr val="FF0000"/>
                </a:solidFill>
              </a:rPr>
              <a:t>中亚铁路</a:t>
            </a:r>
            <a:endParaRPr lang="zh-CN" altLang="en-US" dirty="0">
              <a:solidFill>
                <a:srgbClr val="FF0000"/>
              </a:solidFill>
            </a:endParaRPr>
          </a:p>
        </p:txBody>
      </p:sp>
      <p:grpSp>
        <p:nvGrpSpPr>
          <p:cNvPr id="2" name="组合 4"/>
          <p:cNvGrpSpPr/>
          <p:nvPr/>
        </p:nvGrpSpPr>
        <p:grpSpPr>
          <a:xfrm>
            <a:off x="-37968" y="3079760"/>
            <a:ext cx="9112120" cy="3778240"/>
            <a:chOff x="31880" y="3498848"/>
            <a:chExt cx="9112120" cy="3359152"/>
          </a:xfrm>
        </p:grpSpPr>
        <p:pic>
          <p:nvPicPr>
            <p:cNvPr id="3074" name="Picture 2" descr="C:\Users\nathan\Desktop\新建文件夹 (2)\43957.jpe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1728" y="3498848"/>
              <a:ext cx="9042272" cy="33591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880" y="6482220"/>
              <a:ext cx="2235136" cy="369332"/>
            </a:xfrm>
            <a:prstGeom prst="rect">
              <a:avLst/>
            </a:prstGeom>
            <a:solidFill>
              <a:schemeClr val="bg1"/>
            </a:solidFill>
          </p:spPr>
          <p:txBody>
            <a:bodyPr wrap="square" rtlCol="0">
              <a:spAutoFit/>
            </a:bodyPr>
            <a:lstStyle/>
            <a:p>
              <a:endParaRPr lang="zh-CN" altLang="en-US" dirty="0"/>
            </a:p>
          </p:txBody>
        </p:sp>
      </p:grpSp>
      <p:sp>
        <p:nvSpPr>
          <p:cNvPr id="7" name="标题 1"/>
          <p:cNvSpPr txBox="1"/>
          <p:nvPr/>
        </p:nvSpPr>
        <p:spPr>
          <a:xfrm>
            <a:off x="2051720" y="764704"/>
            <a:ext cx="5168752" cy="709612"/>
          </a:xfrm>
          <a:prstGeom prst="rect">
            <a:avLst/>
          </a:prstGeom>
        </p:spPr>
        <p:txBody>
          <a:bodyPr/>
          <a:lstStyle>
            <a:lvl1pPr algn="l" rtl="0" eaLnBrk="0" fontAlgn="base" hangingPunct="0">
              <a:spcBef>
                <a:spcPct val="0"/>
              </a:spcBef>
              <a:spcAft>
                <a:spcPct val="0"/>
              </a:spcAft>
              <a:defRPr sz="4400" b="1">
                <a:solidFill>
                  <a:schemeClr val="tx2"/>
                </a:solidFill>
                <a:latin typeface="+mj-lt"/>
                <a:ea typeface="+mj-ea"/>
                <a:cs typeface="+mj-cs"/>
                <a:sym typeface="Arial" panose="020B0604020202020204" pitchFamily="34" charset="0"/>
              </a:defRPr>
            </a:lvl1pPr>
            <a:lvl2pPr algn="l" rtl="0" eaLnBrk="0" fontAlgn="base" hangingPunct="0">
              <a:spcBef>
                <a:spcPct val="0"/>
              </a:spcBef>
              <a:spcAft>
                <a:spcPct val="0"/>
              </a:spcAft>
              <a:defRPr sz="4400" b="1">
                <a:solidFill>
                  <a:schemeClr val="tx2"/>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cs typeface="Arial" panose="020B0604020202020204" pitchFamily="34" charset="0"/>
                <a:sym typeface="Arial" panose="020B0604020202020204" pitchFamily="34" charset="0"/>
              </a:defRPr>
            </a:lvl9pPr>
          </a:lstStyle>
          <a:p>
            <a:r>
              <a:rPr lang="en-US" altLang="zh-CN" sz="3600"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zh-CN" sz="3600"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构建</a:t>
            </a:r>
            <a:r>
              <a:rPr lang="zh-CN" altLang="zh-CN" sz="36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地缘政治新格局</a:t>
            </a:r>
            <a:endParaRPr lang="zh-CN" altLang="zh-CN" sz="36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8" name="Picture 2" descr="C:\Users\Administrator\Desktop\上.jpg"/>
          <p:cNvPicPr>
            <a:picLocks noChangeAspect="1" noChangeArrowheads="1"/>
          </p:cNvPicPr>
          <p:nvPr/>
        </p:nvPicPr>
        <p:blipFill>
          <a:blip r:embed="rId2" cstate="print"/>
          <a:srcRect/>
          <a:stretch>
            <a:fillRect/>
          </a:stretch>
        </p:blipFill>
        <p:spPr bwMode="auto">
          <a:xfrm>
            <a:off x="0" y="0"/>
            <a:ext cx="9144000" cy="625252"/>
          </a:xfrm>
          <a:prstGeom prst="rect">
            <a:avLst/>
          </a:prstGeom>
          <a:noFill/>
        </p:spPr>
      </p:pic>
      <p:sp>
        <p:nvSpPr>
          <p:cNvPr id="9" name="TextBox 8"/>
          <p:cNvSpPr txBox="1"/>
          <p:nvPr/>
        </p:nvSpPr>
        <p:spPr>
          <a:xfrm>
            <a:off x="1259632" y="116632"/>
            <a:ext cx="6264696"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一、中国铁路走出去的意义与战略方向</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dministrator\Desktop\17E58PICbKj_1024.png"/>
          <p:cNvPicPr>
            <a:picLocks noChangeAspect="1" noChangeArrowheads="1"/>
          </p:cNvPicPr>
          <p:nvPr/>
        </p:nvPicPr>
        <p:blipFill>
          <a:blip r:embed="rId1" cstate="print">
            <a:lum bright="30000"/>
          </a:blip>
          <a:srcRect/>
          <a:stretch>
            <a:fillRect/>
          </a:stretch>
        </p:blipFill>
        <p:spPr bwMode="auto">
          <a:xfrm>
            <a:off x="0" y="3095625"/>
            <a:ext cx="9144000" cy="3762375"/>
          </a:xfrm>
          <a:prstGeom prst="rect">
            <a:avLst/>
          </a:prstGeom>
          <a:noFill/>
        </p:spPr>
      </p:pic>
      <p:sp>
        <p:nvSpPr>
          <p:cNvPr id="3" name="矩形 2"/>
          <p:cNvSpPr/>
          <p:nvPr/>
        </p:nvSpPr>
        <p:spPr>
          <a:xfrm>
            <a:off x="571472" y="857232"/>
            <a:ext cx="8572528" cy="2834640"/>
          </a:xfrm>
          <a:prstGeom prst="rect">
            <a:avLst/>
          </a:prstGeom>
        </p:spPr>
        <p:txBody>
          <a:bodyPr wrap="square">
            <a:spAutoFit/>
          </a:bodyPr>
          <a:lstStyle/>
          <a:p>
            <a:pPr marL="457200" indent="-457200" defTabSz="931545" eaLnBrk="0" hangingPunct="0">
              <a:lnSpc>
                <a:spcPct val="150000"/>
              </a:lnSpc>
              <a:defRPr/>
            </a:pPr>
            <a:r>
              <a:rPr lang="zh-CN" altLang="en-US" sz="28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中国铁路“走出去”战略的方向是  </a:t>
            </a:r>
            <a:r>
              <a:rPr lang="zh-CN" altLang="en-US" sz="3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全方位</a:t>
            </a:r>
            <a:r>
              <a:rPr lang="zh-CN" altLang="en-US" sz="3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 </a:t>
            </a:r>
            <a:r>
              <a:rPr lang="zh-CN" altLang="en-US" sz="28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 的</a:t>
            </a:r>
            <a:r>
              <a:rPr lang="en-US" altLang="zh-CN" sz="28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28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50000"/>
              </a:lnSpc>
              <a:buFont typeface="Wingdings" panose="05000000000000000000" pitchFamily="2" charset="2"/>
              <a:buChar char="l"/>
              <a:defRPr/>
            </a:pPr>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西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向欧洲并行两线远及巴黎</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50000"/>
              </a:lnSpc>
              <a:buFont typeface="Wingdings" panose="05000000000000000000" pitchFamily="2" charset="2"/>
              <a:buChar char="l"/>
              <a:defRPr/>
            </a:pPr>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东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绕过大洋直抵美国</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50000"/>
              </a:lnSpc>
              <a:buFont typeface="Wingdings" panose="05000000000000000000" pitchFamily="2" charset="2"/>
              <a:buChar char="l"/>
              <a:defRPr/>
            </a:pPr>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北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面横贯莫斯科、柏林、伦敦</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50000"/>
              </a:lnSpc>
              <a:buFont typeface="Wingdings" panose="05000000000000000000" pitchFamily="2" charset="2"/>
              <a:buChar char="l"/>
              <a:defRPr/>
            </a:pPr>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南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经泰国延伸到新加坡</a:t>
            </a:r>
            <a:endPar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矩形 4"/>
          <p:cNvSpPr/>
          <p:nvPr/>
        </p:nvSpPr>
        <p:spPr>
          <a:xfrm>
            <a:off x="571472" y="3786190"/>
            <a:ext cx="8429684" cy="2696123"/>
          </a:xfrm>
          <a:prstGeom prst="rect">
            <a:avLst/>
          </a:prstGeom>
        </p:spPr>
        <p:txBody>
          <a:bodyPr wrap="square">
            <a:spAutoFit/>
          </a:bodyPr>
          <a:lstStyle/>
          <a:p>
            <a:pPr>
              <a:lnSpc>
                <a:spcPct val="120000"/>
              </a:lnSpc>
            </a:pPr>
            <a:r>
              <a:rPr lang="zh-CN" altLang="en-US" sz="30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欧亚    中亚   泛亚   </a:t>
            </a:r>
            <a:r>
              <a:rPr lang="en-US" altLang="zh-CN"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50000"/>
              </a:lnSpc>
              <a:buFont typeface="Wingdings" panose="05000000000000000000" pitchFamily="2" charset="2"/>
              <a:buChar char="l"/>
              <a:defRPr/>
            </a:pP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战略布局意义非常深远</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50000"/>
              </a:lnSpc>
              <a:buFont typeface="Wingdings" panose="05000000000000000000" pitchFamily="2" charset="2"/>
              <a:buChar char="l"/>
              <a:defRPr/>
            </a:pP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若能建成，届时中国、欧盟、俄罗斯和印度几个超级经济体所处的欧亚大陆乃至整个非洲大陆，将会通过高铁形成一个巨大的区域市场共同体</a:t>
            </a:r>
            <a:endPar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7" name="Picture 2" descr="C:\Users\Administrator\Desktop\上.jpg"/>
          <p:cNvPicPr>
            <a:picLocks noChangeAspect="1" noChangeArrowheads="1"/>
          </p:cNvPicPr>
          <p:nvPr/>
        </p:nvPicPr>
        <p:blipFill>
          <a:blip r:embed="rId2" cstate="print"/>
          <a:srcRect/>
          <a:stretch>
            <a:fillRect/>
          </a:stretch>
        </p:blipFill>
        <p:spPr bwMode="auto">
          <a:xfrm>
            <a:off x="0" y="0"/>
            <a:ext cx="9144000" cy="625252"/>
          </a:xfrm>
          <a:prstGeom prst="rect">
            <a:avLst/>
          </a:prstGeom>
          <a:noFill/>
        </p:spPr>
      </p:pic>
      <p:sp>
        <p:nvSpPr>
          <p:cNvPr id="8" name="TextBox 7"/>
          <p:cNvSpPr txBox="1"/>
          <p:nvPr/>
        </p:nvSpPr>
        <p:spPr>
          <a:xfrm>
            <a:off x="1259632" y="116632"/>
            <a:ext cx="6264696"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一、中国铁路走出去的意义与战略方向</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上.jpg"/>
          <p:cNvPicPr>
            <a:picLocks noChangeAspect="1" noChangeArrowheads="1"/>
          </p:cNvPicPr>
          <p:nvPr/>
        </p:nvPicPr>
        <p:blipFill>
          <a:blip r:embed="rId1" cstate="print"/>
          <a:srcRect/>
          <a:stretch>
            <a:fillRect/>
          </a:stretch>
        </p:blipFill>
        <p:spPr bwMode="auto">
          <a:xfrm>
            <a:off x="0" y="0"/>
            <a:ext cx="9144000" cy="625252"/>
          </a:xfrm>
          <a:prstGeom prst="rect">
            <a:avLst/>
          </a:prstGeom>
          <a:noFill/>
        </p:spPr>
      </p:pic>
      <p:sp>
        <p:nvSpPr>
          <p:cNvPr id="3" name="TextBox 2"/>
          <p:cNvSpPr txBox="1"/>
          <p:nvPr/>
        </p:nvSpPr>
        <p:spPr>
          <a:xfrm>
            <a:off x="1259632" y="116632"/>
            <a:ext cx="6264696"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一、中国铁路走出去的意义与战略方向</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827584" y="908720"/>
            <a:ext cx="7632848" cy="6811095"/>
          </a:xfrm>
          <a:prstGeom prst="rect">
            <a:avLst/>
          </a:prstGeom>
          <a:noFill/>
        </p:spPr>
        <p:txBody>
          <a:bodyPr wrap="square" rtlCol="0">
            <a:spAutoFit/>
          </a:bodyPr>
          <a:lstStyle/>
          <a:p>
            <a:pPr algn="ctr">
              <a:lnSpc>
                <a:spcPct val="130000"/>
              </a:lnSpc>
            </a:pPr>
            <a:r>
              <a:rPr lang="zh-CN" altLang="en-US" sz="2400" b="1" dirty="0" smtClean="0">
                <a:solidFill>
                  <a:srgbClr val="FF0000"/>
                </a:solidFill>
                <a:latin typeface="微软雅黑" panose="020B0503020204020204" pitchFamily="34" charset="-122"/>
                <a:ea typeface="微软雅黑" panose="020B0503020204020204" pitchFamily="34" charset="-122"/>
              </a:rPr>
              <a:t>欧亚铁路</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a:lnSpc>
                <a:spcPct val="130000"/>
              </a:lnSpc>
            </a:pPr>
            <a:r>
              <a:rPr lang="zh-CN" altLang="zh-CN" b="1" dirty="0" smtClean="0">
                <a:latin typeface="微软雅黑" panose="020B0503020204020204" pitchFamily="34" charset="-122"/>
                <a:ea typeface="微软雅黑" panose="020B0503020204020204" pitchFamily="34" charset="-122"/>
              </a:rPr>
              <a:t>速度定位于</a:t>
            </a:r>
            <a:r>
              <a:rPr lang="en-US" altLang="zh-CN" b="1" dirty="0" smtClean="0">
                <a:latin typeface="微软雅黑" panose="020B0503020204020204" pitchFamily="34" charset="-122"/>
                <a:ea typeface="微软雅黑" panose="020B0503020204020204" pitchFamily="34" charset="-122"/>
              </a:rPr>
              <a:t>400 km/h,</a:t>
            </a:r>
            <a:endParaRPr lang="en-US" altLang="zh-CN" b="1" dirty="0" smtClean="0">
              <a:latin typeface="微软雅黑" panose="020B0503020204020204" pitchFamily="34" charset="-122"/>
              <a:ea typeface="微软雅黑" panose="020B0503020204020204" pitchFamily="34" charset="-122"/>
            </a:endParaRPr>
          </a:p>
          <a:p>
            <a:pPr>
              <a:lnSpc>
                <a:spcPct val="130000"/>
              </a:lnSpc>
            </a:pPr>
            <a:r>
              <a:rPr lang="zh-CN" altLang="zh-CN" b="1" dirty="0" smtClean="0">
                <a:latin typeface="微软雅黑" panose="020B0503020204020204" pitchFamily="34" charset="-122"/>
                <a:ea typeface="微软雅黑" panose="020B0503020204020204" pitchFamily="34" charset="-122"/>
              </a:rPr>
              <a:t>实现了自动变轨转向</a:t>
            </a:r>
            <a:r>
              <a:rPr lang="zh-CN" altLang="en-US"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a:lnSpc>
                <a:spcPct val="130000"/>
              </a:lnSpc>
            </a:pPr>
            <a:r>
              <a:rPr lang="zh-CN" altLang="zh-CN" b="1" dirty="0" smtClean="0">
                <a:latin typeface="微软雅黑" panose="020B0503020204020204" pitchFamily="34" charset="-122"/>
                <a:ea typeface="微软雅黑" panose="020B0503020204020204" pitchFamily="34" charset="-122"/>
              </a:rPr>
              <a:t>与习近平总书记倡导的“丝绸之路经济带”、普京总统倡导的“欧亚经济联盟”在战略上高度契合，是“新陆权时代”的重要支点。</a:t>
            </a:r>
            <a:endParaRPr lang="en-US" altLang="zh-CN" b="1" dirty="0" smtClean="0">
              <a:latin typeface="微软雅黑" panose="020B0503020204020204" pitchFamily="34" charset="-122"/>
              <a:ea typeface="微软雅黑" panose="020B0503020204020204" pitchFamily="34" charset="-122"/>
            </a:endParaRPr>
          </a:p>
          <a:p>
            <a:pPr>
              <a:lnSpc>
                <a:spcPct val="130000"/>
              </a:lnSpc>
            </a:pPr>
            <a:endParaRPr lang="en-US" altLang="zh-CN" b="1" dirty="0" smtClean="0">
              <a:latin typeface="微软雅黑" panose="020B0503020204020204" pitchFamily="34" charset="-122"/>
              <a:ea typeface="微软雅黑" panose="020B0503020204020204" pitchFamily="34" charset="-122"/>
            </a:endParaRPr>
          </a:p>
          <a:p>
            <a:pPr algn="ctr">
              <a:lnSpc>
                <a:spcPct val="130000"/>
              </a:lnSpc>
            </a:pPr>
            <a:r>
              <a:rPr lang="zh-CN" altLang="en-US" sz="2400" b="1" dirty="0" smtClean="0">
                <a:solidFill>
                  <a:srgbClr val="FF0000"/>
                </a:solidFill>
                <a:latin typeface="微软雅黑" panose="020B0503020204020204" pitchFamily="34" charset="-122"/>
                <a:ea typeface="微软雅黑" panose="020B0503020204020204" pitchFamily="34" charset="-122"/>
              </a:rPr>
              <a:t>中亚铁路</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a:lnSpc>
                <a:spcPct val="130000"/>
              </a:lnSpc>
            </a:pPr>
            <a:r>
              <a:rPr lang="zh-CN" altLang="zh-CN" b="1" dirty="0" smtClean="0">
                <a:latin typeface="微软雅黑" panose="020B0503020204020204" pitchFamily="34" charset="-122"/>
                <a:ea typeface="微软雅黑" panose="020B0503020204020204" pitchFamily="34" charset="-122"/>
              </a:rPr>
              <a:t>走向与“丝绸之路经济带”构想不谋而合，这对拓展中国与欧洲和非洲内陆国家的经贸合作，加快丝绸之路经济带物流黄金干线的形成，通过“地缘经济”推动“地缘政治”作用重大。</a:t>
            </a:r>
            <a:endParaRPr lang="en-US" altLang="zh-CN" b="1" dirty="0" smtClean="0">
              <a:latin typeface="微软雅黑" panose="020B0503020204020204" pitchFamily="34" charset="-122"/>
              <a:ea typeface="微软雅黑" panose="020B0503020204020204" pitchFamily="34" charset="-122"/>
            </a:endParaRPr>
          </a:p>
          <a:p>
            <a:pPr>
              <a:lnSpc>
                <a:spcPct val="130000"/>
              </a:lnSpc>
            </a:pPr>
            <a:endParaRPr lang="en-US" altLang="zh-CN" b="1" dirty="0" smtClean="0">
              <a:latin typeface="微软雅黑" panose="020B0503020204020204" pitchFamily="34" charset="-122"/>
              <a:ea typeface="微软雅黑" panose="020B0503020204020204" pitchFamily="34" charset="-122"/>
            </a:endParaRPr>
          </a:p>
          <a:p>
            <a:pPr algn="ctr">
              <a:lnSpc>
                <a:spcPct val="130000"/>
              </a:lnSpc>
            </a:pPr>
            <a:r>
              <a:rPr lang="zh-CN" altLang="en-US" sz="2400" b="1" dirty="0" smtClean="0">
                <a:solidFill>
                  <a:srgbClr val="FF0000"/>
                </a:solidFill>
                <a:latin typeface="微软雅黑" panose="020B0503020204020204" pitchFamily="34" charset="-122"/>
                <a:ea typeface="微软雅黑" panose="020B0503020204020204" pitchFamily="34" charset="-122"/>
              </a:rPr>
              <a:t>泛亚铁路</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a:lnSpc>
                <a:spcPct val="130000"/>
              </a:lnSpc>
            </a:pPr>
            <a:r>
              <a:rPr lang="zh-CN" altLang="zh-CN" b="1" dirty="0" smtClean="0">
                <a:latin typeface="微软雅黑" panose="020B0503020204020204" pitchFamily="34" charset="-122"/>
                <a:ea typeface="微软雅黑" panose="020B0503020204020204" pitchFamily="34" charset="-122"/>
              </a:rPr>
              <a:t>有助于推动亚太地区政治稳定，还有利于我国向南打通出海口，形成向印度洋开放的新格局，进而强化中国在东非乃至在整个欧亚非大陆的国际地缘政治地位。</a:t>
            </a:r>
            <a:endParaRPr lang="zh-CN" altLang="en-US" b="1" dirty="0" smtClean="0">
              <a:latin typeface="微软雅黑" panose="020B0503020204020204" pitchFamily="34" charset="-122"/>
              <a:ea typeface="微软雅黑" panose="020B0503020204020204" pitchFamily="34" charset="-122"/>
            </a:endParaRPr>
          </a:p>
          <a:p>
            <a:pPr>
              <a:lnSpc>
                <a:spcPct val="130000"/>
              </a:lnSpc>
            </a:pPr>
            <a:endParaRPr lang="zh-CN" altLang="en-US" b="1" dirty="0" smtClean="0">
              <a:latin typeface="微软雅黑" panose="020B0503020204020204" pitchFamily="34" charset="-122"/>
              <a:ea typeface="微软雅黑" panose="020B0503020204020204" pitchFamily="34" charset="-122"/>
            </a:endParaRPr>
          </a:p>
          <a:p>
            <a:pPr>
              <a:lnSpc>
                <a:spcPct val="130000"/>
              </a:lnSpc>
            </a:pPr>
            <a:endParaRPr lang="zh-CN" altLang="en-US" b="1" dirty="0" smtClean="0">
              <a:latin typeface="微软雅黑" panose="020B0503020204020204" pitchFamily="34" charset="-122"/>
              <a:ea typeface="微软雅黑" panose="020B0503020204020204" pitchFamily="34" charset="-122"/>
            </a:endParaRPr>
          </a:p>
          <a:p>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2646363"/>
            <a:ext cx="9148763" cy="2578100"/>
          </a:xfrm>
          <a:prstGeom prst="rect">
            <a:avLst/>
          </a:prstGeom>
          <a:solidFill>
            <a:srgbClr val="00A1D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01" tIns="46602" rIns="93201" bIns="46602" anchor="b"/>
          <a:lstStyle/>
          <a:p>
            <a:pPr marL="0" marR="0" lvl="0" indent="0" algn="ctr" defTabSz="931545" rtl="0" eaLnBrk="1" fontAlgn="base" latinLnBrk="0" hangingPunct="1">
              <a:lnSpc>
                <a:spcPct val="100000"/>
              </a:lnSpc>
              <a:spcBef>
                <a:spcPct val="0"/>
              </a:spcBef>
              <a:spcAft>
                <a:spcPct val="0"/>
              </a:spcAft>
              <a:buClrTx/>
              <a:buSzTx/>
              <a:buFontTx/>
              <a:buNone/>
              <a:defRPr/>
            </a:pPr>
            <a:endParaRPr kumimoji="0" lang="en-US" sz="11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mn-ea"/>
              <a:cs typeface="+mn-cs"/>
            </a:endParaRPr>
          </a:p>
        </p:txBody>
      </p:sp>
      <p:pic>
        <p:nvPicPr>
          <p:cNvPr id="18435" name="Picture 75"/>
          <p:cNvPicPr>
            <a:picLocks noChangeAspect="1"/>
          </p:cNvPicPr>
          <p:nvPr/>
        </p:nvPicPr>
        <p:blipFill>
          <a:blip r:embed="rId1" cstate="print"/>
          <a:srcRect l="1042" t="5708" r="4520" b="12643"/>
          <a:stretch>
            <a:fillRect/>
          </a:stretch>
        </p:blipFill>
        <p:spPr>
          <a:xfrm>
            <a:off x="2849563" y="2643188"/>
            <a:ext cx="6294437" cy="2578100"/>
          </a:xfrm>
          <a:prstGeom prst="rect">
            <a:avLst/>
          </a:prstGeom>
          <a:noFill/>
          <a:ln w="9525">
            <a:noFill/>
          </a:ln>
        </p:spPr>
      </p:pic>
      <p:sp>
        <p:nvSpPr>
          <p:cNvPr id="30" name="Oval 92"/>
          <p:cNvSpPr/>
          <p:nvPr/>
        </p:nvSpPr>
        <p:spPr bwMode="auto">
          <a:xfrm>
            <a:off x="7805738" y="3500438"/>
            <a:ext cx="123825" cy="123825"/>
          </a:xfrm>
          <a:prstGeom prst="ellipse">
            <a:avLst/>
          </a:prstGeom>
          <a:solidFill>
            <a:schemeClr val="accent6">
              <a:alpha val="70000"/>
            </a:schemeClr>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01" tIns="46602" rIns="93201" bIns="46602" anchor="ctr"/>
          <a:lstStyle/>
          <a:p>
            <a:pPr marL="0" marR="0" lvl="0" indent="0" algn="ctr" defTabSz="931545" rtl="0" eaLnBrk="1" fontAlgn="base" latinLnBrk="0" hangingPunct="1">
              <a:lnSpc>
                <a:spcPct val="100000"/>
              </a:lnSpc>
              <a:spcBef>
                <a:spcPct val="0"/>
              </a:spcBef>
              <a:spcAft>
                <a:spcPct val="0"/>
              </a:spcAft>
              <a:buClrTx/>
              <a:buSzTx/>
              <a:buFontTx/>
              <a:buNone/>
              <a:defRPr/>
            </a:pPr>
            <a:endParaRPr kumimoji="0" lang="en-US" sz="2200" b="1"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mn-cs"/>
            </a:endParaRPr>
          </a:p>
        </p:txBody>
      </p:sp>
      <p:sp>
        <p:nvSpPr>
          <p:cNvPr id="31" name="Oval 93"/>
          <p:cNvSpPr/>
          <p:nvPr/>
        </p:nvSpPr>
        <p:spPr bwMode="auto">
          <a:xfrm>
            <a:off x="8824913" y="4319588"/>
            <a:ext cx="123825" cy="123825"/>
          </a:xfrm>
          <a:prstGeom prst="ellipse">
            <a:avLst/>
          </a:prstGeom>
          <a:solidFill>
            <a:schemeClr val="accent4">
              <a:lumMod val="20000"/>
              <a:lumOff val="80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01" tIns="46602" rIns="93201" bIns="46602" anchor="ctr"/>
          <a:lstStyle/>
          <a:p>
            <a:pPr marL="0" marR="0" lvl="0" indent="0" algn="ctr" defTabSz="931545" rtl="0" eaLnBrk="1" fontAlgn="base" latinLnBrk="0" hangingPunct="1">
              <a:lnSpc>
                <a:spcPct val="100000"/>
              </a:lnSpc>
              <a:spcBef>
                <a:spcPct val="0"/>
              </a:spcBef>
              <a:spcAft>
                <a:spcPct val="0"/>
              </a:spcAft>
              <a:buClrTx/>
              <a:buSzTx/>
              <a:buFontTx/>
              <a:buNone/>
              <a:defRPr/>
            </a:pPr>
            <a:endParaRPr kumimoji="0" lang="en-US" sz="2200" b="1"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mn-cs"/>
            </a:endParaRPr>
          </a:p>
        </p:txBody>
      </p:sp>
      <p:sp>
        <p:nvSpPr>
          <p:cNvPr id="32" name="Oval 94"/>
          <p:cNvSpPr/>
          <p:nvPr/>
        </p:nvSpPr>
        <p:spPr bwMode="auto">
          <a:xfrm>
            <a:off x="8885238" y="4770438"/>
            <a:ext cx="123825" cy="123825"/>
          </a:xfrm>
          <a:prstGeom prst="ellipse">
            <a:avLst/>
          </a:prstGeom>
          <a:solidFill>
            <a:schemeClr val="accent4">
              <a:lumMod val="20000"/>
              <a:lumOff val="80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01" tIns="46602" rIns="93201" bIns="46602" anchor="ctr"/>
          <a:lstStyle/>
          <a:p>
            <a:pPr marL="0" marR="0" lvl="0" indent="0" algn="ctr" defTabSz="931545" rtl="0" eaLnBrk="1" fontAlgn="base" latinLnBrk="0" hangingPunct="1">
              <a:lnSpc>
                <a:spcPct val="100000"/>
              </a:lnSpc>
              <a:spcBef>
                <a:spcPct val="0"/>
              </a:spcBef>
              <a:spcAft>
                <a:spcPct val="0"/>
              </a:spcAft>
              <a:buClrTx/>
              <a:buSzTx/>
              <a:buFontTx/>
              <a:buNone/>
              <a:defRPr/>
            </a:pPr>
            <a:endParaRPr kumimoji="0" lang="en-US" sz="2200" b="1"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mn-cs"/>
            </a:endParaRPr>
          </a:p>
        </p:txBody>
      </p:sp>
      <p:sp>
        <p:nvSpPr>
          <p:cNvPr id="33" name="Oval 95"/>
          <p:cNvSpPr/>
          <p:nvPr/>
        </p:nvSpPr>
        <p:spPr bwMode="auto">
          <a:xfrm>
            <a:off x="8450263" y="3181350"/>
            <a:ext cx="123825" cy="123825"/>
          </a:xfrm>
          <a:prstGeom prst="ellipse">
            <a:avLst/>
          </a:prstGeom>
          <a:solidFill>
            <a:schemeClr val="accent4">
              <a:lumMod val="20000"/>
              <a:lumOff val="80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01" tIns="46602" rIns="93201" bIns="46602" anchor="ctr"/>
          <a:lstStyle/>
          <a:p>
            <a:pPr marL="0" marR="0" lvl="0" indent="0" algn="ctr" defTabSz="931545" rtl="0" eaLnBrk="1" fontAlgn="base" latinLnBrk="0" hangingPunct="1">
              <a:lnSpc>
                <a:spcPct val="100000"/>
              </a:lnSpc>
              <a:spcBef>
                <a:spcPct val="0"/>
              </a:spcBef>
              <a:spcAft>
                <a:spcPct val="0"/>
              </a:spcAft>
              <a:buClrTx/>
              <a:buSzTx/>
              <a:buFontTx/>
              <a:buNone/>
              <a:defRPr/>
            </a:pPr>
            <a:endParaRPr kumimoji="0" lang="en-US" sz="2200" b="1"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mn-cs"/>
            </a:endParaRPr>
          </a:p>
        </p:txBody>
      </p:sp>
      <p:sp>
        <p:nvSpPr>
          <p:cNvPr id="34" name="Oval 97"/>
          <p:cNvSpPr/>
          <p:nvPr/>
        </p:nvSpPr>
        <p:spPr bwMode="auto">
          <a:xfrm>
            <a:off x="8158163" y="4002088"/>
            <a:ext cx="123825" cy="123825"/>
          </a:xfrm>
          <a:prstGeom prst="ellipse">
            <a:avLst/>
          </a:prstGeom>
          <a:solidFill>
            <a:schemeClr val="accent4">
              <a:lumMod val="20000"/>
              <a:lumOff val="80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01" tIns="46602" rIns="93201" bIns="46602" anchor="ctr"/>
          <a:lstStyle/>
          <a:p>
            <a:pPr marL="0" marR="0" lvl="0" indent="0" algn="ctr" defTabSz="931545" rtl="0" eaLnBrk="1" fontAlgn="base" latinLnBrk="0" hangingPunct="1">
              <a:lnSpc>
                <a:spcPct val="100000"/>
              </a:lnSpc>
              <a:spcBef>
                <a:spcPct val="0"/>
              </a:spcBef>
              <a:spcAft>
                <a:spcPct val="0"/>
              </a:spcAft>
              <a:buClrTx/>
              <a:buSzTx/>
              <a:buFontTx/>
              <a:buNone/>
              <a:defRPr/>
            </a:pPr>
            <a:endParaRPr kumimoji="0" lang="en-US" sz="2200" b="1"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mn-cs"/>
            </a:endParaRPr>
          </a:p>
        </p:txBody>
      </p:sp>
      <p:sp>
        <p:nvSpPr>
          <p:cNvPr id="18441" name="TextBox 35"/>
          <p:cNvSpPr txBox="1"/>
          <p:nvPr/>
        </p:nvSpPr>
        <p:spPr>
          <a:xfrm>
            <a:off x="7000875" y="3071813"/>
            <a:ext cx="1285875" cy="369887"/>
          </a:xfrm>
          <a:prstGeom prst="rect">
            <a:avLst/>
          </a:prstGeom>
          <a:noFill/>
          <a:ln w="9525">
            <a:noFill/>
          </a:ln>
        </p:spPr>
        <p:txBody>
          <a:bodyPr>
            <a:spAutoFit/>
          </a:bodyPr>
          <a:lstStyle/>
          <a:p>
            <a:pPr lvl="0" eaLnBrk="1" hangingPunct="1"/>
            <a:r>
              <a:rPr lang="en-US" altLang="zh-CN" b="1" dirty="0">
                <a:solidFill>
                  <a:srgbClr val="FF0000"/>
                </a:solidFill>
                <a:latin typeface="微软雅黑" panose="020B0503020204020204" pitchFamily="34" charset="-122"/>
                <a:ea typeface="微软雅黑" panose="020B0503020204020204" pitchFamily="34" charset="-122"/>
              </a:rPr>
              <a:t>Chengdu</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37" name="Rectangular Callout 41"/>
          <p:cNvSpPr/>
          <p:nvPr/>
        </p:nvSpPr>
        <p:spPr bwMode="auto">
          <a:xfrm>
            <a:off x="5214942" y="5572140"/>
            <a:ext cx="3214709" cy="928694"/>
          </a:xfrm>
          <a:prstGeom prst="wedgeRectCallout">
            <a:avLst>
              <a:gd name="adj1" fmla="val 27174"/>
              <a:gd name="adj2" fmla="val -102396"/>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24" tIns="46612" rIns="46612" bIns="93224" anchor="ctr"/>
          <a:lstStyle/>
          <a:p>
            <a:pPr marL="0" marR="0" lvl="0" indent="0" algn="ctr" defTabSz="931545" rtl="0" eaLnBrk="1" fontAlgn="base" latinLnBrk="0" hangingPunct="1">
              <a:lnSpc>
                <a:spcPct val="100000"/>
              </a:lnSpc>
              <a:spcBef>
                <a:spcPct val="0"/>
              </a:spcBef>
              <a:spcAft>
                <a:spcPct val="0"/>
              </a:spcAft>
              <a:buClrTx/>
              <a:buSzTx/>
              <a:buFontTx/>
              <a:buNone/>
              <a:defRPr/>
            </a:pPr>
            <a:r>
              <a:rPr kumimoji="0" lang="zh-CN" altLang="en-US" sz="2600" b="1" i="0" u="none" strike="noStrike" kern="1200" cap="none" spc="-51" normalizeH="0" baseline="0" noProof="0" dirty="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rPr>
              <a:t>向南向印度洋开放</a:t>
            </a:r>
            <a:endParaRPr kumimoji="0" lang="en-US" altLang="zh-CN" sz="2600" b="1" i="0" u="none" strike="noStrike" kern="1200" cap="none" spc="-51" normalizeH="0" baseline="0" noProof="0" dirty="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ctr" defTabSz="931545"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lt1"/>
                </a:solidFill>
                <a:effectLst/>
                <a:uLnTx/>
                <a:uFillTx/>
                <a:latin typeface="+mn-lt"/>
                <a:ea typeface="+mn-ea"/>
                <a:cs typeface="+mn-cs"/>
              </a:rPr>
              <a:t>Indian Ocean</a:t>
            </a: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8" name="Rectangular Callout 41"/>
          <p:cNvSpPr/>
          <p:nvPr/>
        </p:nvSpPr>
        <p:spPr bwMode="auto">
          <a:xfrm>
            <a:off x="2428860" y="1285860"/>
            <a:ext cx="4000528" cy="857256"/>
          </a:xfrm>
          <a:prstGeom prst="wedgeRectCallout">
            <a:avLst>
              <a:gd name="adj1" fmla="val 24737"/>
              <a:gd name="adj2" fmla="val 119063"/>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24" tIns="46612" rIns="46612" bIns="93224" anchor="ctr"/>
          <a:lstStyle/>
          <a:p>
            <a:pPr marL="0" marR="0" lvl="0" indent="0" algn="ctr" defTabSz="931545" rtl="0" eaLnBrk="1" fontAlgn="base" latinLnBrk="0" hangingPunct="1">
              <a:lnSpc>
                <a:spcPct val="100000"/>
              </a:lnSpc>
              <a:spcBef>
                <a:spcPct val="0"/>
              </a:spcBef>
              <a:spcAft>
                <a:spcPct val="0"/>
              </a:spcAft>
              <a:buClrTx/>
              <a:buSzTx/>
              <a:buFontTx/>
              <a:buNone/>
              <a:defRPr/>
            </a:pPr>
            <a:r>
              <a:rPr kumimoji="0" lang="zh-CN" altLang="en-US" sz="2600" b="1" i="0" u="none" strike="noStrike" kern="1200" cap="none" spc="-51" normalizeH="0" baseline="0" noProof="0" dirty="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rPr>
              <a:t>向西向大西洋开放 </a:t>
            </a:r>
            <a:endParaRPr kumimoji="0" lang="en-US" altLang="zh-CN" sz="2600" b="1" i="0" u="none" strike="noStrike" kern="1200" cap="none" spc="-51" normalizeH="0" baseline="0" noProof="0" dirty="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ctr" defTabSz="931545"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lt1"/>
                </a:solidFill>
                <a:effectLst/>
                <a:uLnTx/>
                <a:uFillTx/>
                <a:latin typeface="+mn-lt"/>
                <a:ea typeface="+mn-ea"/>
                <a:cs typeface="+mn-cs"/>
              </a:rPr>
              <a:t>Atlantic Ocean</a:t>
            </a:r>
            <a:endParaRPr kumimoji="0" lang="en-US" sz="2400" b="1" i="0" u="none" strike="noStrike" kern="1200" cap="none" spc="-51" normalizeH="0" baseline="0" noProof="0" dirty="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39" name="Oval 92"/>
          <p:cNvSpPr/>
          <p:nvPr/>
        </p:nvSpPr>
        <p:spPr bwMode="auto">
          <a:xfrm>
            <a:off x="8162925" y="3500438"/>
            <a:ext cx="123825" cy="123825"/>
          </a:xfrm>
          <a:prstGeom prst="ellipse">
            <a:avLst/>
          </a:prstGeom>
          <a:solidFill>
            <a:schemeClr val="accent6">
              <a:alpha val="70000"/>
            </a:schemeClr>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01" tIns="46602" rIns="93201" bIns="46602" anchor="ctr"/>
          <a:lstStyle/>
          <a:p>
            <a:pPr marL="0" marR="0" lvl="0" indent="0" algn="ctr" defTabSz="931545" rtl="0" eaLnBrk="1" fontAlgn="base" latinLnBrk="0" hangingPunct="1">
              <a:lnSpc>
                <a:spcPct val="100000"/>
              </a:lnSpc>
              <a:spcBef>
                <a:spcPct val="0"/>
              </a:spcBef>
              <a:spcAft>
                <a:spcPct val="0"/>
              </a:spcAft>
              <a:buClrTx/>
              <a:buSzTx/>
              <a:buFontTx/>
              <a:buNone/>
              <a:defRPr/>
            </a:pPr>
            <a:endParaRPr kumimoji="0" lang="en-US" sz="2200" b="1"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mn-cs"/>
            </a:endParaRPr>
          </a:p>
        </p:txBody>
      </p:sp>
      <p:sp>
        <p:nvSpPr>
          <p:cNvPr id="18445" name="TextBox 39"/>
          <p:cNvSpPr txBox="1"/>
          <p:nvPr/>
        </p:nvSpPr>
        <p:spPr>
          <a:xfrm>
            <a:off x="7572375" y="3702050"/>
            <a:ext cx="1285875" cy="369888"/>
          </a:xfrm>
          <a:prstGeom prst="rect">
            <a:avLst/>
          </a:prstGeom>
          <a:noFill/>
          <a:ln w="9525">
            <a:noFill/>
          </a:ln>
        </p:spPr>
        <p:txBody>
          <a:bodyPr>
            <a:spAutoFit/>
          </a:bodyPr>
          <a:lstStyle/>
          <a:p>
            <a:pPr lvl="0" eaLnBrk="1" hangingPunct="1"/>
            <a:r>
              <a:rPr lang="en-US" altLang="zh-CN" b="1" dirty="0">
                <a:solidFill>
                  <a:srgbClr val="FF0000"/>
                </a:solidFill>
                <a:latin typeface="微软雅黑" panose="020B0503020204020204" pitchFamily="34" charset="-122"/>
                <a:ea typeface="微软雅黑" panose="020B0503020204020204" pitchFamily="34" charset="-122"/>
              </a:rPr>
              <a:t>Shanghai</a:t>
            </a:r>
            <a:endParaRPr lang="zh-CN" altLang="en-US" b="1" dirty="0">
              <a:solidFill>
                <a:srgbClr val="FF0000"/>
              </a:solidFill>
              <a:latin typeface="微软雅黑" panose="020B0503020204020204" pitchFamily="34" charset="-122"/>
              <a:ea typeface="微软雅黑" panose="020B0503020204020204" pitchFamily="34" charset="-122"/>
            </a:endParaRPr>
          </a:p>
        </p:txBody>
      </p:sp>
      <p:pic>
        <p:nvPicPr>
          <p:cNvPr id="18446" name="Picture 3" descr="D:\用户目录\Desktop\1402820483576687.png"/>
          <p:cNvPicPr>
            <a:picLocks noChangeAspect="1"/>
          </p:cNvPicPr>
          <p:nvPr/>
        </p:nvPicPr>
        <p:blipFill>
          <a:blip r:embed="rId2" cstate="print"/>
          <a:srcRect l="18481" r="63039"/>
          <a:stretch>
            <a:fillRect/>
          </a:stretch>
        </p:blipFill>
        <p:spPr>
          <a:xfrm>
            <a:off x="7215188" y="230188"/>
            <a:ext cx="1143000" cy="698500"/>
          </a:xfrm>
          <a:prstGeom prst="rect">
            <a:avLst/>
          </a:prstGeom>
          <a:noFill/>
          <a:ln w="9525">
            <a:noFill/>
          </a:ln>
        </p:spPr>
      </p:pic>
      <p:sp>
        <p:nvSpPr>
          <p:cNvPr id="18447" name="TextBox 10"/>
          <p:cNvSpPr txBox="1"/>
          <p:nvPr/>
        </p:nvSpPr>
        <p:spPr>
          <a:xfrm>
            <a:off x="6643688" y="357188"/>
            <a:ext cx="2500312" cy="461962"/>
          </a:xfrm>
          <a:prstGeom prst="rect">
            <a:avLst/>
          </a:prstGeom>
          <a:noFill/>
          <a:ln w="9525">
            <a:noFill/>
          </a:ln>
        </p:spPr>
        <p:txBody>
          <a:bodyPr>
            <a:spAutoFit/>
          </a:bodyPr>
          <a:lstStyle/>
          <a:p>
            <a:pPr lvl="0" eaLnBrk="1" hangingPunct="1"/>
            <a:r>
              <a:rPr lang="en-US" altLang="zh-CN" sz="2400" dirty="0">
                <a:solidFill>
                  <a:schemeClr val="bg1"/>
                </a:solidFill>
                <a:latin typeface="Arial" panose="020B0604020202020204" pitchFamily="34" charset="0"/>
                <a:ea typeface="宋体" panose="02010600030101010101" pitchFamily="2" charset="-122"/>
              </a:rPr>
              <a:t>※                 ※</a:t>
            </a:r>
            <a:endParaRPr lang="zh-CN" altLang="en-US" sz="2400" dirty="0">
              <a:solidFill>
                <a:schemeClr val="bg1"/>
              </a:solidFill>
              <a:latin typeface="Arial" panose="020B0604020202020204" pitchFamily="34" charset="0"/>
              <a:ea typeface="宋体" panose="02010600030101010101" pitchFamily="2" charset="-122"/>
            </a:endParaRPr>
          </a:p>
        </p:txBody>
      </p:sp>
      <p:pic>
        <p:nvPicPr>
          <p:cNvPr id="16" name="Picture 2" descr="C:\Users\Administrator\Desktop\上.jpg"/>
          <p:cNvPicPr>
            <a:picLocks noChangeAspect="1" noChangeArrowheads="1"/>
          </p:cNvPicPr>
          <p:nvPr/>
        </p:nvPicPr>
        <p:blipFill>
          <a:blip r:embed="rId3" cstate="print"/>
          <a:srcRect/>
          <a:stretch>
            <a:fillRect/>
          </a:stretch>
        </p:blipFill>
        <p:spPr bwMode="auto">
          <a:xfrm>
            <a:off x="0" y="0"/>
            <a:ext cx="9144000" cy="625252"/>
          </a:xfrm>
          <a:prstGeom prst="rect">
            <a:avLst/>
          </a:prstGeom>
          <a:noFill/>
        </p:spPr>
      </p:pic>
      <p:sp>
        <p:nvSpPr>
          <p:cNvPr id="17" name="TextBox 16"/>
          <p:cNvSpPr txBox="1"/>
          <p:nvPr/>
        </p:nvSpPr>
        <p:spPr>
          <a:xfrm>
            <a:off x="1259632" y="116632"/>
            <a:ext cx="6264696"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一、中国铁路走出去的意义与战略方向</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596" y="1428736"/>
            <a:ext cx="8786874" cy="4816703"/>
          </a:xfrm>
          <a:prstGeom prst="rect">
            <a:avLst/>
          </a:prstGeom>
        </p:spPr>
        <p:txBody>
          <a:bodyPr wrap="square">
            <a:spAutoFit/>
          </a:bodyPr>
          <a:lstStyle/>
          <a:p>
            <a:pPr marL="457200" indent="-457200" defTabSz="931545" eaLnBrk="0" hangingPunct="0">
              <a:lnSpc>
                <a:spcPct val="150000"/>
              </a:lnSpc>
              <a:defRPr/>
            </a:pPr>
            <a:r>
              <a:rPr lang="zh-CN" altLang="en-US"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中国抓紧积极规划建设</a:t>
            </a:r>
            <a:r>
              <a:rPr lang="zh-CN" altLang="en-US" sz="30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六大经济走廊</a:t>
            </a:r>
            <a:r>
              <a:rPr lang="zh-CN" altLang="en-US"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，搭建</a:t>
            </a:r>
            <a:r>
              <a:rPr lang="zh-CN" altLang="en-US" sz="28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陆地骨架：</a:t>
            </a:r>
            <a:endParaRPr lang="en-US" altLang="zh-CN"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50000"/>
              </a:lnSpc>
              <a:buFont typeface="Wingdings" panose="05000000000000000000" pitchFamily="2" charset="2"/>
              <a:buChar char="l"/>
              <a:defRPr/>
            </a:pPr>
            <a:r>
              <a:rPr lang="zh-CN" altLang="en-US"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中蒙俄</a:t>
            </a:r>
            <a:endParaRPr lang="en-US" altLang="zh-CN"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50000"/>
              </a:lnSpc>
              <a:buFont typeface="Wingdings" panose="05000000000000000000" pitchFamily="2" charset="2"/>
              <a:buChar char="l"/>
              <a:defRPr/>
            </a:pPr>
            <a:r>
              <a:rPr lang="zh-CN" altLang="en-US"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新亚欧大陆桥</a:t>
            </a:r>
            <a:endParaRPr lang="en-US" altLang="zh-CN"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50000"/>
              </a:lnSpc>
              <a:buFont typeface="Wingdings" panose="05000000000000000000" pitchFamily="2" charset="2"/>
              <a:buChar char="l"/>
              <a:defRPr/>
            </a:pPr>
            <a:r>
              <a:rPr lang="zh-CN" altLang="en-US"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中国</a:t>
            </a:r>
            <a:r>
              <a:rPr lang="en-US" altLang="zh-CN"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中亚</a:t>
            </a:r>
            <a:r>
              <a:rPr lang="en-US" altLang="zh-CN"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西亚</a:t>
            </a:r>
            <a:endParaRPr lang="en-US" altLang="zh-CN"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50000"/>
              </a:lnSpc>
              <a:buFont typeface="Wingdings" panose="05000000000000000000" pitchFamily="2" charset="2"/>
              <a:buChar char="l"/>
              <a:defRPr/>
            </a:pPr>
            <a:r>
              <a:rPr lang="zh-CN" altLang="en-US"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中国</a:t>
            </a:r>
            <a:r>
              <a:rPr lang="en-US" altLang="zh-CN"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中南半岛</a:t>
            </a:r>
            <a:endParaRPr lang="en-US" altLang="zh-CN"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50000"/>
              </a:lnSpc>
              <a:buFont typeface="Wingdings" panose="05000000000000000000" pitchFamily="2" charset="2"/>
              <a:buChar char="l"/>
              <a:defRPr/>
            </a:pPr>
            <a:r>
              <a:rPr lang="zh-CN" altLang="en-US"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中巴</a:t>
            </a:r>
            <a:endParaRPr lang="en-US" altLang="zh-CN"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50000"/>
              </a:lnSpc>
              <a:buFont typeface="Wingdings" panose="05000000000000000000" pitchFamily="2" charset="2"/>
              <a:buChar char="l"/>
              <a:defRPr/>
            </a:pPr>
            <a:r>
              <a:rPr lang="zh-CN" altLang="en-US"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孟中印缅</a:t>
            </a:r>
            <a:endParaRPr lang="en-US" altLang="zh-CN"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endParaRPr lang="zh-CN" altLang="en-US" sz="2800" b="1" dirty="0" smtClean="0">
              <a:solidFill>
                <a:srgbClr val="C00000"/>
              </a:solidFill>
              <a:ea typeface="微软雅黑" panose="020B0503020204020204" pitchFamily="34" charset="-122"/>
            </a:endParaRPr>
          </a:p>
        </p:txBody>
      </p:sp>
      <p:pic>
        <p:nvPicPr>
          <p:cNvPr id="2049" name="Picture 1" descr="D:\用户目录\Desktop\640.webp.jpg"/>
          <p:cNvPicPr>
            <a:picLocks noChangeAspect="1" noChangeArrowheads="1"/>
          </p:cNvPicPr>
          <p:nvPr/>
        </p:nvPicPr>
        <p:blipFill>
          <a:blip r:embed="rId1" cstate="print"/>
          <a:srcRect/>
          <a:stretch>
            <a:fillRect/>
          </a:stretch>
        </p:blipFill>
        <p:spPr bwMode="auto">
          <a:xfrm>
            <a:off x="3662932" y="2643182"/>
            <a:ext cx="5338224" cy="3643338"/>
          </a:xfrm>
          <a:prstGeom prst="rect">
            <a:avLst/>
          </a:prstGeom>
          <a:noFill/>
        </p:spPr>
      </p:pic>
      <p:pic>
        <p:nvPicPr>
          <p:cNvPr id="4" name="Picture 2" descr="C:\Users\Administrator\Desktop\上.jpg"/>
          <p:cNvPicPr>
            <a:picLocks noChangeAspect="1" noChangeArrowheads="1"/>
          </p:cNvPicPr>
          <p:nvPr/>
        </p:nvPicPr>
        <p:blipFill>
          <a:blip r:embed="rId2" cstate="print"/>
          <a:srcRect/>
          <a:stretch>
            <a:fillRect/>
          </a:stretch>
        </p:blipFill>
        <p:spPr bwMode="auto">
          <a:xfrm>
            <a:off x="0" y="0"/>
            <a:ext cx="9144000" cy="625252"/>
          </a:xfrm>
          <a:prstGeom prst="rect">
            <a:avLst/>
          </a:prstGeom>
          <a:noFill/>
        </p:spPr>
      </p:pic>
      <p:sp>
        <p:nvSpPr>
          <p:cNvPr id="5" name="TextBox 4"/>
          <p:cNvSpPr txBox="1"/>
          <p:nvPr/>
        </p:nvSpPr>
        <p:spPr>
          <a:xfrm>
            <a:off x="1259632" y="116632"/>
            <a:ext cx="6264696"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一、中国铁路走出去的意义与战略方向</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9219" y="928670"/>
            <a:ext cx="9423441" cy="5929354"/>
            <a:chOff x="251520" y="1046096"/>
            <a:chExt cx="8631614" cy="5431122"/>
          </a:xfrm>
        </p:grpSpPr>
        <p:pic>
          <p:nvPicPr>
            <p:cNvPr id="3" name="Picture 2" descr="C:\Users\Administrator\Desktop\图片2.png"/>
            <p:cNvPicPr>
              <a:picLocks noChangeAspect="1" noChangeArrowheads="1"/>
            </p:cNvPicPr>
            <p:nvPr/>
          </p:nvPicPr>
          <p:blipFill>
            <a:blip r:embed="rId1" cstate="print"/>
            <a:srcRect t="34364" b="11898"/>
            <a:stretch>
              <a:fillRect/>
            </a:stretch>
          </p:blipFill>
          <p:spPr bwMode="auto">
            <a:xfrm>
              <a:off x="251520" y="2464264"/>
              <a:ext cx="8223251" cy="4012954"/>
            </a:xfrm>
            <a:prstGeom prst="rect">
              <a:avLst/>
            </a:prstGeom>
            <a:noFill/>
          </p:spPr>
        </p:pic>
        <p:pic>
          <p:nvPicPr>
            <p:cNvPr id="4" name="Picture 2" descr="C:\Users\Administrator\Desktop\图片3.png"/>
            <p:cNvPicPr>
              <a:picLocks noChangeAspect="1" noChangeArrowheads="1"/>
            </p:cNvPicPr>
            <p:nvPr/>
          </p:nvPicPr>
          <p:blipFill>
            <a:blip r:embed="rId2" cstate="print"/>
            <a:srcRect/>
            <a:stretch>
              <a:fillRect/>
            </a:stretch>
          </p:blipFill>
          <p:spPr bwMode="auto">
            <a:xfrm>
              <a:off x="878327" y="2439386"/>
              <a:ext cx="4335126" cy="3579785"/>
            </a:xfrm>
            <a:prstGeom prst="rect">
              <a:avLst/>
            </a:prstGeom>
            <a:noFill/>
          </p:spPr>
        </p:pic>
        <p:sp>
          <p:nvSpPr>
            <p:cNvPr id="5" name="TextBox 4"/>
            <p:cNvSpPr txBox="1"/>
            <p:nvPr/>
          </p:nvSpPr>
          <p:spPr>
            <a:xfrm>
              <a:off x="376551" y="1046096"/>
              <a:ext cx="8506583" cy="1226329"/>
            </a:xfrm>
            <a:prstGeom prst="rect">
              <a:avLst/>
            </a:prstGeom>
            <a:noFill/>
          </p:spPr>
          <p:txBody>
            <a:bodyPr wrap="square" rtlCol="0">
              <a:spAutoFit/>
            </a:bodyPr>
            <a:lstStyle/>
            <a:p>
              <a:pPr>
                <a:lnSpc>
                  <a:spcPct val="150000"/>
                </a:lnSpc>
              </a:pPr>
              <a:r>
                <a:rPr lang="zh-CN" altLang="en-US" sz="2800" b="1" dirty="0" smtClean="0">
                  <a:solidFill>
                    <a:srgbClr val="002060"/>
                  </a:solidFill>
                  <a:latin typeface="微软雅黑" panose="020B0503020204020204" pitchFamily="34" charset="-122"/>
                  <a:ea typeface="微软雅黑" panose="020B0503020204020204" pitchFamily="34" charset="-122"/>
                </a:rPr>
                <a:t>九大“一带一路”交通重点项目（交通部）</a:t>
              </a:r>
              <a:endParaRPr lang="en-US" altLang="zh-CN" sz="2800" b="1"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sz="2400" b="1" dirty="0" smtClean="0">
                  <a:solidFill>
                    <a:srgbClr val="002060"/>
                  </a:solidFill>
                  <a:latin typeface="微软雅黑" panose="020B0503020204020204" pitchFamily="34" charset="-122"/>
                  <a:ea typeface="微软雅黑" panose="020B0503020204020204" pitchFamily="34" charset="-122"/>
                </a:rPr>
                <a:t>基本构建起了对内连接 </a:t>
              </a:r>
              <a:r>
                <a:rPr lang="zh-CN" altLang="en-US" sz="2600" b="1" dirty="0" smtClean="0">
                  <a:solidFill>
                    <a:srgbClr val="C00000"/>
                  </a:solidFill>
                  <a:latin typeface="微软雅黑" panose="020B0503020204020204" pitchFamily="34" charset="-122"/>
                  <a:ea typeface="微软雅黑" panose="020B0503020204020204" pitchFamily="34" charset="-122"/>
                </a:rPr>
                <a:t>运输大通道</a:t>
              </a:r>
              <a:r>
                <a:rPr lang="zh-CN" altLang="en-US" sz="2400" b="1" dirty="0" smtClean="0">
                  <a:solidFill>
                    <a:srgbClr val="002060"/>
                  </a:solidFill>
                  <a:latin typeface="微软雅黑" panose="020B0503020204020204" pitchFamily="34" charset="-122"/>
                  <a:ea typeface="微软雅黑" panose="020B0503020204020204" pitchFamily="34" charset="-122"/>
                </a:rPr>
                <a:t>、对外辐射全球的 </a:t>
              </a:r>
              <a:r>
                <a:rPr lang="zh-CN" altLang="en-US" sz="2600" b="1" dirty="0" smtClean="0">
                  <a:solidFill>
                    <a:srgbClr val="C00000"/>
                  </a:solidFill>
                  <a:latin typeface="微软雅黑" panose="020B0503020204020204" pitchFamily="34" charset="-122"/>
                  <a:ea typeface="微软雅黑" panose="020B0503020204020204" pitchFamily="34" charset="-122"/>
                </a:rPr>
                <a:t>丝路走廊</a:t>
              </a:r>
              <a:endParaRPr lang="zh-CN" altLang="en-US" sz="2600" b="1" dirty="0" smtClean="0">
                <a:solidFill>
                  <a:srgbClr val="C00000"/>
                </a:solidFill>
                <a:latin typeface="微软雅黑" panose="020B0503020204020204" pitchFamily="34" charset="-122"/>
                <a:ea typeface="微软雅黑" panose="020B0503020204020204" pitchFamily="34" charset="-122"/>
              </a:endParaRPr>
            </a:p>
          </p:txBody>
        </p:sp>
      </p:grpSp>
      <p:pic>
        <p:nvPicPr>
          <p:cNvPr id="6" name="Picture 2" descr="C:\Users\Administrator\Desktop\上.jpg"/>
          <p:cNvPicPr>
            <a:picLocks noChangeAspect="1" noChangeArrowheads="1"/>
          </p:cNvPicPr>
          <p:nvPr/>
        </p:nvPicPr>
        <p:blipFill>
          <a:blip r:embed="rId3" cstate="print"/>
          <a:srcRect/>
          <a:stretch>
            <a:fillRect/>
          </a:stretch>
        </p:blipFill>
        <p:spPr bwMode="auto">
          <a:xfrm>
            <a:off x="0" y="0"/>
            <a:ext cx="9144000" cy="625252"/>
          </a:xfrm>
          <a:prstGeom prst="rect">
            <a:avLst/>
          </a:prstGeom>
          <a:noFill/>
        </p:spPr>
      </p:pic>
      <p:sp>
        <p:nvSpPr>
          <p:cNvPr id="7" name="TextBox 6"/>
          <p:cNvSpPr txBox="1"/>
          <p:nvPr/>
        </p:nvSpPr>
        <p:spPr>
          <a:xfrm>
            <a:off x="1259632" y="116632"/>
            <a:ext cx="6264696"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一、中国铁路走出去的意义与战略方向</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chenchen\Desktop\1走廊.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33028" t="9564" r="5317" b="27123"/>
          <a:stretch>
            <a:fillRect/>
          </a:stretch>
        </p:blipFill>
        <p:spPr bwMode="auto">
          <a:xfrm>
            <a:off x="6715140" y="785794"/>
            <a:ext cx="2286016" cy="1643074"/>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5851785" y="4786322"/>
            <a:ext cx="2846109" cy="12364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标注 9"/>
          <p:cNvSpPr/>
          <p:nvPr/>
        </p:nvSpPr>
        <p:spPr>
          <a:xfrm>
            <a:off x="2570710" y="4786322"/>
            <a:ext cx="3207552" cy="1236487"/>
          </a:xfrm>
          <a:prstGeom prst="rightArrowCallout">
            <a:avLst>
              <a:gd name="adj1" fmla="val 35200"/>
              <a:gd name="adj2" fmla="val 31375"/>
              <a:gd name="adj3" fmla="val 25000"/>
              <a:gd name="adj4" fmla="val 822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r>
              <a:rPr lang="zh-CN" altLang="en-US" sz="2000" b="1" dirty="0" smtClean="0">
                <a:solidFill>
                  <a:srgbClr val="FFFF00"/>
                </a:solidFill>
                <a:ea typeface="微软雅黑" panose="020B0503020204020204" pitchFamily="34" charset="-122"/>
              </a:rPr>
              <a:t>俄罗斯：</a:t>
            </a:r>
            <a:r>
              <a:rPr lang="zh-CN" altLang="zh-CN" b="1" dirty="0" smtClean="0">
                <a:solidFill>
                  <a:schemeClr val="bg1"/>
                </a:solidFill>
                <a:ea typeface="微软雅黑" panose="020B0503020204020204" pitchFamily="34" charset="-122"/>
              </a:rPr>
              <a:t>跨</a:t>
            </a:r>
            <a:r>
              <a:rPr lang="zh-CN" altLang="zh-CN" b="1" dirty="0">
                <a:solidFill>
                  <a:schemeClr val="bg1"/>
                </a:solidFill>
                <a:ea typeface="微软雅黑" panose="020B0503020204020204" pitchFamily="34" charset="-122"/>
              </a:rPr>
              <a:t>欧亚大铁路改造</a:t>
            </a:r>
            <a:endParaRPr lang="en-US" altLang="zh-CN" b="1" dirty="0">
              <a:solidFill>
                <a:schemeClr val="bg1"/>
              </a:solidFill>
              <a:ea typeface="微软雅黑" panose="020B0503020204020204" pitchFamily="34" charset="-122"/>
            </a:endParaRPr>
          </a:p>
          <a:p>
            <a:pPr lvl="0">
              <a:lnSpc>
                <a:spcPct val="130000"/>
              </a:lnSpc>
            </a:pPr>
            <a:r>
              <a:rPr lang="zh-CN" altLang="zh-CN" sz="2000" b="1" dirty="0" smtClean="0">
                <a:solidFill>
                  <a:srgbClr val="FFFF00"/>
                </a:solidFill>
                <a:ea typeface="微软雅黑" panose="020B0503020204020204" pitchFamily="34" charset="-122"/>
              </a:rPr>
              <a:t>蒙</a:t>
            </a:r>
            <a:r>
              <a:rPr lang="zh-CN" altLang="en-US" sz="2000" b="1" dirty="0" smtClean="0">
                <a:solidFill>
                  <a:srgbClr val="FFFF00"/>
                </a:solidFill>
                <a:ea typeface="微软雅黑" panose="020B0503020204020204" pitchFamily="34" charset="-122"/>
              </a:rPr>
              <a:t>古：</a:t>
            </a:r>
            <a:r>
              <a:rPr lang="zh-CN" altLang="zh-CN" b="1" dirty="0" smtClean="0">
                <a:solidFill>
                  <a:schemeClr val="bg1"/>
                </a:solidFill>
                <a:ea typeface="微软雅黑" panose="020B0503020204020204" pitchFamily="34" charset="-122"/>
              </a:rPr>
              <a:t>草原之路</a:t>
            </a:r>
            <a:endParaRPr lang="zh-CN" altLang="zh-CN" b="1" dirty="0">
              <a:solidFill>
                <a:schemeClr val="bg1"/>
              </a:solidFill>
              <a:ea typeface="微软雅黑" panose="020B0503020204020204" pitchFamily="34" charset="-122"/>
            </a:endParaRPr>
          </a:p>
        </p:txBody>
      </p:sp>
      <p:sp>
        <p:nvSpPr>
          <p:cNvPr id="2" name="矩形 1"/>
          <p:cNvSpPr/>
          <p:nvPr/>
        </p:nvSpPr>
        <p:spPr>
          <a:xfrm>
            <a:off x="214282" y="1000108"/>
            <a:ext cx="2776722" cy="568554"/>
          </a:xfrm>
          <a:prstGeom prst="rect">
            <a:avLst/>
          </a:prstGeom>
        </p:spPr>
        <p:txBody>
          <a:bodyPr wrap="none">
            <a:spAutoFit/>
          </a:bodyPr>
          <a:lstStyle/>
          <a:p>
            <a:pPr>
              <a:lnSpc>
                <a:spcPct val="130000"/>
              </a:lnSpc>
            </a:pPr>
            <a:r>
              <a:rPr lang="en-US" altLang="zh-CN" sz="2600" b="1" dirty="0">
                <a:solidFill>
                  <a:srgbClr val="002060"/>
                </a:solidFill>
                <a:ea typeface="微软雅黑" panose="020B0503020204020204" pitchFamily="34" charset="-122"/>
              </a:rPr>
              <a:t>1.</a:t>
            </a:r>
            <a:r>
              <a:rPr lang="zh-CN" altLang="zh-CN" sz="2600" b="1" dirty="0">
                <a:solidFill>
                  <a:srgbClr val="002060"/>
                </a:solidFill>
                <a:ea typeface="微软雅黑" panose="020B0503020204020204" pitchFamily="34" charset="-122"/>
              </a:rPr>
              <a:t>中蒙俄经济</a:t>
            </a:r>
            <a:r>
              <a:rPr lang="zh-CN" altLang="zh-CN" sz="2600" b="1" dirty="0" smtClean="0">
                <a:solidFill>
                  <a:srgbClr val="002060"/>
                </a:solidFill>
                <a:ea typeface="微软雅黑" panose="020B0503020204020204" pitchFamily="34" charset="-122"/>
              </a:rPr>
              <a:t>走廊</a:t>
            </a:r>
            <a:endParaRPr lang="zh-CN" altLang="en-US" sz="2600" dirty="0">
              <a:solidFill>
                <a:srgbClr val="002060"/>
              </a:solidFill>
              <a:ea typeface="微软雅黑" panose="020B0503020204020204" pitchFamily="34" charset="-122"/>
            </a:endParaRPr>
          </a:p>
        </p:txBody>
      </p:sp>
      <p:sp>
        <p:nvSpPr>
          <p:cNvPr id="7" name="矩形 6"/>
          <p:cNvSpPr/>
          <p:nvPr/>
        </p:nvSpPr>
        <p:spPr>
          <a:xfrm>
            <a:off x="5839672" y="4818250"/>
            <a:ext cx="2875732" cy="1212640"/>
          </a:xfrm>
          <a:prstGeom prst="rect">
            <a:avLst/>
          </a:prstGeom>
        </p:spPr>
        <p:txBody>
          <a:bodyPr wrap="square">
            <a:spAutoFit/>
          </a:bodyPr>
          <a:lstStyle/>
          <a:p>
            <a:pPr algn="ctr">
              <a:lnSpc>
                <a:spcPct val="130000"/>
              </a:lnSpc>
            </a:pPr>
            <a:r>
              <a:rPr lang="zh-CN" altLang="zh-CN" sz="2000" b="1" dirty="0">
                <a:solidFill>
                  <a:srgbClr val="FFFF00"/>
                </a:solidFill>
                <a:ea typeface="微软雅黑" panose="020B0503020204020204" pitchFamily="34" charset="-122"/>
              </a:rPr>
              <a:t>铁路国际班列</a:t>
            </a:r>
            <a:endParaRPr lang="zh-CN" altLang="en-US" sz="2000" b="1" dirty="0">
              <a:solidFill>
                <a:srgbClr val="FFFF00"/>
              </a:solidFill>
              <a:ea typeface="微软雅黑" panose="020B0503020204020204" pitchFamily="34" charset="-122"/>
            </a:endParaRPr>
          </a:p>
          <a:p>
            <a:pPr algn="ctr">
              <a:lnSpc>
                <a:spcPct val="130000"/>
              </a:lnSpc>
            </a:pPr>
            <a:r>
              <a:rPr lang="zh-CN" altLang="zh-CN" dirty="0" smtClean="0">
                <a:solidFill>
                  <a:schemeClr val="bg1"/>
                </a:solidFill>
                <a:ea typeface="微软雅黑" panose="020B0503020204020204" pitchFamily="34" charset="-122"/>
              </a:rPr>
              <a:t>津</a:t>
            </a:r>
            <a:r>
              <a:rPr lang="zh-CN" altLang="zh-CN" dirty="0">
                <a:solidFill>
                  <a:schemeClr val="bg1"/>
                </a:solidFill>
                <a:ea typeface="微软雅黑" panose="020B0503020204020204" pitchFamily="34" charset="-122"/>
              </a:rPr>
              <a:t>满</a:t>
            </a:r>
            <a:r>
              <a:rPr lang="zh-CN" altLang="zh-CN" dirty="0" smtClean="0">
                <a:solidFill>
                  <a:schemeClr val="bg1"/>
                </a:solidFill>
                <a:ea typeface="微软雅黑" panose="020B0503020204020204" pitchFamily="34" charset="-122"/>
              </a:rPr>
              <a:t>欧</a:t>
            </a:r>
            <a:r>
              <a:rPr lang="en-US" altLang="zh-CN" dirty="0">
                <a:solidFill>
                  <a:schemeClr val="bg1"/>
                </a:solidFill>
                <a:ea typeface="微软雅黑" panose="020B0503020204020204" pitchFamily="34" charset="-122"/>
              </a:rPr>
              <a:t> </a:t>
            </a:r>
            <a:r>
              <a:rPr lang="en-US" altLang="zh-CN" dirty="0" smtClean="0">
                <a:solidFill>
                  <a:schemeClr val="bg1"/>
                </a:solidFill>
                <a:ea typeface="微软雅黑" panose="020B0503020204020204" pitchFamily="34" charset="-122"/>
              </a:rPr>
              <a:t>  </a:t>
            </a:r>
            <a:r>
              <a:rPr lang="zh-CN" altLang="zh-CN" dirty="0" smtClean="0">
                <a:solidFill>
                  <a:schemeClr val="bg1"/>
                </a:solidFill>
                <a:ea typeface="微软雅黑" panose="020B0503020204020204" pitchFamily="34" charset="-122"/>
              </a:rPr>
              <a:t>苏</a:t>
            </a:r>
            <a:r>
              <a:rPr lang="zh-CN" altLang="zh-CN" dirty="0">
                <a:solidFill>
                  <a:schemeClr val="bg1"/>
                </a:solidFill>
                <a:ea typeface="微软雅黑" panose="020B0503020204020204" pitchFamily="34" charset="-122"/>
              </a:rPr>
              <a:t>满</a:t>
            </a:r>
            <a:r>
              <a:rPr lang="zh-CN" altLang="zh-CN" dirty="0" smtClean="0">
                <a:solidFill>
                  <a:schemeClr val="bg1"/>
                </a:solidFill>
                <a:ea typeface="微软雅黑" panose="020B0503020204020204" pitchFamily="34" charset="-122"/>
              </a:rPr>
              <a:t>欧</a:t>
            </a:r>
            <a:r>
              <a:rPr lang="en-US" altLang="zh-CN" dirty="0">
                <a:solidFill>
                  <a:schemeClr val="bg1"/>
                </a:solidFill>
                <a:ea typeface="微软雅黑" panose="020B0503020204020204" pitchFamily="34" charset="-122"/>
              </a:rPr>
              <a:t> </a:t>
            </a:r>
            <a:r>
              <a:rPr lang="en-US" altLang="zh-CN" dirty="0" smtClean="0">
                <a:solidFill>
                  <a:schemeClr val="bg1"/>
                </a:solidFill>
                <a:ea typeface="微软雅黑" panose="020B0503020204020204" pitchFamily="34" charset="-122"/>
              </a:rPr>
              <a:t>  </a:t>
            </a:r>
            <a:r>
              <a:rPr lang="zh-CN" altLang="zh-CN" dirty="0" smtClean="0">
                <a:solidFill>
                  <a:schemeClr val="bg1"/>
                </a:solidFill>
                <a:ea typeface="微软雅黑" panose="020B0503020204020204" pitchFamily="34" charset="-122"/>
              </a:rPr>
              <a:t>粤</a:t>
            </a:r>
            <a:r>
              <a:rPr lang="zh-CN" altLang="zh-CN" dirty="0">
                <a:solidFill>
                  <a:schemeClr val="bg1"/>
                </a:solidFill>
                <a:ea typeface="微软雅黑" panose="020B0503020204020204" pitchFamily="34" charset="-122"/>
              </a:rPr>
              <a:t>满</a:t>
            </a:r>
            <a:r>
              <a:rPr lang="zh-CN" altLang="zh-CN" dirty="0" smtClean="0">
                <a:solidFill>
                  <a:schemeClr val="bg1"/>
                </a:solidFill>
                <a:ea typeface="微软雅黑" panose="020B0503020204020204" pitchFamily="34" charset="-122"/>
              </a:rPr>
              <a:t>欧</a:t>
            </a:r>
            <a:r>
              <a:rPr lang="en-US" altLang="zh-CN" dirty="0">
                <a:solidFill>
                  <a:schemeClr val="bg1"/>
                </a:solidFill>
                <a:ea typeface="微软雅黑" panose="020B0503020204020204" pitchFamily="34" charset="-122"/>
              </a:rPr>
              <a:t> </a:t>
            </a:r>
            <a:r>
              <a:rPr lang="en-US" altLang="zh-CN" dirty="0" smtClean="0">
                <a:solidFill>
                  <a:schemeClr val="bg1"/>
                </a:solidFill>
                <a:ea typeface="微软雅黑" panose="020B0503020204020204" pitchFamily="34" charset="-122"/>
              </a:rPr>
              <a:t>  </a:t>
            </a:r>
            <a:endParaRPr lang="en-US" altLang="zh-CN" dirty="0" smtClean="0">
              <a:solidFill>
                <a:schemeClr val="bg1"/>
              </a:solidFill>
              <a:ea typeface="微软雅黑" panose="020B0503020204020204" pitchFamily="34" charset="-122"/>
            </a:endParaRPr>
          </a:p>
          <a:p>
            <a:pPr algn="ctr">
              <a:lnSpc>
                <a:spcPct val="130000"/>
              </a:lnSpc>
            </a:pPr>
            <a:r>
              <a:rPr lang="zh-CN" altLang="zh-CN" dirty="0" smtClean="0">
                <a:solidFill>
                  <a:schemeClr val="bg1"/>
                </a:solidFill>
                <a:ea typeface="微软雅黑" panose="020B0503020204020204" pitchFamily="34" charset="-122"/>
              </a:rPr>
              <a:t>沈</a:t>
            </a:r>
            <a:r>
              <a:rPr lang="zh-CN" altLang="zh-CN" dirty="0">
                <a:solidFill>
                  <a:schemeClr val="bg1"/>
                </a:solidFill>
                <a:ea typeface="微软雅黑" panose="020B0503020204020204" pitchFamily="34" charset="-122"/>
              </a:rPr>
              <a:t>满</a:t>
            </a:r>
            <a:r>
              <a:rPr lang="zh-CN" altLang="zh-CN" dirty="0" smtClean="0">
                <a:solidFill>
                  <a:schemeClr val="bg1"/>
                </a:solidFill>
                <a:ea typeface="微软雅黑" panose="020B0503020204020204" pitchFamily="34" charset="-122"/>
              </a:rPr>
              <a:t>欧</a:t>
            </a:r>
            <a:r>
              <a:rPr lang="en-US" altLang="zh-CN" dirty="0">
                <a:solidFill>
                  <a:schemeClr val="bg1"/>
                </a:solidFill>
                <a:ea typeface="微软雅黑" panose="020B0503020204020204" pitchFamily="34" charset="-122"/>
              </a:rPr>
              <a:t> </a:t>
            </a:r>
            <a:r>
              <a:rPr lang="en-US" altLang="zh-CN" dirty="0" smtClean="0">
                <a:solidFill>
                  <a:schemeClr val="bg1"/>
                </a:solidFill>
                <a:ea typeface="微软雅黑" panose="020B0503020204020204" pitchFamily="34" charset="-122"/>
              </a:rPr>
              <a:t>   </a:t>
            </a:r>
            <a:r>
              <a:rPr lang="zh-CN" altLang="zh-CN" dirty="0" smtClean="0">
                <a:solidFill>
                  <a:schemeClr val="bg1"/>
                </a:solidFill>
                <a:ea typeface="微软雅黑" panose="020B0503020204020204" pitchFamily="34" charset="-122"/>
              </a:rPr>
              <a:t>中</a:t>
            </a:r>
            <a:r>
              <a:rPr lang="zh-CN" altLang="zh-CN" dirty="0">
                <a:solidFill>
                  <a:schemeClr val="bg1"/>
                </a:solidFill>
                <a:ea typeface="微软雅黑" panose="020B0503020204020204" pitchFamily="34" charset="-122"/>
              </a:rPr>
              <a:t>俄</a:t>
            </a:r>
            <a:r>
              <a:rPr lang="zh-CN" altLang="zh-CN" dirty="0" smtClean="0">
                <a:solidFill>
                  <a:schemeClr val="bg1"/>
                </a:solidFill>
                <a:ea typeface="微软雅黑" panose="020B0503020204020204" pitchFamily="34" charset="-122"/>
              </a:rPr>
              <a:t>欧</a:t>
            </a:r>
            <a:r>
              <a:rPr lang="zh-CN" altLang="en-US" dirty="0" smtClean="0">
                <a:solidFill>
                  <a:schemeClr val="bg1"/>
                </a:solidFill>
                <a:ea typeface="微软雅黑" panose="020B0503020204020204" pitchFamily="34" charset="-122"/>
              </a:rPr>
              <a:t>等</a:t>
            </a:r>
            <a:endParaRPr lang="en-US" altLang="zh-CN" dirty="0" smtClean="0">
              <a:solidFill>
                <a:schemeClr val="bg1"/>
              </a:solidFill>
              <a:ea typeface="微软雅黑" panose="020B0503020204020204" pitchFamily="34" charset="-122"/>
            </a:endParaRPr>
          </a:p>
        </p:txBody>
      </p:sp>
      <p:sp>
        <p:nvSpPr>
          <p:cNvPr id="5" name="右箭头标注 4"/>
          <p:cNvSpPr/>
          <p:nvPr/>
        </p:nvSpPr>
        <p:spPr>
          <a:xfrm>
            <a:off x="379166" y="4786322"/>
            <a:ext cx="2111916" cy="1236487"/>
          </a:xfrm>
          <a:prstGeom prst="rightArrowCallout">
            <a:avLst>
              <a:gd name="adj1" fmla="val 32150"/>
              <a:gd name="adj2" fmla="val 32650"/>
              <a:gd name="adj3" fmla="val 22449"/>
              <a:gd name="adj4" fmla="val 733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smtClean="0">
                <a:solidFill>
                  <a:srgbClr val="FFFF00"/>
                </a:solidFill>
                <a:ea typeface="微软雅黑" panose="020B0503020204020204" pitchFamily="34" charset="-122"/>
              </a:rPr>
              <a:t>中国：</a:t>
            </a:r>
            <a:endParaRPr lang="en-US" altLang="zh-CN" sz="2000" b="1" dirty="0" smtClean="0">
              <a:solidFill>
                <a:srgbClr val="FFFF00"/>
              </a:solidFill>
              <a:ea typeface="微软雅黑" panose="020B0503020204020204" pitchFamily="34" charset="-122"/>
            </a:endParaRPr>
          </a:p>
          <a:p>
            <a:pPr algn="ctr">
              <a:lnSpc>
                <a:spcPct val="130000"/>
              </a:lnSpc>
            </a:pPr>
            <a:r>
              <a:rPr lang="zh-CN" altLang="zh-CN" b="1" dirty="0" smtClean="0">
                <a:ea typeface="微软雅黑" panose="020B0503020204020204" pitchFamily="34" charset="-122"/>
              </a:rPr>
              <a:t>丝绸之路</a:t>
            </a:r>
            <a:endParaRPr lang="en-US" altLang="zh-CN" b="1" dirty="0" smtClean="0">
              <a:ea typeface="微软雅黑" panose="020B0503020204020204" pitchFamily="34" charset="-122"/>
            </a:endParaRPr>
          </a:p>
          <a:p>
            <a:pPr algn="ctr">
              <a:lnSpc>
                <a:spcPct val="130000"/>
              </a:lnSpc>
            </a:pPr>
            <a:r>
              <a:rPr lang="zh-CN" altLang="zh-CN" b="1" dirty="0" smtClean="0">
                <a:ea typeface="微软雅黑" panose="020B0503020204020204" pitchFamily="34" charset="-122"/>
              </a:rPr>
              <a:t>经济</a:t>
            </a:r>
            <a:r>
              <a:rPr lang="zh-CN" altLang="zh-CN" b="1" dirty="0">
                <a:ea typeface="微软雅黑" panose="020B0503020204020204" pitchFamily="34" charset="-122"/>
              </a:rPr>
              <a:t>带</a:t>
            </a:r>
            <a:endParaRPr lang="zh-CN" altLang="zh-CN" b="1" dirty="0">
              <a:ea typeface="微软雅黑" panose="020B0503020204020204" pitchFamily="34" charset="-122"/>
            </a:endParaRPr>
          </a:p>
        </p:txBody>
      </p:sp>
      <p:sp>
        <p:nvSpPr>
          <p:cNvPr id="8" name="矩形 7"/>
          <p:cNvSpPr/>
          <p:nvPr/>
        </p:nvSpPr>
        <p:spPr>
          <a:xfrm>
            <a:off x="428596" y="1785926"/>
            <a:ext cx="7929618" cy="2862322"/>
          </a:xfrm>
          <a:prstGeom prst="rect">
            <a:avLst/>
          </a:prstGeom>
        </p:spPr>
        <p:txBody>
          <a:bodyPr wrap="square">
            <a:spAutoFit/>
          </a:bodyPr>
          <a:lstStyle/>
          <a:p>
            <a:pPr marL="457200" indent="-457200" defTabSz="931545" eaLnBrk="0" hangingPunct="0">
              <a:lnSpc>
                <a:spcPct val="150000"/>
              </a:lnSpc>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华北京津冀      呼和浩特       蒙古和俄罗斯</a:t>
            </a:r>
            <a:endPar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50000"/>
              </a:lnSpc>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东北地区从大连、沈阳、长春、哈尔滨到满洲里</a:t>
            </a:r>
            <a:endPar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50000"/>
              </a:lnSpc>
              <a:defRPr/>
            </a:pPr>
            <a:r>
              <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              </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俄罗斯的赤塔</a:t>
            </a:r>
            <a:endPar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50000"/>
              </a:lnSpc>
              <a:buFont typeface="Wingdings" panose="05000000000000000000" pitchFamily="2" charset="2"/>
              <a:buChar char="l"/>
              <a:defRPr/>
            </a:pP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中国、俄罗斯、蒙古国加强铁路、公路互联互通，推进通关和运输便利化，促进过境运输合作</a:t>
            </a:r>
            <a:endPar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cxnSp>
        <p:nvCxnSpPr>
          <p:cNvPr id="13" name="直接箭头连接符 12"/>
          <p:cNvCxnSpPr/>
          <p:nvPr/>
        </p:nvCxnSpPr>
        <p:spPr>
          <a:xfrm>
            <a:off x="2568926" y="2141528"/>
            <a:ext cx="360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4357686" y="2143116"/>
            <a:ext cx="360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1071538" y="3213098"/>
            <a:ext cx="360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 name="Picture 2" descr="C:\Users\Administrator\Desktop\上.jpg"/>
          <p:cNvPicPr>
            <a:picLocks noChangeAspect="1" noChangeArrowheads="1"/>
          </p:cNvPicPr>
          <p:nvPr/>
        </p:nvPicPr>
        <p:blipFill>
          <a:blip r:embed="rId2" cstate="print"/>
          <a:srcRect/>
          <a:stretch>
            <a:fillRect/>
          </a:stretch>
        </p:blipFill>
        <p:spPr bwMode="auto">
          <a:xfrm>
            <a:off x="0" y="0"/>
            <a:ext cx="9144000" cy="625252"/>
          </a:xfrm>
          <a:prstGeom prst="rect">
            <a:avLst/>
          </a:prstGeom>
          <a:noFill/>
        </p:spPr>
      </p:pic>
      <p:sp>
        <p:nvSpPr>
          <p:cNvPr id="16" name="TextBox 15"/>
          <p:cNvSpPr txBox="1"/>
          <p:nvPr/>
        </p:nvSpPr>
        <p:spPr>
          <a:xfrm>
            <a:off x="1259632" y="116632"/>
            <a:ext cx="6264696"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一、中国铁路走出去的意义与战略方向</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chenchen\Desktop\2走廊.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14748" b="29246"/>
          <a:stretch>
            <a:fillRect/>
          </a:stretch>
        </p:blipFill>
        <p:spPr bwMode="auto">
          <a:xfrm>
            <a:off x="5257174" y="798386"/>
            <a:ext cx="3743982" cy="1487606"/>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5004048" y="5304623"/>
            <a:ext cx="3024336" cy="12364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400" b="1" dirty="0">
                <a:ea typeface="微软雅黑" panose="020B0503020204020204" pitchFamily="34" charset="-122"/>
              </a:rPr>
              <a:t>班列</a:t>
            </a:r>
            <a:endParaRPr lang="en-US" altLang="zh-CN" sz="2400" b="1" dirty="0">
              <a:ea typeface="微软雅黑" panose="020B0503020204020204" pitchFamily="34" charset="-122"/>
            </a:endParaRPr>
          </a:p>
          <a:p>
            <a:pPr algn="ctr">
              <a:lnSpc>
                <a:spcPct val="130000"/>
              </a:lnSpc>
            </a:pPr>
            <a:r>
              <a:rPr lang="zh-CN" altLang="zh-CN" sz="2400" dirty="0">
                <a:ea typeface="微软雅黑" panose="020B0503020204020204" pitchFamily="34" charset="-122"/>
              </a:rPr>
              <a:t>连新</a:t>
            </a:r>
            <a:r>
              <a:rPr lang="zh-CN" altLang="zh-CN" sz="2400" dirty="0" smtClean="0">
                <a:ea typeface="微软雅黑" panose="020B0503020204020204" pitchFamily="34" charset="-122"/>
              </a:rPr>
              <a:t>亚</a:t>
            </a:r>
            <a:r>
              <a:rPr lang="zh-CN" altLang="en-US" sz="2400" dirty="0" smtClean="0">
                <a:ea typeface="微软雅黑" panose="020B0503020204020204" pitchFamily="34" charset="-122"/>
              </a:rPr>
              <a:t>、</a:t>
            </a:r>
            <a:r>
              <a:rPr lang="zh-CN" altLang="zh-CN" sz="2400" dirty="0" smtClean="0">
                <a:ea typeface="微软雅黑" panose="020B0503020204020204" pitchFamily="34" charset="-122"/>
              </a:rPr>
              <a:t>连新欧</a:t>
            </a:r>
            <a:endParaRPr lang="zh-CN" altLang="en-US" sz="2400" dirty="0">
              <a:ea typeface="微软雅黑" panose="020B0503020204020204" pitchFamily="34" charset="-122"/>
            </a:endParaRPr>
          </a:p>
        </p:txBody>
      </p:sp>
      <p:sp>
        <p:nvSpPr>
          <p:cNvPr id="8" name="右箭头标注 7"/>
          <p:cNvSpPr/>
          <p:nvPr/>
        </p:nvSpPr>
        <p:spPr>
          <a:xfrm>
            <a:off x="1000100" y="5304623"/>
            <a:ext cx="3635299" cy="1236487"/>
          </a:xfrm>
          <a:prstGeom prst="rightArrowCallout">
            <a:avLst>
              <a:gd name="adj1" fmla="val 32650"/>
              <a:gd name="adj2" fmla="val 35200"/>
              <a:gd name="adj3" fmla="val 31375"/>
              <a:gd name="adj4" fmla="val 822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zh-CN" sz="2400" b="1" dirty="0">
                <a:ea typeface="微软雅黑" panose="020B0503020204020204" pitchFamily="34" charset="-122"/>
              </a:rPr>
              <a:t>中国直通欧洲</a:t>
            </a:r>
            <a:r>
              <a:rPr lang="zh-CN" altLang="zh-CN" sz="2400" b="1" dirty="0" smtClean="0">
                <a:ea typeface="微软雅黑" panose="020B0503020204020204" pitchFamily="34" charset="-122"/>
              </a:rPr>
              <a:t>的</a:t>
            </a:r>
            <a:endParaRPr lang="en-US" altLang="zh-CN" sz="2400" b="1" dirty="0" smtClean="0">
              <a:ea typeface="微软雅黑" panose="020B0503020204020204" pitchFamily="34" charset="-122"/>
            </a:endParaRPr>
          </a:p>
          <a:p>
            <a:pPr algn="ctr">
              <a:lnSpc>
                <a:spcPct val="130000"/>
              </a:lnSpc>
            </a:pPr>
            <a:r>
              <a:rPr lang="zh-CN" altLang="zh-CN" sz="2400" b="1" dirty="0" smtClean="0">
                <a:solidFill>
                  <a:srgbClr val="FFFF00"/>
                </a:solidFill>
                <a:ea typeface="微软雅黑" panose="020B0503020204020204" pitchFamily="34" charset="-122"/>
              </a:rPr>
              <a:t>物流</a:t>
            </a:r>
            <a:r>
              <a:rPr lang="zh-CN" altLang="zh-CN" sz="2400" b="1" dirty="0">
                <a:solidFill>
                  <a:srgbClr val="FFFF00"/>
                </a:solidFill>
                <a:ea typeface="微软雅黑" panose="020B0503020204020204" pitchFamily="34" charset="-122"/>
              </a:rPr>
              <a:t>主通道</a:t>
            </a:r>
            <a:endParaRPr lang="zh-CN" altLang="en-US" sz="2400" b="1" dirty="0">
              <a:solidFill>
                <a:srgbClr val="FFFF00"/>
              </a:solidFill>
              <a:ea typeface="微软雅黑" panose="020B0503020204020204" pitchFamily="34" charset="-122"/>
            </a:endParaRPr>
          </a:p>
        </p:txBody>
      </p:sp>
      <p:sp>
        <p:nvSpPr>
          <p:cNvPr id="6" name="矩形 5"/>
          <p:cNvSpPr/>
          <p:nvPr/>
        </p:nvSpPr>
        <p:spPr>
          <a:xfrm>
            <a:off x="357158" y="1145934"/>
            <a:ext cx="3776996" cy="568554"/>
          </a:xfrm>
          <a:prstGeom prst="rect">
            <a:avLst/>
          </a:prstGeom>
        </p:spPr>
        <p:txBody>
          <a:bodyPr wrap="none">
            <a:spAutoFit/>
          </a:bodyPr>
          <a:lstStyle/>
          <a:p>
            <a:pPr>
              <a:lnSpc>
                <a:spcPct val="130000"/>
              </a:lnSpc>
            </a:pPr>
            <a:r>
              <a:rPr lang="en-US" altLang="zh-CN" sz="2600" b="1" dirty="0" smtClean="0">
                <a:solidFill>
                  <a:srgbClr val="002060"/>
                </a:solidFill>
                <a:ea typeface="微软雅黑" panose="020B0503020204020204" pitchFamily="34" charset="-122"/>
              </a:rPr>
              <a:t>2.</a:t>
            </a:r>
            <a:r>
              <a:rPr lang="zh-CN" altLang="en-US" sz="2600" b="1" dirty="0">
                <a:solidFill>
                  <a:srgbClr val="002060"/>
                </a:solidFill>
                <a:ea typeface="微软雅黑" panose="020B0503020204020204" pitchFamily="34" charset="-122"/>
              </a:rPr>
              <a:t>新亚欧大陆桥经济走廊</a:t>
            </a:r>
            <a:endParaRPr lang="zh-CN" altLang="en-US" sz="2600" b="1" dirty="0">
              <a:solidFill>
                <a:srgbClr val="002060"/>
              </a:solidFill>
              <a:ea typeface="微软雅黑" panose="020B0503020204020204" pitchFamily="34" charset="-122"/>
            </a:endParaRPr>
          </a:p>
        </p:txBody>
      </p:sp>
      <p:sp>
        <p:nvSpPr>
          <p:cNvPr id="51201" name="Rectangle 1"/>
          <p:cNvSpPr>
            <a:spLocks noChangeArrowheads="1"/>
          </p:cNvSpPr>
          <p:nvPr/>
        </p:nvSpPr>
        <p:spPr bwMode="auto">
          <a:xfrm>
            <a:off x="500034" y="2143116"/>
            <a:ext cx="8072494" cy="2862322"/>
          </a:xfrm>
          <a:prstGeom prst="rect">
            <a:avLst/>
          </a:prstGeom>
          <a:noFill/>
          <a:ln w="9525">
            <a:noFill/>
            <a:miter lim="800000"/>
          </a:ln>
          <a:effectLst/>
        </p:spPr>
        <p:txBody>
          <a:bodyPr vert="horz" wrap="square" lIns="91440" tIns="45720" rIns="91440" bIns="45720" numCol="1" anchor="ctr" anchorCtr="0" compatLnSpc="1">
            <a:spAutoFit/>
          </a:bodyPr>
          <a:lstStyle/>
          <a:p>
            <a:pPr marL="457200" marR="0" lvl="0" indent="-457200" defTabSz="931545" eaLnBrk="0" fontAlgn="base" hangingPunct="0">
              <a:lnSpc>
                <a:spcPct val="150000"/>
              </a:lnSpc>
              <a:spcBef>
                <a:spcPct val="0"/>
              </a:spcBef>
              <a:spcAft>
                <a:spcPct val="0"/>
              </a:spcAft>
              <a:buClrTx/>
              <a:buSzTx/>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江苏连云港、山东日照          荷兰鹿特丹港</a:t>
            </a:r>
            <a:endPar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marR="0" lvl="0" indent="-457200" defTabSz="931545" eaLnBrk="0" fontAlgn="base" hangingPunct="0">
              <a:lnSpc>
                <a:spcPct val="150000"/>
              </a:lnSpc>
              <a:spcBef>
                <a:spcPct val="0"/>
              </a:spcBef>
              <a:spcAft>
                <a:spcPct val="0"/>
              </a:spcAft>
              <a:buClrTx/>
              <a:buSzTx/>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国内由陇海铁路和兰新铁路组成，途经江苏、安徽、河南、陕西、甘肃、青海、新疆</a:t>
            </a:r>
            <a:r>
              <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7</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省（区），从中俄边界的阿拉山口出国境，出国境后可经</a:t>
            </a:r>
            <a:r>
              <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3</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条线路抵达荷兰鹿特丹港</a:t>
            </a:r>
            <a:endPar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p:txBody>
      </p:sp>
      <p:cxnSp>
        <p:nvCxnSpPr>
          <p:cNvPr id="10" name="直接箭头连接符 9"/>
          <p:cNvCxnSpPr/>
          <p:nvPr/>
        </p:nvCxnSpPr>
        <p:spPr>
          <a:xfrm>
            <a:off x="4214810" y="2500306"/>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2" descr="C:\Users\Administrator\Desktop\上.jpg"/>
          <p:cNvPicPr>
            <a:picLocks noChangeAspect="1" noChangeArrowheads="1"/>
          </p:cNvPicPr>
          <p:nvPr/>
        </p:nvPicPr>
        <p:blipFill>
          <a:blip r:embed="rId2" cstate="print"/>
          <a:srcRect/>
          <a:stretch>
            <a:fillRect/>
          </a:stretch>
        </p:blipFill>
        <p:spPr bwMode="auto">
          <a:xfrm>
            <a:off x="0" y="0"/>
            <a:ext cx="9144000" cy="625252"/>
          </a:xfrm>
          <a:prstGeom prst="rect">
            <a:avLst/>
          </a:prstGeom>
          <a:noFill/>
        </p:spPr>
      </p:pic>
      <p:sp>
        <p:nvSpPr>
          <p:cNvPr id="11" name="TextBox 10"/>
          <p:cNvSpPr txBox="1"/>
          <p:nvPr/>
        </p:nvSpPr>
        <p:spPr>
          <a:xfrm>
            <a:off x="1259632" y="116632"/>
            <a:ext cx="6264696"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一、中国铁路走出去的意义与战略方向</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dministrator\Desktop\17E58PICbKj_1024.png"/>
          <p:cNvPicPr>
            <a:picLocks noChangeAspect="1" noChangeArrowheads="1"/>
          </p:cNvPicPr>
          <p:nvPr/>
        </p:nvPicPr>
        <p:blipFill>
          <a:blip r:embed="rId1" cstate="print"/>
          <a:srcRect/>
          <a:stretch>
            <a:fillRect/>
          </a:stretch>
        </p:blipFill>
        <p:spPr bwMode="auto">
          <a:xfrm>
            <a:off x="0" y="3095625"/>
            <a:ext cx="9144000" cy="3762375"/>
          </a:xfrm>
          <a:prstGeom prst="rect">
            <a:avLst/>
          </a:prstGeom>
          <a:noFill/>
        </p:spPr>
      </p:pic>
      <p:sp>
        <p:nvSpPr>
          <p:cNvPr id="5" name="MH_Other_1"/>
          <p:cNvSpPr>
            <a:spLocks noChangeArrowheads="1"/>
          </p:cNvSpPr>
          <p:nvPr>
            <p:custDataLst>
              <p:tags r:id="rId2"/>
            </p:custDataLst>
          </p:nvPr>
        </p:nvSpPr>
        <p:spPr bwMode="auto">
          <a:xfrm>
            <a:off x="285720" y="1785926"/>
            <a:ext cx="2256837" cy="648546"/>
          </a:xfrm>
          <a:custGeom>
            <a:avLst/>
            <a:gdLst/>
            <a:ahLst/>
            <a:cxnLst>
              <a:cxn ang="0">
                <a:pos x="188686" y="0"/>
              </a:cxn>
              <a:cxn ang="0">
                <a:pos x="1059543" y="0"/>
              </a:cxn>
              <a:cxn ang="0">
                <a:pos x="856343" y="798286"/>
              </a:cxn>
              <a:cxn ang="0">
                <a:pos x="0" y="798286"/>
              </a:cxn>
              <a:cxn ang="0">
                <a:pos x="188686" y="0"/>
              </a:cxn>
            </a:cxnLst>
            <a:rect l="0" t="0" r="r" b="b"/>
            <a:pathLst>
              <a:path w="1059543" h="798286">
                <a:moveTo>
                  <a:pt x="188686" y="0"/>
                </a:moveTo>
                <a:lnTo>
                  <a:pt x="1059543" y="0"/>
                </a:lnTo>
                <a:lnTo>
                  <a:pt x="856343" y="798286"/>
                </a:lnTo>
                <a:lnTo>
                  <a:pt x="0" y="798286"/>
                </a:lnTo>
                <a:lnTo>
                  <a:pt x="188686" y="0"/>
                </a:lnTo>
                <a:close/>
              </a:path>
            </a:pathLst>
          </a:custGeom>
          <a:solidFill>
            <a:srgbClr val="004E8E"/>
          </a:solidFill>
          <a:ln w="12700">
            <a:noFill/>
            <a:miter lim="800000"/>
          </a:ln>
        </p:spPr>
        <p:txBody>
          <a:bodyPr anchor="ctr"/>
          <a:lstStyle/>
          <a:p>
            <a:pPr>
              <a:lnSpc>
                <a:spcPct val="130000"/>
              </a:lnSpc>
            </a:pPr>
            <a:endParaRPr lang="zh-CN" altLang="en-US" sz="2600" b="1">
              <a:solidFill>
                <a:srgbClr val="FFFF00"/>
              </a:solidFill>
              <a:latin typeface="Agency FB" panose="020B0503020202020204" pitchFamily="34" charset="0"/>
              <a:ea typeface="微软雅黑" panose="020B0503020204020204" pitchFamily="34" charset="-122"/>
            </a:endParaRPr>
          </a:p>
        </p:txBody>
      </p:sp>
      <p:sp>
        <p:nvSpPr>
          <p:cNvPr id="6" name="MH_SubTitle_1"/>
          <p:cNvSpPr>
            <a:spLocks noChangeArrowheads="1"/>
          </p:cNvSpPr>
          <p:nvPr>
            <p:custDataLst>
              <p:tags r:id="rId3"/>
            </p:custDataLst>
          </p:nvPr>
        </p:nvSpPr>
        <p:spPr bwMode="auto">
          <a:xfrm>
            <a:off x="468244" y="1785926"/>
            <a:ext cx="8604318" cy="644754"/>
          </a:xfrm>
          <a:custGeom>
            <a:avLst/>
            <a:gdLst>
              <a:gd name="T0" fmla="*/ 4033838 w 4034972"/>
              <a:gd name="T1" fmla="*/ 0 h 798285"/>
              <a:gd name="T2" fmla="*/ 3830695 w 4034972"/>
              <a:gd name="T3" fmla="*/ 796925 h 798285"/>
              <a:gd name="T4" fmla="*/ 0 w 4034972"/>
              <a:gd name="T5" fmla="*/ 796925 h 798285"/>
              <a:gd name="T6" fmla="*/ 203143 w 4034972"/>
              <a:gd name="T7" fmla="*/ 0 h 798285"/>
              <a:gd name="T8" fmla="*/ 4033838 w 4034972"/>
              <a:gd name="T9" fmla="*/ 0 h 798285"/>
              <a:gd name="T10" fmla="*/ 0 60000 65536"/>
              <a:gd name="T11" fmla="*/ 0 60000 65536"/>
              <a:gd name="T12" fmla="*/ 0 60000 65536"/>
              <a:gd name="T13" fmla="*/ 0 60000 65536"/>
              <a:gd name="T14" fmla="*/ 0 60000 65536"/>
              <a:gd name="T15" fmla="*/ 0 w 4034972"/>
              <a:gd name="T16" fmla="*/ 0 h 798285"/>
              <a:gd name="T17" fmla="*/ 4034972 w 4034972"/>
              <a:gd name="T18" fmla="*/ 798285 h 798285"/>
            </a:gdLst>
            <a:ahLst/>
            <a:cxnLst>
              <a:cxn ang="T10">
                <a:pos x="T0" y="T1"/>
              </a:cxn>
              <a:cxn ang="T11">
                <a:pos x="T2" y="T3"/>
              </a:cxn>
              <a:cxn ang="T12">
                <a:pos x="T4" y="T5"/>
              </a:cxn>
              <a:cxn ang="T13">
                <a:pos x="T6" y="T7"/>
              </a:cxn>
              <a:cxn ang="T14">
                <a:pos x="T8" y="T9"/>
              </a:cxn>
            </a:cxnLst>
            <a:rect l="T15" t="T16" r="T17" b="T18"/>
            <a:pathLst>
              <a:path w="4034972" h="798285">
                <a:moveTo>
                  <a:pt x="4034972" y="0"/>
                </a:moveTo>
                <a:lnTo>
                  <a:pt x="3831772" y="798285"/>
                </a:lnTo>
                <a:lnTo>
                  <a:pt x="0" y="798285"/>
                </a:lnTo>
                <a:lnTo>
                  <a:pt x="203200" y="0"/>
                </a:lnTo>
                <a:lnTo>
                  <a:pt x="4034972" y="0"/>
                </a:lnTo>
                <a:close/>
              </a:path>
            </a:pathLst>
          </a:custGeom>
          <a:solidFill>
            <a:srgbClr val="0070C0"/>
          </a:solidFill>
          <a:ln w="12700">
            <a:noFill/>
            <a:miter lim="800000"/>
          </a:ln>
        </p:spPr>
        <p:txBody>
          <a:bodyPr lIns="540000" anchor="ctr"/>
          <a:lstStyle/>
          <a:p>
            <a:pPr marL="285750" indent="-285750">
              <a:lnSpc>
                <a:spcPct val="130000"/>
              </a:lnSpc>
            </a:pPr>
            <a:r>
              <a:rPr lang="en-US" altLang="zh-CN" sz="2600" b="1" dirty="0" smtClean="0">
                <a:solidFill>
                  <a:srgbClr val="FFFF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600" b="1" dirty="0" smtClean="0">
                <a:solidFill>
                  <a:srgbClr val="FFFF00"/>
                </a:solidFill>
                <a:latin typeface="微软雅黑" panose="020B0503020204020204" pitchFamily="34" charset="-122"/>
                <a:ea typeface="微软雅黑" panose="020B0503020204020204" pitchFamily="34" charset="-122"/>
                <a:sym typeface="Arial" panose="020B0604020202020204" pitchFamily="34" charset="0"/>
              </a:rPr>
              <a:t>一、</a:t>
            </a:r>
            <a:r>
              <a:rPr lang="zh-CN" altLang="en-US" sz="2600" b="1" dirty="0" smtClean="0">
                <a:solidFill>
                  <a:srgbClr val="FFFF00"/>
                </a:solidFill>
                <a:latin typeface="微软雅黑" panose="020B0503020204020204" pitchFamily="34" charset="-122"/>
                <a:ea typeface="微软雅黑" panose="020B0503020204020204" pitchFamily="34" charset="-122"/>
              </a:rPr>
              <a:t>中国铁路“走出去”的意义与战略方向</a:t>
            </a:r>
            <a:endParaRPr lang="en-US" altLang="zh-CN" sz="2600" b="1" dirty="0" smtClean="0">
              <a:solidFill>
                <a:srgbClr val="FFFF00"/>
              </a:solidFill>
              <a:latin typeface="微软雅黑" panose="020B0503020204020204" pitchFamily="34" charset="-122"/>
              <a:ea typeface="微软雅黑" panose="020B0503020204020204" pitchFamily="34" charset="-122"/>
            </a:endParaRPr>
          </a:p>
        </p:txBody>
      </p:sp>
      <p:sp>
        <p:nvSpPr>
          <p:cNvPr id="9" name="MH_Other_3"/>
          <p:cNvSpPr>
            <a:spLocks noChangeArrowheads="1"/>
          </p:cNvSpPr>
          <p:nvPr>
            <p:custDataLst>
              <p:tags r:id="rId4"/>
            </p:custDataLst>
          </p:nvPr>
        </p:nvSpPr>
        <p:spPr bwMode="auto">
          <a:xfrm>
            <a:off x="285720" y="3071810"/>
            <a:ext cx="2256837" cy="644754"/>
          </a:xfrm>
          <a:custGeom>
            <a:avLst/>
            <a:gdLst/>
            <a:ahLst/>
            <a:cxnLst>
              <a:cxn ang="0">
                <a:pos x="188686" y="0"/>
              </a:cxn>
              <a:cxn ang="0">
                <a:pos x="1059543" y="0"/>
              </a:cxn>
              <a:cxn ang="0">
                <a:pos x="856343" y="798286"/>
              </a:cxn>
              <a:cxn ang="0">
                <a:pos x="0" y="798286"/>
              </a:cxn>
              <a:cxn ang="0">
                <a:pos x="188686" y="0"/>
              </a:cxn>
            </a:cxnLst>
            <a:rect l="0" t="0" r="r" b="b"/>
            <a:pathLst>
              <a:path w="1059543" h="798286">
                <a:moveTo>
                  <a:pt x="188686" y="0"/>
                </a:moveTo>
                <a:lnTo>
                  <a:pt x="1059543" y="0"/>
                </a:lnTo>
                <a:lnTo>
                  <a:pt x="856343" y="798286"/>
                </a:lnTo>
                <a:lnTo>
                  <a:pt x="0" y="798286"/>
                </a:lnTo>
                <a:lnTo>
                  <a:pt x="188686" y="0"/>
                </a:lnTo>
                <a:close/>
              </a:path>
            </a:pathLst>
          </a:custGeom>
          <a:solidFill>
            <a:srgbClr val="004E8E"/>
          </a:solidFill>
          <a:ln w="12700">
            <a:noFill/>
            <a:miter lim="800000"/>
          </a:ln>
        </p:spPr>
        <p:txBody>
          <a:bodyPr anchor="ctr"/>
          <a:lstStyle/>
          <a:p>
            <a:pPr>
              <a:lnSpc>
                <a:spcPct val="130000"/>
              </a:lnSpc>
            </a:pPr>
            <a:endParaRPr lang="zh-CN" altLang="en-US" sz="2600" b="1">
              <a:solidFill>
                <a:srgbClr val="FFFFFF"/>
              </a:solidFill>
              <a:latin typeface="Agency FB" panose="020B0503020202020204" pitchFamily="34" charset="0"/>
              <a:ea typeface="微软雅黑" panose="020B0503020204020204" pitchFamily="34" charset="-122"/>
            </a:endParaRPr>
          </a:p>
        </p:txBody>
      </p:sp>
      <p:sp>
        <p:nvSpPr>
          <p:cNvPr id="10" name="MH_SubTitle_3"/>
          <p:cNvSpPr>
            <a:spLocks noChangeArrowheads="1"/>
          </p:cNvSpPr>
          <p:nvPr>
            <p:custDataLst>
              <p:tags r:id="rId5"/>
            </p:custDataLst>
          </p:nvPr>
        </p:nvSpPr>
        <p:spPr bwMode="auto">
          <a:xfrm>
            <a:off x="468244" y="3071810"/>
            <a:ext cx="8604318" cy="644754"/>
          </a:xfrm>
          <a:custGeom>
            <a:avLst/>
            <a:gdLst>
              <a:gd name="T0" fmla="*/ 4033838 w 4034972"/>
              <a:gd name="T1" fmla="*/ 0 h 798285"/>
              <a:gd name="T2" fmla="*/ 3830695 w 4034972"/>
              <a:gd name="T3" fmla="*/ 798513 h 798285"/>
              <a:gd name="T4" fmla="*/ 0 w 4034972"/>
              <a:gd name="T5" fmla="*/ 798513 h 798285"/>
              <a:gd name="T6" fmla="*/ 203143 w 4034972"/>
              <a:gd name="T7" fmla="*/ 0 h 798285"/>
              <a:gd name="T8" fmla="*/ 4033838 w 4034972"/>
              <a:gd name="T9" fmla="*/ 0 h 798285"/>
              <a:gd name="T10" fmla="*/ 0 60000 65536"/>
              <a:gd name="T11" fmla="*/ 0 60000 65536"/>
              <a:gd name="T12" fmla="*/ 0 60000 65536"/>
              <a:gd name="T13" fmla="*/ 0 60000 65536"/>
              <a:gd name="T14" fmla="*/ 0 60000 65536"/>
              <a:gd name="T15" fmla="*/ 0 w 4034972"/>
              <a:gd name="T16" fmla="*/ 0 h 798285"/>
              <a:gd name="T17" fmla="*/ 4034972 w 4034972"/>
              <a:gd name="T18" fmla="*/ 798285 h 798285"/>
            </a:gdLst>
            <a:ahLst/>
            <a:cxnLst>
              <a:cxn ang="T10">
                <a:pos x="T0" y="T1"/>
              </a:cxn>
              <a:cxn ang="T11">
                <a:pos x="T2" y="T3"/>
              </a:cxn>
              <a:cxn ang="T12">
                <a:pos x="T4" y="T5"/>
              </a:cxn>
              <a:cxn ang="T13">
                <a:pos x="T6" y="T7"/>
              </a:cxn>
              <a:cxn ang="T14">
                <a:pos x="T8" y="T9"/>
              </a:cxn>
            </a:cxnLst>
            <a:rect l="T15" t="T16" r="T17" b="T18"/>
            <a:pathLst>
              <a:path w="4034972" h="798285">
                <a:moveTo>
                  <a:pt x="4034972" y="0"/>
                </a:moveTo>
                <a:lnTo>
                  <a:pt x="3831772" y="798285"/>
                </a:lnTo>
                <a:lnTo>
                  <a:pt x="0" y="798285"/>
                </a:lnTo>
                <a:lnTo>
                  <a:pt x="203200" y="0"/>
                </a:lnTo>
                <a:lnTo>
                  <a:pt x="4034972" y="0"/>
                </a:lnTo>
                <a:close/>
              </a:path>
            </a:pathLst>
          </a:custGeom>
          <a:solidFill>
            <a:srgbClr val="0070C0"/>
          </a:solidFill>
          <a:ln w="12700">
            <a:noFill/>
            <a:miter lim="800000"/>
          </a:ln>
        </p:spPr>
        <p:txBody>
          <a:bodyPr anchor="ctr"/>
          <a:lstStyle/>
          <a:p>
            <a:pPr marL="285750" indent="-285750">
              <a:lnSpc>
                <a:spcPct val="130000"/>
              </a:lnSpc>
            </a:pPr>
            <a:r>
              <a:rPr lang="zh-CN" altLang="zh-CN" sz="2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6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二、</a:t>
            </a:r>
            <a:r>
              <a:rPr lang="zh-CN" altLang="zh-CN" sz="2600" b="1" dirty="0" smtClean="0">
                <a:solidFill>
                  <a:schemeClr val="bg1"/>
                </a:solidFill>
                <a:latin typeface="微软雅黑" panose="020B0503020204020204" pitchFamily="34" charset="-122"/>
                <a:ea typeface="微软雅黑" panose="020B0503020204020204" pitchFamily="34" charset="-122"/>
              </a:rPr>
              <a:t>中国</a:t>
            </a:r>
            <a:r>
              <a:rPr lang="zh-CN" altLang="en-US" sz="2600" b="1" dirty="0" smtClean="0">
                <a:solidFill>
                  <a:schemeClr val="bg1"/>
                </a:solidFill>
                <a:latin typeface="微软雅黑" panose="020B0503020204020204" pitchFamily="34" charset="-122"/>
                <a:ea typeface="微软雅黑" panose="020B0503020204020204" pitchFamily="34" charset="-122"/>
              </a:rPr>
              <a:t>铁路</a:t>
            </a:r>
            <a:r>
              <a:rPr lang="zh-CN" altLang="zh-CN" sz="2600" b="1" dirty="0" smtClean="0">
                <a:solidFill>
                  <a:schemeClr val="bg1"/>
                </a:solidFill>
                <a:latin typeface="微软雅黑" panose="020B0503020204020204" pitchFamily="34" charset="-122"/>
                <a:ea typeface="微软雅黑" panose="020B0503020204020204" pitchFamily="34" charset="-122"/>
              </a:rPr>
              <a:t>“走出去”的主要问题</a:t>
            </a:r>
            <a:endParaRPr lang="zh-CN" altLang="zh-CN" sz="2600"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571472" y="857232"/>
            <a:ext cx="2428892" cy="553998"/>
          </a:xfrm>
          <a:prstGeom prst="rect">
            <a:avLst/>
          </a:prstGeom>
          <a:noFill/>
        </p:spPr>
        <p:txBody>
          <a:bodyPr wrap="square" rtlCol="0">
            <a:spAutoFit/>
          </a:bodyPr>
          <a:lstStyle/>
          <a:p>
            <a:r>
              <a:rPr lang="zh-CN" altLang="en-US" sz="3000" b="1" dirty="0" smtClean="0">
                <a:solidFill>
                  <a:srgbClr val="002060"/>
                </a:solidFill>
                <a:latin typeface="微软雅黑" panose="020B0503020204020204" pitchFamily="34" charset="-122"/>
                <a:ea typeface="微软雅黑" panose="020B0503020204020204" pitchFamily="34" charset="-122"/>
              </a:rPr>
              <a:t>主要内容：</a:t>
            </a:r>
            <a:endParaRPr lang="zh-CN" altLang="en-US" sz="3000" b="1" dirty="0">
              <a:solidFill>
                <a:srgbClr val="002060"/>
              </a:solidFill>
              <a:latin typeface="微软雅黑" panose="020B0503020204020204" pitchFamily="34" charset="-122"/>
              <a:ea typeface="微软雅黑" panose="020B0503020204020204" pitchFamily="34" charset="-122"/>
            </a:endParaRPr>
          </a:p>
        </p:txBody>
      </p:sp>
      <p:sp>
        <p:nvSpPr>
          <p:cNvPr id="12" name="MH_Other_3"/>
          <p:cNvSpPr>
            <a:spLocks noChangeArrowheads="1"/>
          </p:cNvSpPr>
          <p:nvPr>
            <p:custDataLst>
              <p:tags r:id="rId6"/>
            </p:custDataLst>
          </p:nvPr>
        </p:nvSpPr>
        <p:spPr bwMode="auto">
          <a:xfrm>
            <a:off x="332836" y="4286256"/>
            <a:ext cx="2256837" cy="644754"/>
          </a:xfrm>
          <a:custGeom>
            <a:avLst/>
            <a:gdLst/>
            <a:ahLst/>
            <a:cxnLst>
              <a:cxn ang="0">
                <a:pos x="188686" y="0"/>
              </a:cxn>
              <a:cxn ang="0">
                <a:pos x="1059543" y="0"/>
              </a:cxn>
              <a:cxn ang="0">
                <a:pos x="856343" y="798286"/>
              </a:cxn>
              <a:cxn ang="0">
                <a:pos x="0" y="798286"/>
              </a:cxn>
              <a:cxn ang="0">
                <a:pos x="188686" y="0"/>
              </a:cxn>
            </a:cxnLst>
            <a:rect l="0" t="0" r="r" b="b"/>
            <a:pathLst>
              <a:path w="1059543" h="798286">
                <a:moveTo>
                  <a:pt x="188686" y="0"/>
                </a:moveTo>
                <a:lnTo>
                  <a:pt x="1059543" y="0"/>
                </a:lnTo>
                <a:lnTo>
                  <a:pt x="856343" y="798286"/>
                </a:lnTo>
                <a:lnTo>
                  <a:pt x="0" y="798286"/>
                </a:lnTo>
                <a:lnTo>
                  <a:pt x="188686" y="0"/>
                </a:lnTo>
                <a:close/>
              </a:path>
            </a:pathLst>
          </a:custGeom>
          <a:solidFill>
            <a:srgbClr val="004E8E"/>
          </a:solidFill>
          <a:ln w="12700">
            <a:noFill/>
            <a:miter lim="800000"/>
          </a:ln>
        </p:spPr>
        <p:txBody>
          <a:bodyPr anchor="ctr"/>
          <a:lstStyle/>
          <a:p>
            <a:pPr>
              <a:lnSpc>
                <a:spcPct val="130000"/>
              </a:lnSpc>
            </a:pPr>
            <a:endParaRPr lang="zh-CN" altLang="en-US" sz="2600" b="1">
              <a:solidFill>
                <a:srgbClr val="FFFFFF"/>
              </a:solidFill>
              <a:latin typeface="Agency FB" panose="020B0503020202020204" pitchFamily="34" charset="0"/>
              <a:ea typeface="微软雅黑" panose="020B0503020204020204" pitchFamily="34" charset="-122"/>
            </a:endParaRPr>
          </a:p>
        </p:txBody>
      </p:sp>
      <p:sp>
        <p:nvSpPr>
          <p:cNvPr id="13" name="MH_SubTitle_3"/>
          <p:cNvSpPr>
            <a:spLocks noChangeArrowheads="1"/>
          </p:cNvSpPr>
          <p:nvPr>
            <p:custDataLst>
              <p:tags r:id="rId7"/>
            </p:custDataLst>
          </p:nvPr>
        </p:nvSpPr>
        <p:spPr bwMode="auto">
          <a:xfrm>
            <a:off x="515360" y="4286256"/>
            <a:ext cx="8604318" cy="644754"/>
          </a:xfrm>
          <a:custGeom>
            <a:avLst/>
            <a:gdLst>
              <a:gd name="T0" fmla="*/ 4033838 w 4034972"/>
              <a:gd name="T1" fmla="*/ 0 h 798285"/>
              <a:gd name="T2" fmla="*/ 3830695 w 4034972"/>
              <a:gd name="T3" fmla="*/ 798513 h 798285"/>
              <a:gd name="T4" fmla="*/ 0 w 4034972"/>
              <a:gd name="T5" fmla="*/ 798513 h 798285"/>
              <a:gd name="T6" fmla="*/ 203143 w 4034972"/>
              <a:gd name="T7" fmla="*/ 0 h 798285"/>
              <a:gd name="T8" fmla="*/ 4033838 w 4034972"/>
              <a:gd name="T9" fmla="*/ 0 h 798285"/>
              <a:gd name="T10" fmla="*/ 0 60000 65536"/>
              <a:gd name="T11" fmla="*/ 0 60000 65536"/>
              <a:gd name="T12" fmla="*/ 0 60000 65536"/>
              <a:gd name="T13" fmla="*/ 0 60000 65536"/>
              <a:gd name="T14" fmla="*/ 0 60000 65536"/>
              <a:gd name="T15" fmla="*/ 0 w 4034972"/>
              <a:gd name="T16" fmla="*/ 0 h 798285"/>
              <a:gd name="T17" fmla="*/ 4034972 w 4034972"/>
              <a:gd name="T18" fmla="*/ 798285 h 798285"/>
            </a:gdLst>
            <a:ahLst/>
            <a:cxnLst>
              <a:cxn ang="T10">
                <a:pos x="T0" y="T1"/>
              </a:cxn>
              <a:cxn ang="T11">
                <a:pos x="T2" y="T3"/>
              </a:cxn>
              <a:cxn ang="T12">
                <a:pos x="T4" y="T5"/>
              </a:cxn>
              <a:cxn ang="T13">
                <a:pos x="T6" y="T7"/>
              </a:cxn>
              <a:cxn ang="T14">
                <a:pos x="T8" y="T9"/>
              </a:cxn>
            </a:cxnLst>
            <a:rect l="T15" t="T16" r="T17" b="T18"/>
            <a:pathLst>
              <a:path w="4034972" h="798285">
                <a:moveTo>
                  <a:pt x="4034972" y="0"/>
                </a:moveTo>
                <a:lnTo>
                  <a:pt x="3831772" y="798285"/>
                </a:lnTo>
                <a:lnTo>
                  <a:pt x="0" y="798285"/>
                </a:lnTo>
                <a:lnTo>
                  <a:pt x="203200" y="0"/>
                </a:lnTo>
                <a:lnTo>
                  <a:pt x="4034972" y="0"/>
                </a:lnTo>
                <a:close/>
              </a:path>
            </a:pathLst>
          </a:custGeom>
          <a:solidFill>
            <a:srgbClr val="0070C0"/>
          </a:solidFill>
          <a:ln w="12700">
            <a:noFill/>
            <a:miter lim="800000"/>
          </a:ln>
        </p:spPr>
        <p:txBody>
          <a:bodyPr anchor="ctr"/>
          <a:lstStyle/>
          <a:p>
            <a:pPr marL="285750" indent="-285750">
              <a:lnSpc>
                <a:spcPct val="130000"/>
              </a:lnSpc>
            </a:pPr>
            <a:r>
              <a:rPr lang="zh-CN" altLang="zh-CN" sz="2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6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三、</a:t>
            </a:r>
            <a:r>
              <a:rPr lang="zh-CN" altLang="en-US" sz="2600" b="1" dirty="0" smtClean="0">
                <a:solidFill>
                  <a:schemeClr val="bg1"/>
                </a:solidFill>
                <a:latin typeface="微软雅黑" panose="020B0503020204020204" pitchFamily="34" charset="-122"/>
                <a:ea typeface="微软雅黑" panose="020B0503020204020204" pitchFamily="34" charset="-122"/>
              </a:rPr>
              <a:t>中国铁路“走出去”的大学使命</a:t>
            </a:r>
            <a:endParaRPr lang="zh-CN" altLang="zh-CN" sz="2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henchen\Desktop\3走廊.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4861" t="33169" r="8443" b="20345"/>
          <a:stretch>
            <a:fillRect/>
          </a:stretch>
        </p:blipFill>
        <p:spPr bwMode="auto">
          <a:xfrm>
            <a:off x="4929190" y="785794"/>
            <a:ext cx="4071966" cy="1553224"/>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6588224" y="5157193"/>
            <a:ext cx="2016224" cy="1368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zh-CN" sz="2800" b="1" dirty="0">
                <a:ea typeface="微软雅黑" panose="020B0503020204020204" pitchFamily="34" charset="-122"/>
              </a:rPr>
              <a:t>国际产</a:t>
            </a:r>
            <a:r>
              <a:rPr lang="zh-CN" altLang="zh-CN" sz="2800" b="1" dirty="0" smtClean="0">
                <a:ea typeface="微软雅黑" panose="020B0503020204020204" pitchFamily="34" charset="-122"/>
              </a:rPr>
              <a:t>能</a:t>
            </a:r>
            <a:endParaRPr lang="en-US" altLang="zh-CN" sz="2800" b="1" dirty="0" smtClean="0">
              <a:ea typeface="微软雅黑" panose="020B0503020204020204" pitchFamily="34" charset="-122"/>
            </a:endParaRPr>
          </a:p>
          <a:p>
            <a:pPr algn="ctr">
              <a:lnSpc>
                <a:spcPct val="130000"/>
              </a:lnSpc>
            </a:pPr>
            <a:r>
              <a:rPr lang="zh-CN" altLang="zh-CN" sz="2800" b="1" dirty="0" smtClean="0">
                <a:ea typeface="微软雅黑" panose="020B0503020204020204" pitchFamily="34" charset="-122"/>
              </a:rPr>
              <a:t>合作</a:t>
            </a:r>
            <a:endParaRPr lang="zh-CN" altLang="en-US" sz="2800" b="1" dirty="0">
              <a:ea typeface="微软雅黑" panose="020B0503020204020204" pitchFamily="34" charset="-122"/>
            </a:endParaRPr>
          </a:p>
        </p:txBody>
      </p:sp>
      <p:sp>
        <p:nvSpPr>
          <p:cNvPr id="12" name="右箭头标注 11"/>
          <p:cNvSpPr/>
          <p:nvPr/>
        </p:nvSpPr>
        <p:spPr>
          <a:xfrm>
            <a:off x="2815868" y="5157193"/>
            <a:ext cx="3628340" cy="1368152"/>
          </a:xfrm>
          <a:prstGeom prst="rightArrowCallout">
            <a:avLst>
              <a:gd name="adj1" fmla="val 35200"/>
              <a:gd name="adj2" fmla="val 31375"/>
              <a:gd name="adj3" fmla="val 25000"/>
              <a:gd name="adj4" fmla="val 86223"/>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lnSpc>
                <a:spcPct val="130000"/>
              </a:lnSpc>
            </a:pPr>
            <a:r>
              <a:rPr lang="zh-CN" altLang="zh-CN" sz="2400" b="1" dirty="0">
                <a:solidFill>
                  <a:srgbClr val="FFFF00"/>
                </a:solidFill>
                <a:ea typeface="微软雅黑" panose="020B0503020204020204" pitchFamily="34" charset="-122"/>
              </a:rPr>
              <a:t>哈</a:t>
            </a:r>
            <a:r>
              <a:rPr lang="en-US" altLang="zh-CN" sz="2000" b="1" dirty="0">
                <a:solidFill>
                  <a:schemeClr val="bg1"/>
                </a:solidFill>
                <a:ea typeface="微软雅黑" panose="020B0503020204020204" pitchFamily="34" charset="-122"/>
              </a:rPr>
              <a:t>—</a:t>
            </a:r>
            <a:r>
              <a:rPr lang="zh-CN" altLang="zh-CN" sz="2000" b="1" dirty="0">
                <a:solidFill>
                  <a:schemeClr val="bg1"/>
                </a:solidFill>
                <a:ea typeface="微软雅黑" panose="020B0503020204020204" pitchFamily="34" charset="-122"/>
              </a:rPr>
              <a:t>“光明之路”</a:t>
            </a:r>
            <a:endParaRPr lang="en-US" altLang="zh-CN" sz="2000" b="1" dirty="0">
              <a:solidFill>
                <a:schemeClr val="bg1"/>
              </a:solidFill>
              <a:ea typeface="微软雅黑" panose="020B0503020204020204" pitchFamily="34" charset="-122"/>
            </a:endParaRPr>
          </a:p>
          <a:p>
            <a:pPr>
              <a:lnSpc>
                <a:spcPct val="130000"/>
              </a:lnSpc>
            </a:pPr>
            <a:r>
              <a:rPr lang="zh-CN" altLang="zh-CN" sz="2400" b="1" dirty="0">
                <a:solidFill>
                  <a:srgbClr val="FFFF00"/>
                </a:solidFill>
                <a:ea typeface="微软雅黑" panose="020B0503020204020204" pitchFamily="34" charset="-122"/>
              </a:rPr>
              <a:t>塔</a:t>
            </a:r>
            <a:r>
              <a:rPr lang="en-US" altLang="zh-CN" sz="2000" b="1" dirty="0">
                <a:solidFill>
                  <a:schemeClr val="bg1"/>
                </a:solidFill>
                <a:ea typeface="微软雅黑" panose="020B0503020204020204" pitchFamily="34" charset="-122"/>
              </a:rPr>
              <a:t>—</a:t>
            </a:r>
            <a:r>
              <a:rPr lang="zh-CN" altLang="zh-CN" sz="2000" b="1" dirty="0">
                <a:solidFill>
                  <a:schemeClr val="bg1"/>
                </a:solidFill>
                <a:ea typeface="微软雅黑" panose="020B0503020204020204" pitchFamily="34" charset="-122"/>
              </a:rPr>
              <a:t>“能源交通粮食” </a:t>
            </a:r>
            <a:endParaRPr lang="en-US" altLang="zh-CN" sz="2000" b="1" dirty="0" smtClean="0">
              <a:solidFill>
                <a:schemeClr val="bg1"/>
              </a:solidFill>
              <a:ea typeface="微软雅黑" panose="020B0503020204020204" pitchFamily="34" charset="-122"/>
            </a:endParaRPr>
          </a:p>
          <a:p>
            <a:pPr>
              <a:lnSpc>
                <a:spcPct val="130000"/>
              </a:lnSpc>
            </a:pPr>
            <a:r>
              <a:rPr lang="zh-CN" altLang="zh-CN" sz="2400" b="1" dirty="0" smtClean="0">
                <a:solidFill>
                  <a:srgbClr val="FFFF00"/>
                </a:solidFill>
                <a:ea typeface="微软雅黑" panose="020B0503020204020204" pitchFamily="34" charset="-122"/>
              </a:rPr>
              <a:t>土</a:t>
            </a:r>
            <a:r>
              <a:rPr lang="en-US" altLang="zh-CN" sz="2000" b="1" dirty="0">
                <a:solidFill>
                  <a:schemeClr val="bg1"/>
                </a:solidFill>
                <a:ea typeface="微软雅黑" panose="020B0503020204020204" pitchFamily="34" charset="-122"/>
              </a:rPr>
              <a:t>—</a:t>
            </a:r>
            <a:r>
              <a:rPr lang="zh-CN" altLang="zh-CN" sz="2000" b="1" dirty="0">
                <a:solidFill>
                  <a:schemeClr val="bg1"/>
                </a:solidFill>
                <a:ea typeface="微软雅黑" panose="020B0503020204020204" pitchFamily="34" charset="-122"/>
              </a:rPr>
              <a:t>“强盛幸福时代”</a:t>
            </a:r>
            <a:endParaRPr lang="zh-CN" altLang="en-US" sz="2000" b="1" dirty="0">
              <a:solidFill>
                <a:schemeClr val="bg1"/>
              </a:solidFill>
              <a:ea typeface="微软雅黑" panose="020B0503020204020204" pitchFamily="34" charset="-122"/>
            </a:endParaRPr>
          </a:p>
        </p:txBody>
      </p:sp>
      <p:sp>
        <p:nvSpPr>
          <p:cNvPr id="13" name="右箭头标注 12"/>
          <p:cNvSpPr/>
          <p:nvPr/>
        </p:nvSpPr>
        <p:spPr>
          <a:xfrm>
            <a:off x="611560" y="5157193"/>
            <a:ext cx="2088232" cy="1368152"/>
          </a:xfrm>
          <a:prstGeom prst="rightArrowCallout">
            <a:avLst>
              <a:gd name="adj1" fmla="val 32150"/>
              <a:gd name="adj2" fmla="val 32650"/>
              <a:gd name="adj3" fmla="val 22449"/>
              <a:gd name="adj4" fmla="val 7790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400" b="1" dirty="0" smtClean="0">
                <a:solidFill>
                  <a:srgbClr val="FFFF00"/>
                </a:solidFill>
                <a:ea typeface="微软雅黑" panose="020B0503020204020204" pitchFamily="34" charset="-122"/>
              </a:rPr>
              <a:t>中国</a:t>
            </a:r>
            <a:r>
              <a:rPr lang="en-US" altLang="zh-CN" sz="2000" b="1" dirty="0" smtClean="0">
                <a:ea typeface="微软雅黑" panose="020B0503020204020204" pitchFamily="34" charset="-122"/>
              </a:rPr>
              <a:t>—</a:t>
            </a:r>
            <a:endParaRPr lang="en-US" altLang="zh-CN" sz="2000" b="1" dirty="0" smtClean="0">
              <a:ea typeface="微软雅黑" panose="020B0503020204020204" pitchFamily="34" charset="-122"/>
            </a:endParaRPr>
          </a:p>
          <a:p>
            <a:pPr algn="ctr">
              <a:lnSpc>
                <a:spcPct val="130000"/>
              </a:lnSpc>
            </a:pPr>
            <a:r>
              <a:rPr lang="zh-CN" altLang="zh-CN" sz="2000" b="1" dirty="0" smtClean="0">
                <a:ea typeface="微软雅黑" panose="020B0503020204020204" pitchFamily="34" charset="-122"/>
              </a:rPr>
              <a:t>丝绸之路</a:t>
            </a:r>
            <a:endParaRPr lang="en-US" altLang="zh-CN" sz="2000" b="1" dirty="0" smtClean="0">
              <a:ea typeface="微软雅黑" panose="020B0503020204020204" pitchFamily="34" charset="-122"/>
            </a:endParaRPr>
          </a:p>
          <a:p>
            <a:pPr algn="ctr">
              <a:lnSpc>
                <a:spcPct val="130000"/>
              </a:lnSpc>
            </a:pPr>
            <a:r>
              <a:rPr lang="zh-CN" altLang="zh-CN" sz="2000" b="1" dirty="0" smtClean="0">
                <a:ea typeface="微软雅黑" panose="020B0503020204020204" pitchFamily="34" charset="-122"/>
              </a:rPr>
              <a:t>经济</a:t>
            </a:r>
            <a:r>
              <a:rPr lang="zh-CN" altLang="zh-CN" sz="2000" b="1" dirty="0">
                <a:ea typeface="微软雅黑" panose="020B0503020204020204" pitchFamily="34" charset="-122"/>
              </a:rPr>
              <a:t>带</a:t>
            </a:r>
            <a:endParaRPr lang="zh-CN" altLang="zh-CN" sz="2000" b="1" dirty="0">
              <a:ea typeface="微软雅黑" panose="020B0503020204020204" pitchFamily="34" charset="-122"/>
            </a:endParaRPr>
          </a:p>
        </p:txBody>
      </p:sp>
      <p:sp>
        <p:nvSpPr>
          <p:cNvPr id="7" name="矩形 6"/>
          <p:cNvSpPr/>
          <p:nvPr/>
        </p:nvSpPr>
        <p:spPr>
          <a:xfrm>
            <a:off x="214282" y="1074496"/>
            <a:ext cx="4379725" cy="568554"/>
          </a:xfrm>
          <a:prstGeom prst="rect">
            <a:avLst/>
          </a:prstGeom>
        </p:spPr>
        <p:txBody>
          <a:bodyPr wrap="none">
            <a:spAutoFit/>
          </a:bodyPr>
          <a:lstStyle/>
          <a:p>
            <a:pPr>
              <a:lnSpc>
                <a:spcPct val="130000"/>
              </a:lnSpc>
            </a:pPr>
            <a:r>
              <a:rPr lang="en-US" altLang="zh-CN" sz="2600" b="1" dirty="0" smtClean="0">
                <a:solidFill>
                  <a:srgbClr val="002060"/>
                </a:solidFill>
                <a:ea typeface="微软雅黑" panose="020B0503020204020204" pitchFamily="34" charset="-122"/>
              </a:rPr>
              <a:t>3.</a:t>
            </a:r>
            <a:r>
              <a:rPr lang="zh-CN" altLang="en-US" sz="2600" b="1" dirty="0">
                <a:solidFill>
                  <a:srgbClr val="002060"/>
                </a:solidFill>
                <a:ea typeface="微软雅黑" panose="020B0503020204020204" pitchFamily="34" charset="-122"/>
              </a:rPr>
              <a:t>中国</a:t>
            </a:r>
            <a:r>
              <a:rPr lang="en-US" altLang="zh-CN" sz="2600" b="1" dirty="0">
                <a:solidFill>
                  <a:srgbClr val="002060"/>
                </a:solidFill>
                <a:ea typeface="微软雅黑" panose="020B0503020204020204" pitchFamily="34" charset="-122"/>
              </a:rPr>
              <a:t>—</a:t>
            </a:r>
            <a:r>
              <a:rPr lang="zh-CN" altLang="en-US" sz="2600" b="1" dirty="0">
                <a:solidFill>
                  <a:srgbClr val="002060"/>
                </a:solidFill>
                <a:ea typeface="微软雅黑" panose="020B0503020204020204" pitchFamily="34" charset="-122"/>
              </a:rPr>
              <a:t>中亚</a:t>
            </a:r>
            <a:r>
              <a:rPr lang="en-US" altLang="zh-CN" sz="2600" b="1" dirty="0">
                <a:solidFill>
                  <a:srgbClr val="002060"/>
                </a:solidFill>
                <a:ea typeface="微软雅黑" panose="020B0503020204020204" pitchFamily="34" charset="-122"/>
              </a:rPr>
              <a:t>—</a:t>
            </a:r>
            <a:r>
              <a:rPr lang="zh-CN" altLang="en-US" sz="2600" b="1" dirty="0">
                <a:solidFill>
                  <a:srgbClr val="002060"/>
                </a:solidFill>
                <a:ea typeface="微软雅黑" panose="020B0503020204020204" pitchFamily="34" charset="-122"/>
              </a:rPr>
              <a:t>西亚经济走廊</a:t>
            </a:r>
            <a:endParaRPr lang="zh-CN" altLang="en-US" sz="2600" b="1" dirty="0">
              <a:solidFill>
                <a:srgbClr val="002060"/>
              </a:solidFill>
              <a:ea typeface="微软雅黑" panose="020B0503020204020204" pitchFamily="34" charset="-122"/>
            </a:endParaRPr>
          </a:p>
        </p:txBody>
      </p:sp>
      <p:sp>
        <p:nvSpPr>
          <p:cNvPr id="8" name="矩形 7"/>
          <p:cNvSpPr/>
          <p:nvPr/>
        </p:nvSpPr>
        <p:spPr>
          <a:xfrm>
            <a:off x="500034" y="2571744"/>
            <a:ext cx="8072494" cy="2308324"/>
          </a:xfrm>
          <a:prstGeom prst="rect">
            <a:avLst/>
          </a:prstGeom>
        </p:spPr>
        <p:txBody>
          <a:bodyPr wrap="square">
            <a:spAutoFit/>
          </a:bodyPr>
          <a:lstStyle/>
          <a:p>
            <a:pPr marL="457200" indent="-457200" defTabSz="931545" eaLnBrk="0" fontAlgn="base" hangingPunct="0">
              <a:lnSpc>
                <a:spcPct val="15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新疆          波斯湾、地中海沿岸和阿拉伯半岛</a:t>
            </a:r>
            <a:endPar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5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主要涉及中亚五国（哈萨克斯坦、吉尔吉斯斯坦、塔吉克斯坦、乌兹别克斯坦、土库曼斯坦），伊朗、土耳其等国</a:t>
            </a:r>
            <a:endPar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p:txBody>
      </p:sp>
      <p:cxnSp>
        <p:nvCxnSpPr>
          <p:cNvPr id="9" name="直接箭头连接符 8"/>
          <p:cNvCxnSpPr/>
          <p:nvPr/>
        </p:nvCxnSpPr>
        <p:spPr>
          <a:xfrm>
            <a:off x="1785918" y="2928934"/>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 name="Picture 2" descr="C:\Users\Administrator\Desktop\上.jpg"/>
          <p:cNvPicPr>
            <a:picLocks noChangeAspect="1" noChangeArrowheads="1"/>
          </p:cNvPicPr>
          <p:nvPr/>
        </p:nvPicPr>
        <p:blipFill>
          <a:blip r:embed="rId2" cstate="print"/>
          <a:srcRect/>
          <a:stretch>
            <a:fillRect/>
          </a:stretch>
        </p:blipFill>
        <p:spPr bwMode="auto">
          <a:xfrm>
            <a:off x="0" y="0"/>
            <a:ext cx="9144000" cy="625252"/>
          </a:xfrm>
          <a:prstGeom prst="rect">
            <a:avLst/>
          </a:prstGeom>
          <a:noFill/>
        </p:spPr>
      </p:pic>
      <p:sp>
        <p:nvSpPr>
          <p:cNvPr id="14" name="TextBox 13"/>
          <p:cNvSpPr txBox="1"/>
          <p:nvPr/>
        </p:nvSpPr>
        <p:spPr>
          <a:xfrm>
            <a:off x="1259632" y="116632"/>
            <a:ext cx="6264696"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一、中国铁路走出去的意义与战略方向</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henchen\Desktop\6走廊.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45638" t="41367" r="13230" b="9071"/>
          <a:stretch>
            <a:fillRect/>
          </a:stretch>
        </p:blipFill>
        <p:spPr bwMode="auto">
          <a:xfrm>
            <a:off x="7000892" y="642918"/>
            <a:ext cx="2049378" cy="178595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5292080" y="5773732"/>
            <a:ext cx="2808312"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2400" b="1" dirty="0">
                <a:ea typeface="微软雅黑" panose="020B0503020204020204" pitchFamily="34" charset="-122"/>
              </a:rPr>
              <a:t>9</a:t>
            </a:r>
            <a:r>
              <a:rPr lang="zh-CN" altLang="en-US" sz="2400" b="1" dirty="0">
                <a:ea typeface="微软雅黑" panose="020B0503020204020204" pitchFamily="34" charset="-122"/>
              </a:rPr>
              <a:t>条跨境公路</a:t>
            </a:r>
            <a:endParaRPr lang="en-US" altLang="zh-CN" sz="2400" b="1" dirty="0">
              <a:ea typeface="微软雅黑" panose="020B0503020204020204" pitchFamily="34" charset="-122"/>
            </a:endParaRPr>
          </a:p>
        </p:txBody>
      </p:sp>
      <p:sp>
        <p:nvSpPr>
          <p:cNvPr id="6" name="矩形 5"/>
          <p:cNvSpPr/>
          <p:nvPr/>
        </p:nvSpPr>
        <p:spPr>
          <a:xfrm>
            <a:off x="1043608" y="5773732"/>
            <a:ext cx="4084018"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400" b="1" dirty="0">
                <a:ea typeface="微软雅黑" panose="020B0503020204020204" pitchFamily="34" charset="-122"/>
              </a:rPr>
              <a:t>泛亚铁</a:t>
            </a:r>
            <a:r>
              <a:rPr lang="zh-CN" altLang="en-US" sz="2400" b="1" dirty="0" smtClean="0">
                <a:ea typeface="微软雅黑" panose="020B0503020204020204" pitchFamily="34" charset="-122"/>
              </a:rPr>
              <a:t>路：东</a:t>
            </a:r>
            <a:r>
              <a:rPr lang="zh-CN" altLang="en-US" sz="2400" b="1" dirty="0">
                <a:ea typeface="微软雅黑" panose="020B0503020204020204" pitchFamily="34" charset="-122"/>
              </a:rPr>
              <a:t>、中、西线</a:t>
            </a:r>
            <a:endParaRPr lang="en-US" altLang="zh-CN" sz="2400" b="1" dirty="0">
              <a:ea typeface="微软雅黑" panose="020B0503020204020204" pitchFamily="34" charset="-122"/>
            </a:endParaRPr>
          </a:p>
        </p:txBody>
      </p:sp>
      <p:sp>
        <p:nvSpPr>
          <p:cNvPr id="7" name="矩形 6"/>
          <p:cNvSpPr/>
          <p:nvPr/>
        </p:nvSpPr>
        <p:spPr>
          <a:xfrm>
            <a:off x="357158" y="1288810"/>
            <a:ext cx="4078361" cy="568554"/>
          </a:xfrm>
          <a:prstGeom prst="rect">
            <a:avLst/>
          </a:prstGeom>
        </p:spPr>
        <p:txBody>
          <a:bodyPr wrap="none">
            <a:spAutoFit/>
          </a:bodyPr>
          <a:lstStyle/>
          <a:p>
            <a:pPr>
              <a:lnSpc>
                <a:spcPct val="130000"/>
              </a:lnSpc>
            </a:pPr>
            <a:r>
              <a:rPr lang="en-US" altLang="zh-CN" sz="2600" b="1" dirty="0" smtClean="0">
                <a:solidFill>
                  <a:srgbClr val="002060"/>
                </a:solidFill>
                <a:ea typeface="微软雅黑" panose="020B0503020204020204" pitchFamily="34" charset="-122"/>
              </a:rPr>
              <a:t>4.</a:t>
            </a:r>
            <a:r>
              <a:rPr lang="zh-CN" altLang="en-US" sz="2600" b="1" dirty="0">
                <a:solidFill>
                  <a:srgbClr val="002060"/>
                </a:solidFill>
                <a:ea typeface="微软雅黑" panose="020B0503020204020204" pitchFamily="34" charset="-122"/>
              </a:rPr>
              <a:t>中国</a:t>
            </a:r>
            <a:r>
              <a:rPr lang="en-US" altLang="zh-CN" sz="2600" b="1" dirty="0">
                <a:solidFill>
                  <a:srgbClr val="002060"/>
                </a:solidFill>
                <a:ea typeface="微软雅黑" panose="020B0503020204020204" pitchFamily="34" charset="-122"/>
              </a:rPr>
              <a:t>—</a:t>
            </a:r>
            <a:r>
              <a:rPr lang="zh-CN" altLang="en-US" sz="2600" b="1" dirty="0">
                <a:solidFill>
                  <a:srgbClr val="002060"/>
                </a:solidFill>
                <a:ea typeface="微软雅黑" panose="020B0503020204020204" pitchFamily="34" charset="-122"/>
              </a:rPr>
              <a:t>中南半岛经济走廊</a:t>
            </a:r>
            <a:endParaRPr lang="zh-CN" altLang="en-US" sz="2600" b="1" dirty="0">
              <a:solidFill>
                <a:srgbClr val="002060"/>
              </a:solidFill>
              <a:ea typeface="微软雅黑" panose="020B0503020204020204" pitchFamily="34" charset="-122"/>
            </a:endParaRPr>
          </a:p>
        </p:txBody>
      </p:sp>
      <p:sp>
        <p:nvSpPr>
          <p:cNvPr id="49153" name="Rectangle 1"/>
          <p:cNvSpPr>
            <a:spLocks noChangeArrowheads="1"/>
          </p:cNvSpPr>
          <p:nvPr/>
        </p:nvSpPr>
        <p:spPr bwMode="auto">
          <a:xfrm>
            <a:off x="428564" y="2357430"/>
            <a:ext cx="8072526" cy="3144451"/>
          </a:xfrm>
          <a:prstGeom prst="rect">
            <a:avLst/>
          </a:prstGeom>
          <a:noFill/>
          <a:ln w="9525">
            <a:noFill/>
            <a:miter lim="800000"/>
          </a:ln>
          <a:effectLst/>
        </p:spPr>
        <p:txBody>
          <a:bodyPr vert="horz" wrap="square" lIns="91440" tIns="45720" rIns="91440" bIns="45720" numCol="1" anchor="ctr" anchorCtr="0" compatLnSpc="1">
            <a:spAutoFit/>
          </a:bodyPr>
          <a:lstStyle/>
          <a:p>
            <a:pPr marL="457200" marR="0" lvl="0" indent="-457200" defTabSz="931545" eaLnBrk="0" fontAlgn="base" hangingPunct="0">
              <a:lnSpc>
                <a:spcPts val="3400"/>
              </a:lnSpc>
              <a:spcBef>
                <a:spcPct val="0"/>
              </a:spcBef>
              <a:spcAft>
                <a:spcPct val="0"/>
              </a:spcAft>
              <a:buClrTx/>
              <a:buSzTx/>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与中南半岛五国（缅甸、老挝、越南、泰国、柬埔寨）依托大湄公河次区域经济合作机制，共同规划建设泛亚铁路东线、中线、西线的全方位交通运输网络</a:t>
            </a:r>
            <a:endPar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marR="0" lvl="0" indent="-457200" defTabSz="931545" eaLnBrk="0" fontAlgn="base" hangingPunct="0">
              <a:lnSpc>
                <a:spcPts val="3400"/>
              </a:lnSpc>
              <a:spcBef>
                <a:spcPct val="0"/>
              </a:spcBef>
              <a:spcAft>
                <a:spcPct val="0"/>
              </a:spcAft>
              <a:buClrTx/>
              <a:buSzTx/>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目前，大湄公河流域国家正在建设贯通东西、连接南北的</a:t>
            </a:r>
            <a:r>
              <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9</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条跨境公路，其中部分已经完工</a:t>
            </a:r>
            <a:endPar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marR="0" lvl="0" indent="-457200" defTabSz="931545" eaLnBrk="0" fontAlgn="base" hangingPunct="0">
              <a:lnSpc>
                <a:spcPts val="3400"/>
              </a:lnSpc>
              <a:spcBef>
                <a:spcPct val="0"/>
              </a:spcBef>
              <a:spcAft>
                <a:spcPct val="0"/>
              </a:spcAft>
              <a:buClrTx/>
              <a:buSzTx/>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从中国昆明出发连通新加坡的南北道路已经畅通，贯通缅甸、泰国、越南的东西道路正在建设当中</a:t>
            </a:r>
            <a:endPar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8" name="Picture 2" descr="C:\Users\Administrator\Desktop\上.jpg"/>
          <p:cNvPicPr>
            <a:picLocks noChangeAspect="1" noChangeArrowheads="1"/>
          </p:cNvPicPr>
          <p:nvPr/>
        </p:nvPicPr>
        <p:blipFill>
          <a:blip r:embed="rId2" cstate="print"/>
          <a:srcRect/>
          <a:stretch>
            <a:fillRect/>
          </a:stretch>
        </p:blipFill>
        <p:spPr bwMode="auto">
          <a:xfrm>
            <a:off x="0" y="0"/>
            <a:ext cx="9144000" cy="625252"/>
          </a:xfrm>
          <a:prstGeom prst="rect">
            <a:avLst/>
          </a:prstGeom>
          <a:noFill/>
        </p:spPr>
      </p:pic>
      <p:sp>
        <p:nvSpPr>
          <p:cNvPr id="9" name="TextBox 8"/>
          <p:cNvSpPr txBox="1"/>
          <p:nvPr/>
        </p:nvSpPr>
        <p:spPr>
          <a:xfrm>
            <a:off x="1259632" y="116632"/>
            <a:ext cx="6264696"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一、中国铁路走出去的意义与战略方向</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chenchen\Desktop\4走廊.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5581" t="40550" r="12288" b="27865"/>
          <a:stretch>
            <a:fillRect/>
          </a:stretch>
        </p:blipFill>
        <p:spPr bwMode="auto">
          <a:xfrm>
            <a:off x="5429256" y="1071546"/>
            <a:ext cx="3500462" cy="128693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357158" y="1503124"/>
            <a:ext cx="2443298" cy="568554"/>
          </a:xfrm>
          <a:prstGeom prst="rect">
            <a:avLst/>
          </a:prstGeom>
        </p:spPr>
        <p:txBody>
          <a:bodyPr wrap="none">
            <a:spAutoFit/>
          </a:bodyPr>
          <a:lstStyle/>
          <a:p>
            <a:pPr>
              <a:lnSpc>
                <a:spcPct val="130000"/>
              </a:lnSpc>
            </a:pPr>
            <a:r>
              <a:rPr lang="en-US" altLang="zh-CN" sz="2600" b="1" dirty="0" smtClean="0">
                <a:solidFill>
                  <a:srgbClr val="002060"/>
                </a:solidFill>
                <a:ea typeface="微软雅黑" panose="020B0503020204020204" pitchFamily="34" charset="-122"/>
              </a:rPr>
              <a:t>5.</a:t>
            </a:r>
            <a:r>
              <a:rPr lang="zh-CN" altLang="en-US" sz="2600" b="1" dirty="0">
                <a:solidFill>
                  <a:srgbClr val="002060"/>
                </a:solidFill>
                <a:ea typeface="微软雅黑" panose="020B0503020204020204" pitchFamily="34" charset="-122"/>
              </a:rPr>
              <a:t>中巴经济走廊</a:t>
            </a:r>
            <a:endParaRPr lang="zh-CN" altLang="en-US" sz="2600" b="1" dirty="0">
              <a:solidFill>
                <a:srgbClr val="002060"/>
              </a:solidFill>
              <a:ea typeface="微软雅黑" panose="020B0503020204020204" pitchFamily="34" charset="-122"/>
            </a:endParaRPr>
          </a:p>
        </p:txBody>
      </p:sp>
      <p:sp>
        <p:nvSpPr>
          <p:cNvPr id="7" name="矩形 6"/>
          <p:cNvSpPr/>
          <p:nvPr/>
        </p:nvSpPr>
        <p:spPr>
          <a:xfrm>
            <a:off x="642910" y="2638380"/>
            <a:ext cx="8501090" cy="2862322"/>
          </a:xfrm>
          <a:prstGeom prst="rect">
            <a:avLst/>
          </a:prstGeom>
        </p:spPr>
        <p:txBody>
          <a:bodyPr wrap="square">
            <a:spAutoFit/>
          </a:bodyPr>
          <a:lstStyle/>
          <a:p>
            <a:pPr marL="457200" indent="-457200" defTabSz="931545" eaLnBrk="0" fontAlgn="base" hangingPunct="0">
              <a:lnSpc>
                <a:spcPct val="15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新疆喀什          巴基斯坦瓜达尔港</a:t>
            </a:r>
            <a:endPar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5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全长</a:t>
            </a:r>
            <a:r>
              <a:rPr lang="en-US"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3000</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公里</a:t>
            </a:r>
            <a:endPar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5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贯通南北丝路关键枢纽，北接“丝路经济带”，南连“</a:t>
            </a:r>
            <a:r>
              <a:rPr lang="en-US"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21</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世纪海上丝绸之路”</a:t>
            </a:r>
            <a:endPar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5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包括公路、铁路、油气和光缆通道在内的贸易走廊</a:t>
            </a:r>
            <a:endPar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p:txBody>
      </p:sp>
      <p:cxnSp>
        <p:nvCxnSpPr>
          <p:cNvPr id="10" name="直接箭头连接符 9"/>
          <p:cNvCxnSpPr/>
          <p:nvPr/>
        </p:nvCxnSpPr>
        <p:spPr>
          <a:xfrm>
            <a:off x="2571736" y="2998784"/>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Picture 2" descr="C:\Users\Administrator\Desktop\上.jpg"/>
          <p:cNvPicPr>
            <a:picLocks noChangeAspect="1" noChangeArrowheads="1"/>
          </p:cNvPicPr>
          <p:nvPr/>
        </p:nvPicPr>
        <p:blipFill>
          <a:blip r:embed="rId2" cstate="print"/>
          <a:srcRect/>
          <a:stretch>
            <a:fillRect/>
          </a:stretch>
        </p:blipFill>
        <p:spPr bwMode="auto">
          <a:xfrm>
            <a:off x="0" y="0"/>
            <a:ext cx="9144000" cy="625252"/>
          </a:xfrm>
          <a:prstGeom prst="rect">
            <a:avLst/>
          </a:prstGeom>
          <a:noFill/>
        </p:spPr>
      </p:pic>
      <p:sp>
        <p:nvSpPr>
          <p:cNvPr id="9" name="TextBox 8"/>
          <p:cNvSpPr txBox="1"/>
          <p:nvPr/>
        </p:nvSpPr>
        <p:spPr>
          <a:xfrm>
            <a:off x="1259632" y="116632"/>
            <a:ext cx="6264696"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一、中国铁路走出去的意义与战略方向</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chenchen\Desktop\5走廊.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3015" t="41892"/>
          <a:stretch>
            <a:fillRect/>
          </a:stretch>
        </p:blipFill>
        <p:spPr bwMode="auto">
          <a:xfrm>
            <a:off x="5500694" y="891287"/>
            <a:ext cx="3530672" cy="1680457"/>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771518" y="1574562"/>
            <a:ext cx="3110147" cy="568554"/>
          </a:xfrm>
          <a:prstGeom prst="rect">
            <a:avLst/>
          </a:prstGeom>
        </p:spPr>
        <p:txBody>
          <a:bodyPr wrap="none">
            <a:spAutoFit/>
          </a:bodyPr>
          <a:lstStyle/>
          <a:p>
            <a:pPr>
              <a:lnSpc>
                <a:spcPct val="130000"/>
              </a:lnSpc>
            </a:pPr>
            <a:r>
              <a:rPr lang="en-US" altLang="zh-CN" sz="2600" b="1" dirty="0" smtClean="0">
                <a:solidFill>
                  <a:srgbClr val="002060"/>
                </a:solidFill>
                <a:ea typeface="微软雅黑" panose="020B0503020204020204" pitchFamily="34" charset="-122"/>
              </a:rPr>
              <a:t>6.</a:t>
            </a:r>
            <a:r>
              <a:rPr lang="zh-CN" altLang="en-US" sz="2600" b="1" dirty="0">
                <a:solidFill>
                  <a:srgbClr val="002060"/>
                </a:solidFill>
                <a:ea typeface="微软雅黑" panose="020B0503020204020204" pitchFamily="34" charset="-122"/>
              </a:rPr>
              <a:t>孟中印缅经济走廊</a:t>
            </a:r>
            <a:endParaRPr lang="zh-CN" altLang="en-US" sz="2600" dirty="0">
              <a:solidFill>
                <a:srgbClr val="002060"/>
              </a:solidFill>
              <a:ea typeface="微软雅黑" panose="020B0503020204020204" pitchFamily="34" charset="-122"/>
            </a:endParaRPr>
          </a:p>
        </p:txBody>
      </p:sp>
      <p:sp>
        <p:nvSpPr>
          <p:cNvPr id="9" name="矩形 8"/>
          <p:cNvSpPr/>
          <p:nvPr/>
        </p:nvSpPr>
        <p:spPr>
          <a:xfrm>
            <a:off x="642910" y="2852694"/>
            <a:ext cx="8215370" cy="2862322"/>
          </a:xfrm>
          <a:prstGeom prst="rect">
            <a:avLst/>
          </a:prstGeom>
        </p:spPr>
        <p:txBody>
          <a:bodyPr wrap="square">
            <a:spAutoFit/>
          </a:bodyPr>
          <a:lstStyle/>
          <a:p>
            <a:pPr marL="457200" indent="-457200" defTabSz="931545" eaLnBrk="0" fontAlgn="base" hangingPunct="0">
              <a:lnSpc>
                <a:spcPct val="15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覆盖中国西南、印度东部、缅甸、孟加拉地区</a:t>
            </a:r>
            <a:endPar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5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连接太平洋和印度洋的陆上通道</a:t>
            </a:r>
            <a:endPar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5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区域内铁路、公路、通信等基础设施互联互通，将加快区域内产业合作和贸易递增，带动东亚、东南亚和南亚三大经济板块联动发展</a:t>
            </a:r>
            <a:endPar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5" name="Picture 2" descr="C:\Users\Administrator\Desktop\上.jpg"/>
          <p:cNvPicPr>
            <a:picLocks noChangeAspect="1" noChangeArrowheads="1"/>
          </p:cNvPicPr>
          <p:nvPr/>
        </p:nvPicPr>
        <p:blipFill>
          <a:blip r:embed="rId2" cstate="print"/>
          <a:srcRect/>
          <a:stretch>
            <a:fillRect/>
          </a:stretch>
        </p:blipFill>
        <p:spPr bwMode="auto">
          <a:xfrm>
            <a:off x="0" y="0"/>
            <a:ext cx="9144000" cy="625252"/>
          </a:xfrm>
          <a:prstGeom prst="rect">
            <a:avLst/>
          </a:prstGeom>
          <a:noFill/>
        </p:spPr>
      </p:pic>
      <p:sp>
        <p:nvSpPr>
          <p:cNvPr id="6" name="TextBox 5"/>
          <p:cNvSpPr txBox="1"/>
          <p:nvPr/>
        </p:nvSpPr>
        <p:spPr>
          <a:xfrm>
            <a:off x="1259632" y="116632"/>
            <a:ext cx="6264696"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一、中国铁路走出去的意义与战略方向</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164793" y="3419382"/>
            <a:ext cx="4693486" cy="514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a:lnSpc>
                <a:spcPct val="130000"/>
              </a:lnSpc>
            </a:pPr>
            <a:r>
              <a:rPr lang="zh-CN" altLang="zh-CN" sz="2000" b="1" dirty="0" smtClean="0">
                <a:solidFill>
                  <a:srgbClr val="002060"/>
                </a:solidFill>
                <a:latin typeface="微软雅黑" panose="020B0503020204020204" pitchFamily="34" charset="-122"/>
                <a:ea typeface="微软雅黑" panose="020B0503020204020204" pitchFamily="34" charset="-122"/>
              </a:rPr>
              <a:t>改变</a:t>
            </a:r>
            <a:r>
              <a:rPr lang="zh-CN" altLang="en-US" sz="2000" b="1" dirty="0" smtClean="0">
                <a:solidFill>
                  <a:srgbClr val="002060"/>
                </a:solidFill>
                <a:latin typeface="微软雅黑" panose="020B0503020204020204" pitchFamily="34" charset="-122"/>
                <a:ea typeface="微软雅黑" panose="020B0503020204020204" pitchFamily="34" charset="-122"/>
              </a:rPr>
              <a:t>对外贸易</a:t>
            </a:r>
            <a:r>
              <a:rPr lang="zh-CN" altLang="zh-CN" sz="2000" b="1" dirty="0" smtClean="0">
                <a:solidFill>
                  <a:srgbClr val="002060"/>
                </a:solidFill>
                <a:latin typeface="微软雅黑" panose="020B0503020204020204" pitchFamily="34" charset="-122"/>
                <a:ea typeface="微软雅黑" panose="020B0503020204020204" pitchFamily="34" charset="-122"/>
              </a:rPr>
              <a:t>对</a:t>
            </a:r>
            <a:r>
              <a:rPr lang="zh-CN" altLang="zh-CN" sz="2000" b="1" dirty="0">
                <a:solidFill>
                  <a:srgbClr val="002060"/>
                </a:solidFill>
                <a:latin typeface="微软雅黑" panose="020B0503020204020204" pitchFamily="34" charset="-122"/>
                <a:ea typeface="微软雅黑" panose="020B0503020204020204" pitchFamily="34" charset="-122"/>
              </a:rPr>
              <a:t>海运的依赖</a:t>
            </a:r>
            <a:endParaRPr lang="en-US" altLang="zh-CN" sz="2000" b="1" dirty="0">
              <a:solidFill>
                <a:srgbClr val="002060"/>
              </a:solidFill>
              <a:latin typeface="微软雅黑" panose="020B0503020204020204" pitchFamily="34" charset="-122"/>
              <a:ea typeface="微软雅黑" panose="020B0503020204020204" pitchFamily="34" charset="-122"/>
            </a:endParaRPr>
          </a:p>
        </p:txBody>
      </p:sp>
      <p:sp>
        <p:nvSpPr>
          <p:cNvPr id="8" name="五边形 7"/>
          <p:cNvSpPr/>
          <p:nvPr/>
        </p:nvSpPr>
        <p:spPr>
          <a:xfrm>
            <a:off x="2536508" y="3401833"/>
            <a:ext cx="1964054" cy="552242"/>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600" b="1" dirty="0" smtClean="0">
                <a:solidFill>
                  <a:srgbClr val="FFFF00"/>
                </a:solidFill>
                <a:latin typeface="微软雅黑" panose="020B0503020204020204" pitchFamily="34" charset="-122"/>
                <a:ea typeface="微软雅黑" panose="020B0503020204020204" pitchFamily="34" charset="-122"/>
              </a:rPr>
              <a:t>欧亚</a:t>
            </a:r>
            <a:r>
              <a:rPr lang="en-US" altLang="zh-CN" sz="2600" b="1" dirty="0" smtClean="0">
                <a:solidFill>
                  <a:srgbClr val="FFFF00"/>
                </a:solidFill>
                <a:latin typeface="微软雅黑" panose="020B0503020204020204" pitchFamily="34" charset="-122"/>
                <a:ea typeface="微软雅黑" panose="020B0503020204020204" pitchFamily="34" charset="-122"/>
              </a:rPr>
              <a:t>  </a:t>
            </a:r>
            <a:r>
              <a:rPr lang="zh-CN" altLang="zh-CN" sz="2000" b="1" dirty="0" smtClean="0">
                <a:latin typeface="微软雅黑" panose="020B0503020204020204" pitchFamily="34" charset="-122"/>
                <a:ea typeface="微软雅黑" panose="020B0503020204020204" pitchFamily="34" charset="-122"/>
              </a:rPr>
              <a:t>铁路</a:t>
            </a:r>
            <a:endParaRPr lang="zh-CN" altLang="en-US" sz="2000" b="1" dirty="0">
              <a:latin typeface="微软雅黑" panose="020B0503020204020204" pitchFamily="34" charset="-122"/>
              <a:ea typeface="微软雅黑" panose="020B0503020204020204" pitchFamily="34" charset="-122"/>
            </a:endParaRPr>
          </a:p>
        </p:txBody>
      </p:sp>
      <p:sp>
        <p:nvSpPr>
          <p:cNvPr id="9" name="矩形 8"/>
          <p:cNvSpPr/>
          <p:nvPr/>
        </p:nvSpPr>
        <p:spPr>
          <a:xfrm>
            <a:off x="4164793" y="4534549"/>
            <a:ext cx="4693487" cy="514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a:lnSpc>
                <a:spcPct val="130000"/>
              </a:lnSpc>
            </a:pPr>
            <a:r>
              <a:rPr lang="zh-CN" altLang="zh-CN" sz="2000" b="1" dirty="0">
                <a:solidFill>
                  <a:srgbClr val="002060"/>
                </a:solidFill>
                <a:latin typeface="微软雅黑" panose="020B0503020204020204" pitchFamily="34" charset="-122"/>
                <a:ea typeface="微软雅黑" panose="020B0503020204020204" pitchFamily="34" charset="-122"/>
              </a:rPr>
              <a:t>拓展与欧</a:t>
            </a:r>
            <a:r>
              <a:rPr lang="zh-CN" altLang="en-US" sz="2000" b="1" dirty="0">
                <a:solidFill>
                  <a:srgbClr val="002060"/>
                </a:solidFill>
                <a:latin typeface="微软雅黑" panose="020B0503020204020204" pitchFamily="34" charset="-122"/>
                <a:ea typeface="微软雅黑" panose="020B0503020204020204" pitchFamily="34" charset="-122"/>
              </a:rPr>
              <a:t>、</a:t>
            </a:r>
            <a:r>
              <a:rPr lang="zh-CN" altLang="zh-CN" sz="2000" b="1" dirty="0">
                <a:solidFill>
                  <a:srgbClr val="002060"/>
                </a:solidFill>
                <a:latin typeface="微软雅黑" panose="020B0503020204020204" pitchFamily="34" charset="-122"/>
                <a:ea typeface="微软雅黑" panose="020B0503020204020204" pitchFamily="34" charset="-122"/>
              </a:rPr>
              <a:t>非洲内陆</a:t>
            </a:r>
            <a:r>
              <a:rPr lang="zh-CN" altLang="zh-CN" sz="2000" b="1" dirty="0" smtClean="0">
                <a:solidFill>
                  <a:srgbClr val="002060"/>
                </a:solidFill>
                <a:latin typeface="微软雅黑" panose="020B0503020204020204" pitchFamily="34" charset="-122"/>
                <a:ea typeface="微软雅黑" panose="020B0503020204020204" pitchFamily="34" charset="-122"/>
              </a:rPr>
              <a:t>国家</a:t>
            </a:r>
            <a:r>
              <a:rPr lang="zh-CN" altLang="en-US" sz="2000" b="1" dirty="0" smtClean="0">
                <a:solidFill>
                  <a:srgbClr val="002060"/>
                </a:solidFill>
                <a:latin typeface="微软雅黑" panose="020B0503020204020204" pitchFamily="34" charset="-122"/>
                <a:ea typeface="微软雅黑" panose="020B0503020204020204" pitchFamily="34" charset="-122"/>
              </a:rPr>
              <a:t>的经贸</a:t>
            </a:r>
            <a:r>
              <a:rPr lang="zh-CN" altLang="zh-CN" sz="2000" b="1" dirty="0" smtClean="0">
                <a:solidFill>
                  <a:srgbClr val="002060"/>
                </a:solidFill>
                <a:latin typeface="微软雅黑" panose="020B0503020204020204" pitchFamily="34" charset="-122"/>
                <a:ea typeface="微软雅黑" panose="020B0503020204020204" pitchFamily="34" charset="-122"/>
              </a:rPr>
              <a:t>合作</a:t>
            </a:r>
            <a:endParaRPr lang="en-US" altLang="zh-CN" sz="2000" b="1" dirty="0">
              <a:solidFill>
                <a:srgbClr val="002060"/>
              </a:solidFill>
              <a:latin typeface="微软雅黑" panose="020B0503020204020204" pitchFamily="34" charset="-122"/>
              <a:ea typeface="微软雅黑" panose="020B0503020204020204" pitchFamily="34" charset="-122"/>
            </a:endParaRPr>
          </a:p>
        </p:txBody>
      </p:sp>
      <p:sp>
        <p:nvSpPr>
          <p:cNvPr id="10" name="五边形 9"/>
          <p:cNvSpPr/>
          <p:nvPr/>
        </p:nvSpPr>
        <p:spPr>
          <a:xfrm>
            <a:off x="2536508" y="4516999"/>
            <a:ext cx="1964054" cy="552242"/>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600" b="1" dirty="0" smtClean="0">
                <a:solidFill>
                  <a:srgbClr val="FFFF00"/>
                </a:solidFill>
                <a:latin typeface="微软雅黑" panose="020B0503020204020204" pitchFamily="34" charset="-122"/>
                <a:ea typeface="微软雅黑" panose="020B0503020204020204" pitchFamily="34" charset="-122"/>
              </a:rPr>
              <a:t>中亚</a:t>
            </a:r>
            <a:r>
              <a:rPr lang="en-US" altLang="zh-CN" sz="2600" b="1" dirty="0" smtClean="0">
                <a:solidFill>
                  <a:srgbClr val="FFFF00"/>
                </a:solidFill>
                <a:latin typeface="微软雅黑" panose="020B0503020204020204" pitchFamily="34" charset="-122"/>
                <a:ea typeface="微软雅黑" panose="020B0503020204020204" pitchFamily="34" charset="-122"/>
              </a:rPr>
              <a:t> </a:t>
            </a:r>
            <a:r>
              <a:rPr lang="en-US" altLang="zh-CN" sz="2000" b="1" dirty="0" smtClean="0">
                <a:latin typeface="微软雅黑" panose="020B0503020204020204" pitchFamily="34" charset="-122"/>
                <a:ea typeface="微软雅黑" panose="020B0503020204020204" pitchFamily="34" charset="-122"/>
              </a:rPr>
              <a:t> </a:t>
            </a:r>
            <a:r>
              <a:rPr lang="zh-CN" altLang="zh-CN" sz="2000" b="1" dirty="0" smtClean="0">
                <a:latin typeface="微软雅黑" panose="020B0503020204020204" pitchFamily="34" charset="-122"/>
                <a:ea typeface="微软雅黑" panose="020B0503020204020204" pitchFamily="34" charset="-122"/>
              </a:rPr>
              <a:t>铁路</a:t>
            </a:r>
            <a:endParaRPr lang="zh-CN" altLang="en-US" sz="2000" b="1" dirty="0">
              <a:latin typeface="微软雅黑" panose="020B0503020204020204" pitchFamily="34" charset="-122"/>
              <a:ea typeface="微软雅黑" panose="020B0503020204020204" pitchFamily="34" charset="-122"/>
            </a:endParaRPr>
          </a:p>
        </p:txBody>
      </p:sp>
      <p:sp>
        <p:nvSpPr>
          <p:cNvPr id="11" name="矩形 10"/>
          <p:cNvSpPr/>
          <p:nvPr/>
        </p:nvSpPr>
        <p:spPr>
          <a:xfrm>
            <a:off x="4164793" y="5668247"/>
            <a:ext cx="4693487" cy="514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a:lnSpc>
                <a:spcPct val="130000"/>
              </a:lnSpc>
            </a:pPr>
            <a:r>
              <a:rPr lang="zh-CN" altLang="zh-CN" sz="2000" b="1" dirty="0">
                <a:solidFill>
                  <a:srgbClr val="002060"/>
                </a:solidFill>
                <a:latin typeface="微软雅黑" panose="020B0503020204020204" pitchFamily="34" charset="-122"/>
                <a:ea typeface="微软雅黑" panose="020B0503020204020204" pitchFamily="34" charset="-122"/>
              </a:rPr>
              <a:t>打通向南出海口，向</a:t>
            </a:r>
            <a:r>
              <a:rPr lang="zh-CN" altLang="zh-CN" sz="2000" b="1" dirty="0" smtClean="0">
                <a:solidFill>
                  <a:srgbClr val="002060"/>
                </a:solidFill>
                <a:latin typeface="微软雅黑" panose="020B0503020204020204" pitchFamily="34" charset="-122"/>
                <a:ea typeface="微软雅黑" panose="020B0503020204020204" pitchFamily="34" charset="-122"/>
              </a:rPr>
              <a:t>印度洋</a:t>
            </a:r>
            <a:r>
              <a:rPr lang="zh-CN" altLang="en-US" sz="2000" b="1" dirty="0" smtClean="0">
                <a:solidFill>
                  <a:srgbClr val="002060"/>
                </a:solidFill>
                <a:latin typeface="微软雅黑" panose="020B0503020204020204" pitchFamily="34" charset="-122"/>
                <a:ea typeface="微软雅黑" panose="020B0503020204020204" pitchFamily="34" charset="-122"/>
              </a:rPr>
              <a:t>之新格局</a:t>
            </a:r>
            <a:endParaRPr lang="zh-CN" altLang="zh-CN" sz="2000" b="1" dirty="0">
              <a:solidFill>
                <a:srgbClr val="002060"/>
              </a:solidFill>
              <a:latin typeface="微软雅黑" panose="020B0503020204020204" pitchFamily="34" charset="-122"/>
              <a:ea typeface="微软雅黑" panose="020B0503020204020204" pitchFamily="34" charset="-122"/>
            </a:endParaRPr>
          </a:p>
        </p:txBody>
      </p:sp>
      <p:sp>
        <p:nvSpPr>
          <p:cNvPr id="13" name="五边形 12"/>
          <p:cNvSpPr/>
          <p:nvPr/>
        </p:nvSpPr>
        <p:spPr>
          <a:xfrm>
            <a:off x="2536508" y="5650698"/>
            <a:ext cx="1964054" cy="552242"/>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600" b="1" dirty="0">
                <a:solidFill>
                  <a:srgbClr val="FFFF00"/>
                </a:solidFill>
                <a:latin typeface="微软雅黑" panose="020B0503020204020204" pitchFamily="34" charset="-122"/>
                <a:ea typeface="微软雅黑" panose="020B0503020204020204" pitchFamily="34" charset="-122"/>
              </a:rPr>
              <a:t>泛</a:t>
            </a:r>
            <a:r>
              <a:rPr lang="zh-CN" altLang="zh-CN" sz="2600" b="1" dirty="0" smtClean="0">
                <a:solidFill>
                  <a:srgbClr val="FFFF00"/>
                </a:solidFill>
                <a:latin typeface="微软雅黑" panose="020B0503020204020204" pitchFamily="34" charset="-122"/>
                <a:ea typeface="微软雅黑" panose="020B0503020204020204" pitchFamily="34" charset="-122"/>
              </a:rPr>
              <a:t>亚</a:t>
            </a:r>
            <a:r>
              <a:rPr lang="en-US" altLang="zh-CN" sz="2600" b="1" dirty="0" smtClean="0">
                <a:solidFill>
                  <a:srgbClr val="FFFF00"/>
                </a:solidFill>
                <a:latin typeface="微软雅黑" panose="020B0503020204020204" pitchFamily="34" charset="-122"/>
                <a:ea typeface="微软雅黑" panose="020B0503020204020204" pitchFamily="34" charset="-122"/>
              </a:rPr>
              <a:t>  </a:t>
            </a:r>
            <a:r>
              <a:rPr lang="zh-CN" altLang="zh-CN" sz="2000" b="1" dirty="0" smtClean="0">
                <a:latin typeface="微软雅黑" panose="020B0503020204020204" pitchFamily="34" charset="-122"/>
                <a:ea typeface="微软雅黑" panose="020B0503020204020204" pitchFamily="34" charset="-122"/>
              </a:rPr>
              <a:t>高铁</a:t>
            </a:r>
            <a:endParaRPr lang="zh-CN" altLang="en-US" sz="2000" b="1" dirty="0">
              <a:latin typeface="微软雅黑" panose="020B0503020204020204" pitchFamily="34" charset="-122"/>
              <a:ea typeface="微软雅黑" panose="020B0503020204020204" pitchFamily="34" charset="-122"/>
            </a:endParaRPr>
          </a:p>
        </p:txBody>
      </p:sp>
      <p:sp>
        <p:nvSpPr>
          <p:cNvPr id="3" name="五边形 2"/>
          <p:cNvSpPr/>
          <p:nvPr/>
        </p:nvSpPr>
        <p:spPr>
          <a:xfrm>
            <a:off x="1868327" y="3652366"/>
            <a:ext cx="560533" cy="2722021"/>
          </a:xfrm>
          <a:prstGeom prst="homePlate">
            <a:avLst>
              <a:gd name="adj" fmla="val 10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4" name="椭圆 13"/>
          <p:cNvSpPr/>
          <p:nvPr/>
        </p:nvSpPr>
        <p:spPr>
          <a:xfrm>
            <a:off x="167554" y="4046742"/>
            <a:ext cx="1933269" cy="193326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lang="zh-CN" altLang="zh-CN" sz="2400" b="1" dirty="0" smtClean="0">
                <a:solidFill>
                  <a:schemeClr val="bg1"/>
                </a:solidFill>
                <a:latin typeface="微软雅黑" panose="020B0503020204020204" pitchFamily="34" charset="-122"/>
                <a:ea typeface="微软雅黑" panose="020B0503020204020204" pitchFamily="34" charset="-122"/>
              </a:rPr>
              <a:t>中国高铁“走出去”</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2826427" y="4016933"/>
            <a:ext cx="2031325"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经俄罗斯进入欧洲</a:t>
            </a:r>
            <a:endParaRPr lang="zh-CN" altLang="en-US" b="1" dirty="0">
              <a:latin typeface="微软雅黑" panose="020B0503020204020204" pitchFamily="34" charset="-122"/>
              <a:ea typeface="微软雅黑" panose="020B0503020204020204" pitchFamily="34" charset="-122"/>
            </a:endParaRPr>
          </a:p>
        </p:txBody>
      </p:sp>
      <p:sp>
        <p:nvSpPr>
          <p:cNvPr id="16" name="矩形 15"/>
          <p:cNvSpPr/>
          <p:nvPr/>
        </p:nvSpPr>
        <p:spPr>
          <a:xfrm>
            <a:off x="2857488" y="5150632"/>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经中亚到达德国</a:t>
            </a:r>
            <a:endParaRPr lang="zh-CN" altLang="en-US" b="1" dirty="0">
              <a:latin typeface="微软雅黑" panose="020B0503020204020204" pitchFamily="34" charset="-122"/>
              <a:ea typeface="微软雅黑" panose="020B0503020204020204" pitchFamily="34" charset="-122"/>
            </a:endParaRPr>
          </a:p>
        </p:txBody>
      </p:sp>
      <p:sp>
        <p:nvSpPr>
          <p:cNvPr id="17" name="矩形 16"/>
          <p:cNvSpPr/>
          <p:nvPr/>
        </p:nvSpPr>
        <p:spPr>
          <a:xfrm>
            <a:off x="2857488" y="6274378"/>
            <a:ext cx="5286412" cy="369332"/>
          </a:xfrm>
          <a:prstGeom prst="rect">
            <a:avLst/>
          </a:prstGeom>
        </p:spPr>
        <p:txBody>
          <a:bodyPr wrap="square">
            <a:spAutoFit/>
          </a:bodyPr>
          <a:lstStyle/>
          <a:p>
            <a:r>
              <a:rPr lang="zh-CN" altLang="en-US" b="1" dirty="0" smtClean="0">
                <a:latin typeface="微软雅黑" panose="020B0503020204020204" pitchFamily="34" charset="-122"/>
                <a:ea typeface="微软雅黑" panose="020B0503020204020204" pitchFamily="34" charset="-122"/>
              </a:rPr>
              <a:t>从昆明出发，连接东南亚国家，一直抵达新加坡</a:t>
            </a:r>
            <a:endParaRPr lang="zh-CN" altLang="en-US" b="1" dirty="0">
              <a:latin typeface="微软雅黑" panose="020B0503020204020204" pitchFamily="34" charset="-122"/>
              <a:ea typeface="微软雅黑" panose="020B0503020204020204" pitchFamily="34" charset="-122"/>
            </a:endParaRPr>
          </a:p>
        </p:txBody>
      </p:sp>
      <p:sp>
        <p:nvSpPr>
          <p:cNvPr id="18" name="矩形 17"/>
          <p:cNvSpPr/>
          <p:nvPr/>
        </p:nvSpPr>
        <p:spPr>
          <a:xfrm>
            <a:off x="500034" y="856220"/>
            <a:ext cx="8358246" cy="2377440"/>
          </a:xfrm>
          <a:prstGeom prst="rect">
            <a:avLst/>
          </a:prstGeom>
        </p:spPr>
        <p:txBody>
          <a:bodyPr wrap="square">
            <a:spAutoFit/>
          </a:bodyPr>
          <a:lstStyle/>
          <a:p>
            <a:pPr>
              <a:lnSpc>
                <a:spcPts val="3600"/>
              </a:lnSpc>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        中国铁路“走出去”紧跟国家“一带一路”战略建设步伐，结合</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六大经济走廊</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建设，加快推进贯通</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亚洲各次区域</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以及</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亚欧非</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之间的</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铁路网络</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建设，发挥铁路在促进区域</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资源流动、贸易往来、人文交流，推动区域经济一体化</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进程中的基础性作用。聚焦三个</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战略方向</a:t>
            </a:r>
            <a:r>
              <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a:t>
            </a:r>
            <a:endPar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19" name="Picture 2" descr="C:\Users\Administrator\Desktop\上.jpg"/>
          <p:cNvPicPr>
            <a:picLocks noChangeAspect="1" noChangeArrowheads="1"/>
          </p:cNvPicPr>
          <p:nvPr/>
        </p:nvPicPr>
        <p:blipFill>
          <a:blip r:embed="rId1" cstate="print"/>
          <a:srcRect/>
          <a:stretch>
            <a:fillRect/>
          </a:stretch>
        </p:blipFill>
        <p:spPr bwMode="auto">
          <a:xfrm>
            <a:off x="0" y="0"/>
            <a:ext cx="9144000" cy="625252"/>
          </a:xfrm>
          <a:prstGeom prst="rect">
            <a:avLst/>
          </a:prstGeom>
          <a:noFill/>
        </p:spPr>
      </p:pic>
      <p:sp>
        <p:nvSpPr>
          <p:cNvPr id="20" name="TextBox 19"/>
          <p:cNvSpPr txBox="1"/>
          <p:nvPr/>
        </p:nvSpPr>
        <p:spPr>
          <a:xfrm>
            <a:off x="1259632" y="116632"/>
            <a:ext cx="6264696"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一、中国铁路走出去的意义与战略方向</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dministrator\Desktop\17E58PICbKj_1024.png"/>
          <p:cNvPicPr>
            <a:picLocks noChangeAspect="1" noChangeArrowheads="1"/>
          </p:cNvPicPr>
          <p:nvPr/>
        </p:nvPicPr>
        <p:blipFill>
          <a:blip r:embed="rId1" cstate="print"/>
          <a:srcRect/>
          <a:stretch>
            <a:fillRect/>
          </a:stretch>
        </p:blipFill>
        <p:spPr bwMode="auto">
          <a:xfrm>
            <a:off x="0" y="3095625"/>
            <a:ext cx="9144000" cy="3762375"/>
          </a:xfrm>
          <a:prstGeom prst="rect">
            <a:avLst/>
          </a:prstGeom>
          <a:noFill/>
        </p:spPr>
      </p:pic>
      <p:sp>
        <p:nvSpPr>
          <p:cNvPr id="5" name="MH_Other_1"/>
          <p:cNvSpPr>
            <a:spLocks noChangeArrowheads="1"/>
          </p:cNvSpPr>
          <p:nvPr>
            <p:custDataLst>
              <p:tags r:id="rId2"/>
            </p:custDataLst>
          </p:nvPr>
        </p:nvSpPr>
        <p:spPr bwMode="auto">
          <a:xfrm>
            <a:off x="285720" y="1785926"/>
            <a:ext cx="2256837" cy="648546"/>
          </a:xfrm>
          <a:custGeom>
            <a:avLst/>
            <a:gdLst/>
            <a:ahLst/>
            <a:cxnLst>
              <a:cxn ang="0">
                <a:pos x="188686" y="0"/>
              </a:cxn>
              <a:cxn ang="0">
                <a:pos x="1059543" y="0"/>
              </a:cxn>
              <a:cxn ang="0">
                <a:pos x="856343" y="798286"/>
              </a:cxn>
              <a:cxn ang="0">
                <a:pos x="0" y="798286"/>
              </a:cxn>
              <a:cxn ang="0">
                <a:pos x="188686" y="0"/>
              </a:cxn>
            </a:cxnLst>
            <a:rect l="0" t="0" r="r" b="b"/>
            <a:pathLst>
              <a:path w="1059543" h="798286">
                <a:moveTo>
                  <a:pt x="188686" y="0"/>
                </a:moveTo>
                <a:lnTo>
                  <a:pt x="1059543" y="0"/>
                </a:lnTo>
                <a:lnTo>
                  <a:pt x="856343" y="798286"/>
                </a:lnTo>
                <a:lnTo>
                  <a:pt x="0" y="798286"/>
                </a:lnTo>
                <a:lnTo>
                  <a:pt x="188686" y="0"/>
                </a:lnTo>
                <a:close/>
              </a:path>
            </a:pathLst>
          </a:custGeom>
          <a:solidFill>
            <a:srgbClr val="004E8E"/>
          </a:solidFill>
          <a:ln w="12700">
            <a:noFill/>
            <a:miter lim="800000"/>
          </a:ln>
        </p:spPr>
        <p:txBody>
          <a:bodyPr anchor="ctr"/>
          <a:lstStyle/>
          <a:p>
            <a:pPr>
              <a:lnSpc>
                <a:spcPct val="130000"/>
              </a:lnSpc>
            </a:pPr>
            <a:endParaRPr lang="zh-CN" altLang="en-US" sz="2600" b="1">
              <a:solidFill>
                <a:srgbClr val="FFFF00"/>
              </a:solidFill>
              <a:latin typeface="Agency FB" panose="020B0503020202020204" pitchFamily="34" charset="0"/>
              <a:ea typeface="微软雅黑" panose="020B0503020204020204" pitchFamily="34" charset="-122"/>
            </a:endParaRPr>
          </a:p>
        </p:txBody>
      </p:sp>
      <p:sp>
        <p:nvSpPr>
          <p:cNvPr id="6" name="MH_SubTitle_1"/>
          <p:cNvSpPr>
            <a:spLocks noChangeArrowheads="1"/>
          </p:cNvSpPr>
          <p:nvPr>
            <p:custDataLst>
              <p:tags r:id="rId3"/>
            </p:custDataLst>
          </p:nvPr>
        </p:nvSpPr>
        <p:spPr bwMode="auto">
          <a:xfrm>
            <a:off x="468244" y="1785926"/>
            <a:ext cx="8604318" cy="644754"/>
          </a:xfrm>
          <a:custGeom>
            <a:avLst/>
            <a:gdLst>
              <a:gd name="T0" fmla="*/ 4033838 w 4034972"/>
              <a:gd name="T1" fmla="*/ 0 h 798285"/>
              <a:gd name="T2" fmla="*/ 3830695 w 4034972"/>
              <a:gd name="T3" fmla="*/ 796925 h 798285"/>
              <a:gd name="T4" fmla="*/ 0 w 4034972"/>
              <a:gd name="T5" fmla="*/ 796925 h 798285"/>
              <a:gd name="T6" fmla="*/ 203143 w 4034972"/>
              <a:gd name="T7" fmla="*/ 0 h 798285"/>
              <a:gd name="T8" fmla="*/ 4033838 w 4034972"/>
              <a:gd name="T9" fmla="*/ 0 h 798285"/>
              <a:gd name="T10" fmla="*/ 0 60000 65536"/>
              <a:gd name="T11" fmla="*/ 0 60000 65536"/>
              <a:gd name="T12" fmla="*/ 0 60000 65536"/>
              <a:gd name="T13" fmla="*/ 0 60000 65536"/>
              <a:gd name="T14" fmla="*/ 0 60000 65536"/>
              <a:gd name="T15" fmla="*/ 0 w 4034972"/>
              <a:gd name="T16" fmla="*/ 0 h 798285"/>
              <a:gd name="T17" fmla="*/ 4034972 w 4034972"/>
              <a:gd name="T18" fmla="*/ 798285 h 798285"/>
            </a:gdLst>
            <a:ahLst/>
            <a:cxnLst>
              <a:cxn ang="T10">
                <a:pos x="T0" y="T1"/>
              </a:cxn>
              <a:cxn ang="T11">
                <a:pos x="T2" y="T3"/>
              </a:cxn>
              <a:cxn ang="T12">
                <a:pos x="T4" y="T5"/>
              </a:cxn>
              <a:cxn ang="T13">
                <a:pos x="T6" y="T7"/>
              </a:cxn>
              <a:cxn ang="T14">
                <a:pos x="T8" y="T9"/>
              </a:cxn>
            </a:cxnLst>
            <a:rect l="T15" t="T16" r="T17" b="T18"/>
            <a:pathLst>
              <a:path w="4034972" h="798285">
                <a:moveTo>
                  <a:pt x="4034972" y="0"/>
                </a:moveTo>
                <a:lnTo>
                  <a:pt x="3831772" y="798285"/>
                </a:lnTo>
                <a:lnTo>
                  <a:pt x="0" y="798285"/>
                </a:lnTo>
                <a:lnTo>
                  <a:pt x="203200" y="0"/>
                </a:lnTo>
                <a:lnTo>
                  <a:pt x="4034972" y="0"/>
                </a:lnTo>
                <a:close/>
              </a:path>
            </a:pathLst>
          </a:custGeom>
          <a:solidFill>
            <a:srgbClr val="0070C0"/>
          </a:solidFill>
          <a:ln w="12700">
            <a:noFill/>
            <a:miter lim="800000"/>
          </a:ln>
        </p:spPr>
        <p:txBody>
          <a:bodyPr lIns="540000" anchor="ctr"/>
          <a:lstStyle/>
          <a:p>
            <a:pPr marL="285750" indent="-285750">
              <a:lnSpc>
                <a:spcPct val="130000"/>
              </a:lnSpc>
            </a:pPr>
            <a:r>
              <a:rPr lang="en-US" altLang="zh-CN" sz="2600" b="1" dirty="0" smtClean="0">
                <a:solidFill>
                  <a:srgbClr val="FFFF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6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一、中国铁路“走出去”的意义与战略方向</a:t>
            </a:r>
            <a:endParaRPr lang="en-US" altLang="zh-CN" sz="26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MH_Other_3"/>
          <p:cNvSpPr>
            <a:spLocks noChangeArrowheads="1"/>
          </p:cNvSpPr>
          <p:nvPr>
            <p:custDataLst>
              <p:tags r:id="rId4"/>
            </p:custDataLst>
          </p:nvPr>
        </p:nvSpPr>
        <p:spPr bwMode="auto">
          <a:xfrm>
            <a:off x="285720" y="3071810"/>
            <a:ext cx="2256837" cy="644754"/>
          </a:xfrm>
          <a:custGeom>
            <a:avLst/>
            <a:gdLst/>
            <a:ahLst/>
            <a:cxnLst>
              <a:cxn ang="0">
                <a:pos x="188686" y="0"/>
              </a:cxn>
              <a:cxn ang="0">
                <a:pos x="1059543" y="0"/>
              </a:cxn>
              <a:cxn ang="0">
                <a:pos x="856343" y="798286"/>
              </a:cxn>
              <a:cxn ang="0">
                <a:pos x="0" y="798286"/>
              </a:cxn>
              <a:cxn ang="0">
                <a:pos x="188686" y="0"/>
              </a:cxn>
            </a:cxnLst>
            <a:rect l="0" t="0" r="r" b="b"/>
            <a:pathLst>
              <a:path w="1059543" h="798286">
                <a:moveTo>
                  <a:pt x="188686" y="0"/>
                </a:moveTo>
                <a:lnTo>
                  <a:pt x="1059543" y="0"/>
                </a:lnTo>
                <a:lnTo>
                  <a:pt x="856343" y="798286"/>
                </a:lnTo>
                <a:lnTo>
                  <a:pt x="0" y="798286"/>
                </a:lnTo>
                <a:lnTo>
                  <a:pt x="188686" y="0"/>
                </a:lnTo>
                <a:close/>
              </a:path>
            </a:pathLst>
          </a:custGeom>
          <a:solidFill>
            <a:srgbClr val="004E8E"/>
          </a:solidFill>
          <a:ln w="12700">
            <a:noFill/>
            <a:miter lim="800000"/>
          </a:ln>
        </p:spPr>
        <p:txBody>
          <a:bodyPr anchor="ctr"/>
          <a:lstStyle/>
          <a:p>
            <a:pPr>
              <a:lnSpc>
                <a:spcPct val="130000"/>
              </a:lnSpc>
            </a:pPr>
            <a:endParaRPr lang="zh-CN" altLang="en-US" sz="2600" b="1">
              <a:solidFill>
                <a:srgbClr val="FFFFFF"/>
              </a:solidFill>
              <a:latin typeface="Agency FB" panose="020B0503020202020204" pitchFamily="34" charset="0"/>
              <a:ea typeface="微软雅黑" panose="020B0503020204020204" pitchFamily="34" charset="-122"/>
            </a:endParaRPr>
          </a:p>
        </p:txBody>
      </p:sp>
      <p:sp>
        <p:nvSpPr>
          <p:cNvPr id="10" name="MH_SubTitle_3"/>
          <p:cNvSpPr>
            <a:spLocks noChangeArrowheads="1"/>
          </p:cNvSpPr>
          <p:nvPr>
            <p:custDataLst>
              <p:tags r:id="rId5"/>
            </p:custDataLst>
          </p:nvPr>
        </p:nvSpPr>
        <p:spPr bwMode="auto">
          <a:xfrm>
            <a:off x="468244" y="3071810"/>
            <a:ext cx="8604318" cy="644754"/>
          </a:xfrm>
          <a:custGeom>
            <a:avLst/>
            <a:gdLst>
              <a:gd name="T0" fmla="*/ 4033838 w 4034972"/>
              <a:gd name="T1" fmla="*/ 0 h 798285"/>
              <a:gd name="T2" fmla="*/ 3830695 w 4034972"/>
              <a:gd name="T3" fmla="*/ 798513 h 798285"/>
              <a:gd name="T4" fmla="*/ 0 w 4034972"/>
              <a:gd name="T5" fmla="*/ 798513 h 798285"/>
              <a:gd name="T6" fmla="*/ 203143 w 4034972"/>
              <a:gd name="T7" fmla="*/ 0 h 798285"/>
              <a:gd name="T8" fmla="*/ 4033838 w 4034972"/>
              <a:gd name="T9" fmla="*/ 0 h 798285"/>
              <a:gd name="T10" fmla="*/ 0 60000 65536"/>
              <a:gd name="T11" fmla="*/ 0 60000 65536"/>
              <a:gd name="T12" fmla="*/ 0 60000 65536"/>
              <a:gd name="T13" fmla="*/ 0 60000 65536"/>
              <a:gd name="T14" fmla="*/ 0 60000 65536"/>
              <a:gd name="T15" fmla="*/ 0 w 4034972"/>
              <a:gd name="T16" fmla="*/ 0 h 798285"/>
              <a:gd name="T17" fmla="*/ 4034972 w 4034972"/>
              <a:gd name="T18" fmla="*/ 798285 h 798285"/>
            </a:gdLst>
            <a:ahLst/>
            <a:cxnLst>
              <a:cxn ang="T10">
                <a:pos x="T0" y="T1"/>
              </a:cxn>
              <a:cxn ang="T11">
                <a:pos x="T2" y="T3"/>
              </a:cxn>
              <a:cxn ang="T12">
                <a:pos x="T4" y="T5"/>
              </a:cxn>
              <a:cxn ang="T13">
                <a:pos x="T6" y="T7"/>
              </a:cxn>
              <a:cxn ang="T14">
                <a:pos x="T8" y="T9"/>
              </a:cxn>
            </a:cxnLst>
            <a:rect l="T15" t="T16" r="T17" b="T18"/>
            <a:pathLst>
              <a:path w="4034972" h="798285">
                <a:moveTo>
                  <a:pt x="4034972" y="0"/>
                </a:moveTo>
                <a:lnTo>
                  <a:pt x="3831772" y="798285"/>
                </a:lnTo>
                <a:lnTo>
                  <a:pt x="0" y="798285"/>
                </a:lnTo>
                <a:lnTo>
                  <a:pt x="203200" y="0"/>
                </a:lnTo>
                <a:lnTo>
                  <a:pt x="4034972" y="0"/>
                </a:lnTo>
                <a:close/>
              </a:path>
            </a:pathLst>
          </a:custGeom>
          <a:solidFill>
            <a:srgbClr val="0070C0"/>
          </a:solidFill>
          <a:ln w="12700">
            <a:noFill/>
            <a:miter lim="800000"/>
          </a:ln>
        </p:spPr>
        <p:txBody>
          <a:bodyPr anchor="ctr"/>
          <a:lstStyle/>
          <a:p>
            <a:pPr marL="285750" indent="-285750">
              <a:lnSpc>
                <a:spcPct val="130000"/>
              </a:lnSpc>
            </a:pPr>
            <a:r>
              <a:rPr lang="zh-CN" altLang="zh-CN" sz="2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600" b="1" dirty="0" smtClean="0">
                <a:solidFill>
                  <a:srgbClr val="FFFF00"/>
                </a:solidFill>
                <a:latin typeface="微软雅黑" panose="020B0503020204020204" pitchFamily="34" charset="-122"/>
                <a:ea typeface="微软雅黑" panose="020B0503020204020204" pitchFamily="34" charset="-122"/>
                <a:sym typeface="Arial" panose="020B0604020202020204" pitchFamily="34" charset="0"/>
              </a:rPr>
              <a:t>二、</a:t>
            </a:r>
            <a:r>
              <a:rPr lang="zh-CN" altLang="zh-CN" sz="2600" b="1" dirty="0" smtClean="0">
                <a:solidFill>
                  <a:srgbClr val="FFFF00"/>
                </a:solidFill>
                <a:latin typeface="微软雅黑" panose="020B0503020204020204" pitchFamily="34" charset="-122"/>
                <a:ea typeface="微软雅黑" panose="020B0503020204020204" pitchFamily="34" charset="-122"/>
                <a:sym typeface="Arial" panose="020B0604020202020204" pitchFamily="34" charset="0"/>
              </a:rPr>
              <a:t>中国</a:t>
            </a:r>
            <a:r>
              <a:rPr lang="zh-CN" altLang="en-US" sz="2600" b="1" dirty="0" smtClean="0">
                <a:solidFill>
                  <a:srgbClr val="FFFF00"/>
                </a:solidFill>
                <a:latin typeface="微软雅黑" panose="020B0503020204020204" pitchFamily="34" charset="-122"/>
                <a:ea typeface="微软雅黑" panose="020B0503020204020204" pitchFamily="34" charset="-122"/>
                <a:sym typeface="Arial" panose="020B0604020202020204" pitchFamily="34" charset="0"/>
              </a:rPr>
              <a:t>铁路</a:t>
            </a:r>
            <a:r>
              <a:rPr lang="zh-CN" altLang="zh-CN" sz="2600" b="1" dirty="0" smtClean="0">
                <a:solidFill>
                  <a:srgbClr val="FFFF00"/>
                </a:solidFill>
                <a:latin typeface="微软雅黑" panose="020B0503020204020204" pitchFamily="34" charset="-122"/>
                <a:ea typeface="微软雅黑" panose="020B0503020204020204" pitchFamily="34" charset="-122"/>
                <a:sym typeface="Arial" panose="020B0604020202020204" pitchFamily="34" charset="0"/>
              </a:rPr>
              <a:t>“走出去”的主要问题</a:t>
            </a:r>
            <a:endParaRPr lang="zh-CN" altLang="zh-CN" sz="26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TextBox 13"/>
          <p:cNvSpPr txBox="1"/>
          <p:nvPr/>
        </p:nvSpPr>
        <p:spPr>
          <a:xfrm>
            <a:off x="571472" y="857232"/>
            <a:ext cx="2428892" cy="553998"/>
          </a:xfrm>
          <a:prstGeom prst="rect">
            <a:avLst/>
          </a:prstGeom>
          <a:noFill/>
        </p:spPr>
        <p:txBody>
          <a:bodyPr wrap="square" rtlCol="0">
            <a:spAutoFit/>
          </a:bodyPr>
          <a:lstStyle/>
          <a:p>
            <a:r>
              <a:rPr lang="zh-CN" altLang="en-US" sz="3000" b="1" dirty="0" smtClean="0">
                <a:solidFill>
                  <a:srgbClr val="002060"/>
                </a:solidFill>
                <a:latin typeface="微软雅黑" panose="020B0503020204020204" pitchFamily="34" charset="-122"/>
                <a:ea typeface="微软雅黑" panose="020B0503020204020204" pitchFamily="34" charset="-122"/>
              </a:rPr>
              <a:t>主要内容：</a:t>
            </a:r>
            <a:endParaRPr lang="zh-CN" altLang="en-US" sz="3000" b="1" dirty="0">
              <a:solidFill>
                <a:srgbClr val="002060"/>
              </a:solidFill>
              <a:latin typeface="微软雅黑" panose="020B0503020204020204" pitchFamily="34" charset="-122"/>
              <a:ea typeface="微软雅黑" panose="020B0503020204020204" pitchFamily="34" charset="-122"/>
            </a:endParaRPr>
          </a:p>
        </p:txBody>
      </p:sp>
      <p:sp>
        <p:nvSpPr>
          <p:cNvPr id="12" name="MH_Other_3"/>
          <p:cNvSpPr>
            <a:spLocks noChangeArrowheads="1"/>
          </p:cNvSpPr>
          <p:nvPr>
            <p:custDataLst>
              <p:tags r:id="rId6"/>
            </p:custDataLst>
          </p:nvPr>
        </p:nvSpPr>
        <p:spPr bwMode="auto">
          <a:xfrm>
            <a:off x="332836" y="4286256"/>
            <a:ext cx="2256837" cy="644754"/>
          </a:xfrm>
          <a:custGeom>
            <a:avLst/>
            <a:gdLst/>
            <a:ahLst/>
            <a:cxnLst>
              <a:cxn ang="0">
                <a:pos x="188686" y="0"/>
              </a:cxn>
              <a:cxn ang="0">
                <a:pos x="1059543" y="0"/>
              </a:cxn>
              <a:cxn ang="0">
                <a:pos x="856343" y="798286"/>
              </a:cxn>
              <a:cxn ang="0">
                <a:pos x="0" y="798286"/>
              </a:cxn>
              <a:cxn ang="0">
                <a:pos x="188686" y="0"/>
              </a:cxn>
            </a:cxnLst>
            <a:rect l="0" t="0" r="r" b="b"/>
            <a:pathLst>
              <a:path w="1059543" h="798286">
                <a:moveTo>
                  <a:pt x="188686" y="0"/>
                </a:moveTo>
                <a:lnTo>
                  <a:pt x="1059543" y="0"/>
                </a:lnTo>
                <a:lnTo>
                  <a:pt x="856343" y="798286"/>
                </a:lnTo>
                <a:lnTo>
                  <a:pt x="0" y="798286"/>
                </a:lnTo>
                <a:lnTo>
                  <a:pt x="188686" y="0"/>
                </a:lnTo>
                <a:close/>
              </a:path>
            </a:pathLst>
          </a:custGeom>
          <a:solidFill>
            <a:srgbClr val="004E8E"/>
          </a:solidFill>
          <a:ln w="12700">
            <a:noFill/>
            <a:miter lim="800000"/>
          </a:ln>
        </p:spPr>
        <p:txBody>
          <a:bodyPr anchor="ctr"/>
          <a:lstStyle/>
          <a:p>
            <a:pPr>
              <a:lnSpc>
                <a:spcPct val="130000"/>
              </a:lnSpc>
            </a:pPr>
            <a:endParaRPr lang="zh-CN" altLang="en-US" sz="2600" b="1">
              <a:solidFill>
                <a:srgbClr val="FFFFFF"/>
              </a:solidFill>
              <a:latin typeface="Agency FB" panose="020B0503020202020204" pitchFamily="34" charset="0"/>
              <a:ea typeface="微软雅黑" panose="020B0503020204020204" pitchFamily="34" charset="-122"/>
            </a:endParaRPr>
          </a:p>
        </p:txBody>
      </p:sp>
      <p:sp>
        <p:nvSpPr>
          <p:cNvPr id="13" name="MH_SubTitle_3"/>
          <p:cNvSpPr>
            <a:spLocks noChangeArrowheads="1"/>
          </p:cNvSpPr>
          <p:nvPr>
            <p:custDataLst>
              <p:tags r:id="rId7"/>
            </p:custDataLst>
          </p:nvPr>
        </p:nvSpPr>
        <p:spPr bwMode="auto">
          <a:xfrm>
            <a:off x="515360" y="4286256"/>
            <a:ext cx="8604318" cy="644754"/>
          </a:xfrm>
          <a:custGeom>
            <a:avLst/>
            <a:gdLst>
              <a:gd name="T0" fmla="*/ 4033838 w 4034972"/>
              <a:gd name="T1" fmla="*/ 0 h 798285"/>
              <a:gd name="T2" fmla="*/ 3830695 w 4034972"/>
              <a:gd name="T3" fmla="*/ 798513 h 798285"/>
              <a:gd name="T4" fmla="*/ 0 w 4034972"/>
              <a:gd name="T5" fmla="*/ 798513 h 798285"/>
              <a:gd name="T6" fmla="*/ 203143 w 4034972"/>
              <a:gd name="T7" fmla="*/ 0 h 798285"/>
              <a:gd name="T8" fmla="*/ 4033838 w 4034972"/>
              <a:gd name="T9" fmla="*/ 0 h 798285"/>
              <a:gd name="T10" fmla="*/ 0 60000 65536"/>
              <a:gd name="T11" fmla="*/ 0 60000 65536"/>
              <a:gd name="T12" fmla="*/ 0 60000 65536"/>
              <a:gd name="T13" fmla="*/ 0 60000 65536"/>
              <a:gd name="T14" fmla="*/ 0 60000 65536"/>
              <a:gd name="T15" fmla="*/ 0 w 4034972"/>
              <a:gd name="T16" fmla="*/ 0 h 798285"/>
              <a:gd name="T17" fmla="*/ 4034972 w 4034972"/>
              <a:gd name="T18" fmla="*/ 798285 h 798285"/>
            </a:gdLst>
            <a:ahLst/>
            <a:cxnLst>
              <a:cxn ang="T10">
                <a:pos x="T0" y="T1"/>
              </a:cxn>
              <a:cxn ang="T11">
                <a:pos x="T2" y="T3"/>
              </a:cxn>
              <a:cxn ang="T12">
                <a:pos x="T4" y="T5"/>
              </a:cxn>
              <a:cxn ang="T13">
                <a:pos x="T6" y="T7"/>
              </a:cxn>
              <a:cxn ang="T14">
                <a:pos x="T8" y="T9"/>
              </a:cxn>
            </a:cxnLst>
            <a:rect l="T15" t="T16" r="T17" b="T18"/>
            <a:pathLst>
              <a:path w="4034972" h="798285">
                <a:moveTo>
                  <a:pt x="4034972" y="0"/>
                </a:moveTo>
                <a:lnTo>
                  <a:pt x="3831772" y="798285"/>
                </a:lnTo>
                <a:lnTo>
                  <a:pt x="0" y="798285"/>
                </a:lnTo>
                <a:lnTo>
                  <a:pt x="203200" y="0"/>
                </a:lnTo>
                <a:lnTo>
                  <a:pt x="4034972" y="0"/>
                </a:lnTo>
                <a:close/>
              </a:path>
            </a:pathLst>
          </a:custGeom>
          <a:solidFill>
            <a:srgbClr val="0070C0"/>
          </a:solidFill>
          <a:ln w="12700">
            <a:noFill/>
            <a:miter lim="800000"/>
          </a:ln>
        </p:spPr>
        <p:txBody>
          <a:bodyPr anchor="ctr"/>
          <a:lstStyle/>
          <a:p>
            <a:pPr marL="285750" indent="-285750">
              <a:lnSpc>
                <a:spcPct val="130000"/>
              </a:lnSpc>
            </a:pPr>
            <a:r>
              <a:rPr lang="zh-CN" altLang="zh-CN" sz="2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6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三、</a:t>
            </a:r>
            <a:r>
              <a:rPr lang="zh-CN" altLang="en-US" sz="2600" b="1" dirty="0" smtClean="0">
                <a:solidFill>
                  <a:schemeClr val="bg1"/>
                </a:solidFill>
                <a:latin typeface="微软雅黑" panose="020B0503020204020204" pitchFamily="34" charset="-122"/>
                <a:ea typeface="微软雅黑" panose="020B0503020204020204" pitchFamily="34" charset="-122"/>
              </a:rPr>
              <a:t>中国铁路“走出去”的大学使命</a:t>
            </a:r>
            <a:endParaRPr lang="zh-CN" altLang="zh-CN" sz="2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组合 14"/>
          <p:cNvGrpSpPr/>
          <p:nvPr/>
        </p:nvGrpSpPr>
        <p:grpSpPr>
          <a:xfrm>
            <a:off x="0" y="0"/>
            <a:ext cx="9144000" cy="6133816"/>
            <a:chOff x="0" y="0"/>
            <a:chExt cx="9144000" cy="6133816"/>
          </a:xfrm>
        </p:grpSpPr>
        <p:pic>
          <p:nvPicPr>
            <p:cNvPr id="12" name="Picture 2" descr="C:\Users\Administrator\Desktop\上.jpg"/>
            <p:cNvPicPr>
              <a:picLocks noChangeAspect="1" noChangeArrowheads="1"/>
            </p:cNvPicPr>
            <p:nvPr/>
          </p:nvPicPr>
          <p:blipFill>
            <a:blip r:embed="rId1" cstate="print"/>
            <a:srcRect/>
            <a:stretch>
              <a:fillRect/>
            </a:stretch>
          </p:blipFill>
          <p:spPr bwMode="auto">
            <a:xfrm>
              <a:off x="0" y="0"/>
              <a:ext cx="9144000" cy="625252"/>
            </a:xfrm>
            <a:prstGeom prst="rect">
              <a:avLst/>
            </a:prstGeom>
            <a:noFill/>
          </p:spPr>
        </p:pic>
        <p:sp>
          <p:nvSpPr>
            <p:cNvPr id="13" name="TextBox 12"/>
            <p:cNvSpPr txBox="1"/>
            <p:nvPr/>
          </p:nvSpPr>
          <p:spPr>
            <a:xfrm>
              <a:off x="730866" y="102781"/>
              <a:ext cx="705678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二、中国铁路“走出去”的主要问题</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pic>
          <p:nvPicPr>
            <p:cNvPr id="14" name="Picture 5" descr="C:\Users\Administrator\Desktop\上.png"/>
            <p:cNvPicPr>
              <a:picLocks noChangeAspect="1" noChangeArrowheads="1"/>
            </p:cNvPicPr>
            <p:nvPr/>
          </p:nvPicPr>
          <p:blipFill>
            <a:blip r:embed="rId2" cstate="print">
              <a:lum/>
            </a:blip>
            <a:srcRect/>
            <a:stretch>
              <a:fillRect/>
            </a:stretch>
          </p:blipFill>
          <p:spPr bwMode="auto">
            <a:xfrm>
              <a:off x="189192" y="1244050"/>
              <a:ext cx="8826492" cy="4889766"/>
            </a:xfrm>
            <a:prstGeom prst="rect">
              <a:avLst/>
            </a:prstGeom>
            <a:noFill/>
          </p:spPr>
        </p:pic>
      </p:grpSp>
      <p:sp>
        <p:nvSpPr>
          <p:cNvPr id="9" name="矩形 8"/>
          <p:cNvSpPr/>
          <p:nvPr/>
        </p:nvSpPr>
        <p:spPr>
          <a:xfrm>
            <a:off x="0" y="5008612"/>
            <a:ext cx="9144000" cy="18493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 name="等腰三角形 9"/>
          <p:cNvSpPr/>
          <p:nvPr/>
        </p:nvSpPr>
        <p:spPr>
          <a:xfrm flipV="1">
            <a:off x="2963110" y="4786322"/>
            <a:ext cx="3096344" cy="4320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pic>
        <p:nvPicPr>
          <p:cNvPr id="2" name="Picture 2" descr="C:\Users\chenchen\Desktop\14192138753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2528" y="3569436"/>
            <a:ext cx="2160000" cy="143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Users\chenchen\Desktop\e1ee79e900db80cce46c8cdb39130a7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7833" y="2072066"/>
            <a:ext cx="2160000" cy="142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8" name="Picture 2" descr="D:\用户目录\Desktop\u=623973103,1660597115&amp;fm=21&amp;gp=0.jpg"/>
          <p:cNvPicPr>
            <a:picLocks noChangeAspect="1" noChangeArrowheads="1"/>
          </p:cNvPicPr>
          <p:nvPr/>
        </p:nvPicPr>
        <p:blipFill>
          <a:blip r:embed="rId5" cstate="print"/>
          <a:srcRect l="19430" b="20519"/>
          <a:stretch>
            <a:fillRect/>
          </a:stretch>
        </p:blipFill>
        <p:spPr bwMode="auto">
          <a:xfrm>
            <a:off x="6390973" y="785794"/>
            <a:ext cx="2160000" cy="1214446"/>
          </a:xfrm>
          <a:prstGeom prst="rect">
            <a:avLst/>
          </a:prstGeom>
          <a:noFill/>
        </p:spPr>
      </p:pic>
      <p:sp>
        <p:nvSpPr>
          <p:cNvPr id="5" name="矩形标注 4"/>
          <p:cNvSpPr/>
          <p:nvPr/>
        </p:nvSpPr>
        <p:spPr>
          <a:xfrm>
            <a:off x="714348" y="857232"/>
            <a:ext cx="4357718" cy="1080000"/>
          </a:xfrm>
          <a:prstGeom prst="wedgeRectCallout">
            <a:avLst>
              <a:gd name="adj1" fmla="val 58292"/>
              <a:gd name="adj2" fmla="val -1814"/>
            </a:avLst>
          </a:prstGeom>
          <a:ln>
            <a:solidFill>
              <a:srgbClr val="002060"/>
            </a:solidFill>
          </a:ln>
        </p:spPr>
        <p:txBody>
          <a:bodyPr wrap="square" anchor="ctr" anchorCtr="0">
            <a:noAutofit/>
          </a:bodyPr>
          <a:lstStyle/>
          <a:p>
            <a:pPr>
              <a:lnSpc>
                <a:spcPct val="120000"/>
              </a:lnSpc>
            </a:pPr>
            <a:r>
              <a:rPr lang="zh-CN" altLang="en-US" sz="2600" b="1" dirty="0" smtClean="0">
                <a:solidFill>
                  <a:srgbClr val="002060"/>
                </a:solidFill>
                <a:latin typeface="微软雅黑" panose="020B0503020204020204" pitchFamily="34" charset="-122"/>
                <a:ea typeface="微软雅黑" panose="020B0503020204020204" pitchFamily="34" charset="-122"/>
              </a:rPr>
              <a:t>      “像风一样快，我们现在很需要跑！”</a:t>
            </a:r>
            <a:endParaRPr lang="zh-CN" altLang="en-US" sz="2600" b="1" dirty="0">
              <a:solidFill>
                <a:srgbClr val="002060"/>
              </a:solidFill>
              <a:latin typeface="微软雅黑" panose="020B0503020204020204" pitchFamily="34" charset="-122"/>
              <a:ea typeface="微软雅黑" panose="020B0503020204020204" pitchFamily="34" charset="-122"/>
            </a:endParaRPr>
          </a:p>
        </p:txBody>
      </p:sp>
      <p:sp>
        <p:nvSpPr>
          <p:cNvPr id="6" name="矩形标注 5"/>
          <p:cNvSpPr/>
          <p:nvPr/>
        </p:nvSpPr>
        <p:spPr>
          <a:xfrm>
            <a:off x="714348" y="2285992"/>
            <a:ext cx="4357718" cy="1080000"/>
          </a:xfrm>
          <a:prstGeom prst="wedgeRectCallout">
            <a:avLst>
              <a:gd name="adj1" fmla="val 58292"/>
              <a:gd name="adj2" fmla="val -1814"/>
            </a:avLst>
          </a:prstGeom>
          <a:ln>
            <a:solidFill>
              <a:srgbClr val="002060"/>
            </a:solidFill>
          </a:ln>
        </p:spPr>
        <p:txBody>
          <a:bodyPr wrap="square" anchor="ctr" anchorCtr="0">
            <a:noAutofit/>
          </a:bodyPr>
          <a:lstStyle/>
          <a:p>
            <a:pPr>
              <a:lnSpc>
                <a:spcPct val="120000"/>
              </a:lnSpc>
            </a:pPr>
            <a:r>
              <a:rPr lang="zh-CN" altLang="en-US" sz="2600" b="1" dirty="0" smtClean="0">
                <a:solidFill>
                  <a:srgbClr val="002060"/>
                </a:solidFill>
                <a:latin typeface="微软雅黑" panose="020B0503020204020204" pitchFamily="34" charset="-122"/>
                <a:ea typeface="微软雅黑" panose="020B0503020204020204" pitchFamily="34" charset="-122"/>
              </a:rPr>
              <a:t>      “高铁动车体现了中国装备制造业水平。”</a:t>
            </a:r>
            <a:endParaRPr lang="zh-CN" altLang="en-US" sz="2600" b="1" dirty="0">
              <a:solidFill>
                <a:srgbClr val="002060"/>
              </a:solidFill>
              <a:latin typeface="微软雅黑" panose="020B0503020204020204" pitchFamily="34" charset="-122"/>
              <a:ea typeface="微软雅黑" panose="020B0503020204020204" pitchFamily="34" charset="-122"/>
            </a:endParaRPr>
          </a:p>
        </p:txBody>
      </p:sp>
      <p:sp>
        <p:nvSpPr>
          <p:cNvPr id="7" name="矩形标注 6"/>
          <p:cNvSpPr/>
          <p:nvPr/>
        </p:nvSpPr>
        <p:spPr>
          <a:xfrm>
            <a:off x="714348" y="3714752"/>
            <a:ext cx="4357718" cy="1080000"/>
          </a:xfrm>
          <a:prstGeom prst="wedgeRectCallout">
            <a:avLst>
              <a:gd name="adj1" fmla="val 58292"/>
              <a:gd name="adj2" fmla="val -1814"/>
            </a:avLst>
          </a:prstGeom>
          <a:ln>
            <a:solidFill>
              <a:srgbClr val="002060"/>
            </a:solidFill>
          </a:ln>
        </p:spPr>
        <p:txBody>
          <a:bodyPr wrap="square" anchor="ctr" anchorCtr="0">
            <a:noAutofit/>
          </a:bodyPr>
          <a:lstStyle/>
          <a:p>
            <a:pPr>
              <a:lnSpc>
                <a:spcPct val="120000"/>
              </a:lnSpc>
            </a:pPr>
            <a:r>
              <a:rPr lang="zh-CN" altLang="en-US" sz="2600" b="1" dirty="0" smtClean="0">
                <a:solidFill>
                  <a:srgbClr val="002060"/>
                </a:solidFill>
                <a:latin typeface="微软雅黑" panose="020B0503020204020204" pitchFamily="34" charset="-122"/>
                <a:ea typeface="微软雅黑" panose="020B0503020204020204" pitchFamily="34" charset="-122"/>
              </a:rPr>
              <a:t>      “推销中国高铁我特别有底气！”</a:t>
            </a:r>
            <a:endParaRPr lang="zh-CN" altLang="en-US" sz="2600" b="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857224" y="5143512"/>
            <a:ext cx="8286808" cy="1631216"/>
          </a:xfrm>
          <a:prstGeom prst="rect">
            <a:avLst/>
          </a:prstGeom>
        </p:spPr>
        <p:txBody>
          <a:bodyPr wrap="square">
            <a:spAutoFit/>
          </a:bodyPr>
          <a:lstStyle/>
          <a:p>
            <a:r>
              <a:rPr lang="zh-CN" altLang="en-US" sz="2600" b="1" dirty="0" smtClean="0">
                <a:solidFill>
                  <a:srgbClr val="FFFF00"/>
                </a:solidFill>
                <a:latin typeface="微软雅黑" panose="020B0503020204020204" pitchFamily="34" charset="-122"/>
                <a:ea typeface="微软雅黑" panose="020B0503020204020204" pitchFamily="34" charset="-122"/>
              </a:rPr>
              <a:t>比较</a:t>
            </a:r>
            <a:r>
              <a:rPr lang="zh-CN" altLang="en-US" sz="2200" b="1" dirty="0" smtClean="0">
                <a:solidFill>
                  <a:srgbClr val="FFFF00"/>
                </a:solidFill>
                <a:latin typeface="微软雅黑" panose="020B0503020204020204" pitchFamily="34" charset="-122"/>
                <a:ea typeface="微软雅黑" panose="020B0503020204020204" pitchFamily="34" charset="-122"/>
              </a:rPr>
              <a:t>优势</a:t>
            </a:r>
            <a:r>
              <a:rPr lang="zh-CN" altLang="en-US" sz="2200" b="1" dirty="0" smtClean="0">
                <a:solidFill>
                  <a:schemeClr val="bg1"/>
                </a:solidFill>
                <a:latin typeface="微软雅黑" panose="020B0503020204020204" pitchFamily="34" charset="-122"/>
                <a:ea typeface="微软雅黑" panose="020B0503020204020204" pitchFamily="34" charset="-122"/>
              </a:rPr>
              <a:t>：技术先进、安全可靠、性价比高</a:t>
            </a:r>
            <a:endParaRPr lang="en-US" altLang="zh-CN" sz="2200" b="1" dirty="0" smtClean="0">
              <a:solidFill>
                <a:schemeClr val="bg1"/>
              </a:solidFill>
              <a:latin typeface="微软雅黑" panose="020B0503020204020204" pitchFamily="34" charset="-122"/>
              <a:ea typeface="微软雅黑" panose="020B0503020204020204" pitchFamily="34" charset="-122"/>
            </a:endParaRPr>
          </a:p>
          <a:p>
            <a:r>
              <a:rPr lang="en-US" altLang="zh-CN" sz="2200" b="1" dirty="0" smtClean="0">
                <a:solidFill>
                  <a:schemeClr val="bg1"/>
                </a:solidFill>
                <a:latin typeface="微软雅黑" panose="020B0503020204020204" pitchFamily="34" charset="-122"/>
                <a:ea typeface="微软雅黑" panose="020B0503020204020204" pitchFamily="34" charset="-122"/>
              </a:rPr>
              <a:t>                  </a:t>
            </a:r>
            <a:r>
              <a:rPr lang="zh-CN" altLang="en-US" sz="2200" b="1" dirty="0" smtClean="0">
                <a:solidFill>
                  <a:schemeClr val="bg1"/>
                </a:solidFill>
                <a:latin typeface="微软雅黑" panose="020B0503020204020204" pitchFamily="34" charset="-122"/>
                <a:ea typeface="微软雅黑" panose="020B0503020204020204" pitchFamily="34" charset="-122"/>
              </a:rPr>
              <a:t>兼容性好、产品交货期有保证、运营经验丰富</a:t>
            </a:r>
            <a:endParaRPr lang="en-US" altLang="zh-CN" sz="2200" b="1" dirty="0" smtClean="0">
              <a:solidFill>
                <a:schemeClr val="bg1"/>
              </a:solidFill>
              <a:latin typeface="微软雅黑" panose="020B0503020204020204" pitchFamily="34" charset="-122"/>
              <a:ea typeface="微软雅黑" panose="020B0503020204020204" pitchFamily="34" charset="-122"/>
            </a:endParaRPr>
          </a:p>
          <a:p>
            <a:r>
              <a:rPr lang="zh-CN" altLang="en-US" sz="2600" b="1" dirty="0" smtClean="0">
                <a:solidFill>
                  <a:srgbClr val="FFFF00"/>
                </a:solidFill>
                <a:latin typeface="微软雅黑" panose="020B0503020204020204" pitchFamily="34" charset="-122"/>
                <a:ea typeface="微软雅黑" panose="020B0503020204020204" pitchFamily="34" charset="-122"/>
              </a:rPr>
              <a:t>整体</a:t>
            </a:r>
            <a:r>
              <a:rPr lang="zh-CN" altLang="en-US" sz="2200" b="1" dirty="0" smtClean="0">
                <a:solidFill>
                  <a:srgbClr val="FFFF00"/>
                </a:solidFill>
                <a:latin typeface="微软雅黑" panose="020B0503020204020204" pitchFamily="34" charset="-122"/>
                <a:ea typeface="微软雅黑" panose="020B0503020204020204" pitchFamily="34" charset="-122"/>
              </a:rPr>
              <a:t>优势</a:t>
            </a:r>
            <a:r>
              <a:rPr lang="zh-CN" altLang="en-US" sz="2200" b="1" dirty="0" smtClean="0">
                <a:solidFill>
                  <a:schemeClr val="bg1"/>
                </a:solidFill>
                <a:latin typeface="微软雅黑" panose="020B0503020204020204" pitchFamily="34" charset="-122"/>
                <a:ea typeface="微软雅黑" panose="020B0503020204020204" pitchFamily="34" charset="-122"/>
              </a:rPr>
              <a:t>：建设与装备有机结合</a:t>
            </a:r>
            <a:endParaRPr lang="en-US" altLang="zh-CN" sz="2200" b="1" dirty="0" smtClean="0">
              <a:solidFill>
                <a:schemeClr val="bg1"/>
              </a:solidFill>
              <a:latin typeface="微软雅黑" panose="020B0503020204020204" pitchFamily="34" charset="-122"/>
              <a:ea typeface="微软雅黑" panose="020B0503020204020204" pitchFamily="34" charset="-122"/>
            </a:endParaRPr>
          </a:p>
          <a:p>
            <a:r>
              <a:rPr lang="zh-CN" altLang="en-US" sz="2600" b="1" dirty="0" smtClean="0">
                <a:solidFill>
                  <a:srgbClr val="FFFF00"/>
                </a:solidFill>
                <a:latin typeface="微软雅黑" panose="020B0503020204020204" pitchFamily="34" charset="-122"/>
                <a:ea typeface="微软雅黑" panose="020B0503020204020204" pitchFamily="34" charset="-122"/>
              </a:rPr>
              <a:t>综合</a:t>
            </a:r>
            <a:r>
              <a:rPr lang="zh-CN" altLang="en-US" sz="2200" b="1" dirty="0" smtClean="0">
                <a:solidFill>
                  <a:srgbClr val="FFFF00"/>
                </a:solidFill>
                <a:latin typeface="微软雅黑" panose="020B0503020204020204" pitchFamily="34" charset="-122"/>
                <a:ea typeface="微软雅黑" panose="020B0503020204020204" pitchFamily="34" charset="-122"/>
              </a:rPr>
              <a:t>优势</a:t>
            </a:r>
            <a:r>
              <a:rPr lang="zh-CN" altLang="en-US" sz="2200" b="1" dirty="0" smtClean="0">
                <a:solidFill>
                  <a:schemeClr val="bg1"/>
                </a:solidFill>
                <a:latin typeface="微软雅黑" panose="020B0503020204020204" pitchFamily="34" charset="-122"/>
                <a:ea typeface="微软雅黑" panose="020B0503020204020204" pitchFamily="34" charset="-122"/>
              </a:rPr>
              <a:t>：融资支持</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dministrator\Desktop\17E58PICbKj_1024.png"/>
          <p:cNvPicPr>
            <a:picLocks noChangeAspect="1" noChangeArrowheads="1"/>
          </p:cNvPicPr>
          <p:nvPr/>
        </p:nvPicPr>
        <p:blipFill>
          <a:blip r:embed="rId1" cstate="print"/>
          <a:srcRect/>
          <a:stretch>
            <a:fillRect/>
          </a:stretch>
        </p:blipFill>
        <p:spPr bwMode="auto">
          <a:xfrm>
            <a:off x="0" y="3095625"/>
            <a:ext cx="9144000" cy="3762375"/>
          </a:xfrm>
          <a:prstGeom prst="rect">
            <a:avLst/>
          </a:prstGeom>
          <a:noFill/>
        </p:spPr>
      </p:pic>
      <p:sp>
        <p:nvSpPr>
          <p:cNvPr id="5" name="MH_Other_1"/>
          <p:cNvSpPr>
            <a:spLocks noChangeArrowheads="1"/>
          </p:cNvSpPr>
          <p:nvPr>
            <p:custDataLst>
              <p:tags r:id="rId2"/>
            </p:custDataLst>
          </p:nvPr>
        </p:nvSpPr>
        <p:spPr bwMode="auto">
          <a:xfrm>
            <a:off x="285720" y="1785926"/>
            <a:ext cx="2256837" cy="648546"/>
          </a:xfrm>
          <a:custGeom>
            <a:avLst/>
            <a:gdLst/>
            <a:ahLst/>
            <a:cxnLst>
              <a:cxn ang="0">
                <a:pos x="188686" y="0"/>
              </a:cxn>
              <a:cxn ang="0">
                <a:pos x="1059543" y="0"/>
              </a:cxn>
              <a:cxn ang="0">
                <a:pos x="856343" y="798286"/>
              </a:cxn>
              <a:cxn ang="0">
                <a:pos x="0" y="798286"/>
              </a:cxn>
              <a:cxn ang="0">
                <a:pos x="188686" y="0"/>
              </a:cxn>
            </a:cxnLst>
            <a:rect l="0" t="0" r="r" b="b"/>
            <a:pathLst>
              <a:path w="1059543" h="798286">
                <a:moveTo>
                  <a:pt x="188686" y="0"/>
                </a:moveTo>
                <a:lnTo>
                  <a:pt x="1059543" y="0"/>
                </a:lnTo>
                <a:lnTo>
                  <a:pt x="856343" y="798286"/>
                </a:lnTo>
                <a:lnTo>
                  <a:pt x="0" y="798286"/>
                </a:lnTo>
                <a:lnTo>
                  <a:pt x="188686" y="0"/>
                </a:lnTo>
                <a:close/>
              </a:path>
            </a:pathLst>
          </a:custGeom>
          <a:solidFill>
            <a:srgbClr val="004E8E"/>
          </a:solidFill>
          <a:ln w="12700">
            <a:noFill/>
            <a:miter lim="800000"/>
          </a:ln>
        </p:spPr>
        <p:txBody>
          <a:bodyPr anchor="ctr"/>
          <a:lstStyle/>
          <a:p>
            <a:pPr>
              <a:lnSpc>
                <a:spcPct val="130000"/>
              </a:lnSpc>
            </a:pPr>
            <a:endParaRPr lang="zh-CN" altLang="en-US" sz="2600" b="1">
              <a:solidFill>
                <a:srgbClr val="FFFF00"/>
              </a:solidFill>
              <a:latin typeface="Agency FB" panose="020B0503020202020204" pitchFamily="34" charset="0"/>
              <a:ea typeface="微软雅黑" panose="020B0503020204020204" pitchFamily="34" charset="-122"/>
            </a:endParaRPr>
          </a:p>
        </p:txBody>
      </p:sp>
      <p:sp>
        <p:nvSpPr>
          <p:cNvPr id="6" name="MH_SubTitle_1"/>
          <p:cNvSpPr>
            <a:spLocks noChangeArrowheads="1"/>
          </p:cNvSpPr>
          <p:nvPr>
            <p:custDataLst>
              <p:tags r:id="rId3"/>
            </p:custDataLst>
          </p:nvPr>
        </p:nvSpPr>
        <p:spPr bwMode="auto">
          <a:xfrm>
            <a:off x="468244" y="1785926"/>
            <a:ext cx="8604318" cy="644754"/>
          </a:xfrm>
          <a:custGeom>
            <a:avLst/>
            <a:gdLst>
              <a:gd name="T0" fmla="*/ 4033838 w 4034972"/>
              <a:gd name="T1" fmla="*/ 0 h 798285"/>
              <a:gd name="T2" fmla="*/ 3830695 w 4034972"/>
              <a:gd name="T3" fmla="*/ 796925 h 798285"/>
              <a:gd name="T4" fmla="*/ 0 w 4034972"/>
              <a:gd name="T5" fmla="*/ 796925 h 798285"/>
              <a:gd name="T6" fmla="*/ 203143 w 4034972"/>
              <a:gd name="T7" fmla="*/ 0 h 798285"/>
              <a:gd name="T8" fmla="*/ 4033838 w 4034972"/>
              <a:gd name="T9" fmla="*/ 0 h 798285"/>
              <a:gd name="T10" fmla="*/ 0 60000 65536"/>
              <a:gd name="T11" fmla="*/ 0 60000 65536"/>
              <a:gd name="T12" fmla="*/ 0 60000 65536"/>
              <a:gd name="T13" fmla="*/ 0 60000 65536"/>
              <a:gd name="T14" fmla="*/ 0 60000 65536"/>
              <a:gd name="T15" fmla="*/ 0 w 4034972"/>
              <a:gd name="T16" fmla="*/ 0 h 798285"/>
              <a:gd name="T17" fmla="*/ 4034972 w 4034972"/>
              <a:gd name="T18" fmla="*/ 798285 h 798285"/>
            </a:gdLst>
            <a:ahLst/>
            <a:cxnLst>
              <a:cxn ang="T10">
                <a:pos x="T0" y="T1"/>
              </a:cxn>
              <a:cxn ang="T11">
                <a:pos x="T2" y="T3"/>
              </a:cxn>
              <a:cxn ang="T12">
                <a:pos x="T4" y="T5"/>
              </a:cxn>
              <a:cxn ang="T13">
                <a:pos x="T6" y="T7"/>
              </a:cxn>
              <a:cxn ang="T14">
                <a:pos x="T8" y="T9"/>
              </a:cxn>
            </a:cxnLst>
            <a:rect l="T15" t="T16" r="T17" b="T18"/>
            <a:pathLst>
              <a:path w="4034972" h="798285">
                <a:moveTo>
                  <a:pt x="4034972" y="0"/>
                </a:moveTo>
                <a:lnTo>
                  <a:pt x="3831772" y="798285"/>
                </a:lnTo>
                <a:lnTo>
                  <a:pt x="0" y="798285"/>
                </a:lnTo>
                <a:lnTo>
                  <a:pt x="203200" y="0"/>
                </a:lnTo>
                <a:lnTo>
                  <a:pt x="4034972" y="0"/>
                </a:lnTo>
                <a:close/>
              </a:path>
            </a:pathLst>
          </a:custGeom>
          <a:solidFill>
            <a:srgbClr val="0070C0"/>
          </a:solidFill>
          <a:ln w="12700">
            <a:noFill/>
            <a:miter lim="800000"/>
          </a:ln>
        </p:spPr>
        <p:txBody>
          <a:bodyPr lIns="540000" anchor="ctr"/>
          <a:lstStyle/>
          <a:p>
            <a:pPr marL="285750" indent="-285750">
              <a:lnSpc>
                <a:spcPct val="130000"/>
              </a:lnSpc>
            </a:pPr>
            <a:r>
              <a:rPr lang="en-US" altLang="zh-CN" sz="2600" b="1" dirty="0" smtClean="0">
                <a:solidFill>
                  <a:srgbClr val="FFFF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600" b="1" dirty="0" smtClean="0">
                <a:solidFill>
                  <a:srgbClr val="FFFF00"/>
                </a:solidFill>
                <a:latin typeface="微软雅黑" panose="020B0503020204020204" pitchFamily="34" charset="-122"/>
                <a:ea typeface="微软雅黑" panose="020B0503020204020204" pitchFamily="34" charset="-122"/>
                <a:sym typeface="Arial" panose="020B0604020202020204" pitchFamily="34" charset="0"/>
              </a:rPr>
              <a:t>一、</a:t>
            </a:r>
            <a:r>
              <a:rPr lang="zh-CN" altLang="en-US" sz="2600" b="1" dirty="0" smtClean="0">
                <a:solidFill>
                  <a:srgbClr val="FFFF00"/>
                </a:solidFill>
                <a:latin typeface="微软雅黑" panose="020B0503020204020204" pitchFamily="34" charset="-122"/>
                <a:ea typeface="微软雅黑" panose="020B0503020204020204" pitchFamily="34" charset="-122"/>
              </a:rPr>
              <a:t>中国铁路“走出去”的必要性与战略方向</a:t>
            </a:r>
            <a:endParaRPr lang="en-US" altLang="zh-CN" sz="2600" b="1" dirty="0" smtClean="0">
              <a:solidFill>
                <a:srgbClr val="FFFF00"/>
              </a:solidFill>
              <a:latin typeface="微软雅黑" panose="020B0503020204020204" pitchFamily="34" charset="-122"/>
              <a:ea typeface="微软雅黑" panose="020B0503020204020204" pitchFamily="34" charset="-122"/>
            </a:endParaRPr>
          </a:p>
        </p:txBody>
      </p:sp>
      <p:sp>
        <p:nvSpPr>
          <p:cNvPr id="9" name="MH_Other_3"/>
          <p:cNvSpPr>
            <a:spLocks noChangeArrowheads="1"/>
          </p:cNvSpPr>
          <p:nvPr>
            <p:custDataLst>
              <p:tags r:id="rId4"/>
            </p:custDataLst>
          </p:nvPr>
        </p:nvSpPr>
        <p:spPr bwMode="auto">
          <a:xfrm>
            <a:off x="285720" y="3071810"/>
            <a:ext cx="2256837" cy="644754"/>
          </a:xfrm>
          <a:custGeom>
            <a:avLst/>
            <a:gdLst/>
            <a:ahLst/>
            <a:cxnLst>
              <a:cxn ang="0">
                <a:pos x="188686" y="0"/>
              </a:cxn>
              <a:cxn ang="0">
                <a:pos x="1059543" y="0"/>
              </a:cxn>
              <a:cxn ang="0">
                <a:pos x="856343" y="798286"/>
              </a:cxn>
              <a:cxn ang="0">
                <a:pos x="0" y="798286"/>
              </a:cxn>
              <a:cxn ang="0">
                <a:pos x="188686" y="0"/>
              </a:cxn>
            </a:cxnLst>
            <a:rect l="0" t="0" r="r" b="b"/>
            <a:pathLst>
              <a:path w="1059543" h="798286">
                <a:moveTo>
                  <a:pt x="188686" y="0"/>
                </a:moveTo>
                <a:lnTo>
                  <a:pt x="1059543" y="0"/>
                </a:lnTo>
                <a:lnTo>
                  <a:pt x="856343" y="798286"/>
                </a:lnTo>
                <a:lnTo>
                  <a:pt x="0" y="798286"/>
                </a:lnTo>
                <a:lnTo>
                  <a:pt x="188686" y="0"/>
                </a:lnTo>
                <a:close/>
              </a:path>
            </a:pathLst>
          </a:custGeom>
          <a:solidFill>
            <a:srgbClr val="004E8E"/>
          </a:solidFill>
          <a:ln w="12700">
            <a:noFill/>
            <a:miter lim="800000"/>
          </a:ln>
        </p:spPr>
        <p:txBody>
          <a:bodyPr anchor="ctr"/>
          <a:lstStyle/>
          <a:p>
            <a:pPr>
              <a:lnSpc>
                <a:spcPct val="130000"/>
              </a:lnSpc>
            </a:pPr>
            <a:endParaRPr lang="zh-CN" altLang="en-US" sz="2600" b="1">
              <a:solidFill>
                <a:srgbClr val="FFFFFF"/>
              </a:solidFill>
              <a:latin typeface="Agency FB" panose="020B0503020202020204" pitchFamily="34" charset="0"/>
              <a:ea typeface="微软雅黑" panose="020B0503020204020204" pitchFamily="34" charset="-122"/>
            </a:endParaRPr>
          </a:p>
        </p:txBody>
      </p:sp>
      <p:sp>
        <p:nvSpPr>
          <p:cNvPr id="10" name="MH_SubTitle_3"/>
          <p:cNvSpPr>
            <a:spLocks noChangeArrowheads="1"/>
          </p:cNvSpPr>
          <p:nvPr>
            <p:custDataLst>
              <p:tags r:id="rId5"/>
            </p:custDataLst>
          </p:nvPr>
        </p:nvSpPr>
        <p:spPr bwMode="auto">
          <a:xfrm>
            <a:off x="468244" y="3071810"/>
            <a:ext cx="8604318" cy="644754"/>
          </a:xfrm>
          <a:custGeom>
            <a:avLst/>
            <a:gdLst>
              <a:gd name="T0" fmla="*/ 4033838 w 4034972"/>
              <a:gd name="T1" fmla="*/ 0 h 798285"/>
              <a:gd name="T2" fmla="*/ 3830695 w 4034972"/>
              <a:gd name="T3" fmla="*/ 798513 h 798285"/>
              <a:gd name="T4" fmla="*/ 0 w 4034972"/>
              <a:gd name="T5" fmla="*/ 798513 h 798285"/>
              <a:gd name="T6" fmla="*/ 203143 w 4034972"/>
              <a:gd name="T7" fmla="*/ 0 h 798285"/>
              <a:gd name="T8" fmla="*/ 4033838 w 4034972"/>
              <a:gd name="T9" fmla="*/ 0 h 798285"/>
              <a:gd name="T10" fmla="*/ 0 60000 65536"/>
              <a:gd name="T11" fmla="*/ 0 60000 65536"/>
              <a:gd name="T12" fmla="*/ 0 60000 65536"/>
              <a:gd name="T13" fmla="*/ 0 60000 65536"/>
              <a:gd name="T14" fmla="*/ 0 60000 65536"/>
              <a:gd name="T15" fmla="*/ 0 w 4034972"/>
              <a:gd name="T16" fmla="*/ 0 h 798285"/>
              <a:gd name="T17" fmla="*/ 4034972 w 4034972"/>
              <a:gd name="T18" fmla="*/ 798285 h 798285"/>
            </a:gdLst>
            <a:ahLst/>
            <a:cxnLst>
              <a:cxn ang="T10">
                <a:pos x="T0" y="T1"/>
              </a:cxn>
              <a:cxn ang="T11">
                <a:pos x="T2" y="T3"/>
              </a:cxn>
              <a:cxn ang="T12">
                <a:pos x="T4" y="T5"/>
              </a:cxn>
              <a:cxn ang="T13">
                <a:pos x="T6" y="T7"/>
              </a:cxn>
              <a:cxn ang="T14">
                <a:pos x="T8" y="T9"/>
              </a:cxn>
            </a:cxnLst>
            <a:rect l="T15" t="T16" r="T17" b="T18"/>
            <a:pathLst>
              <a:path w="4034972" h="798285">
                <a:moveTo>
                  <a:pt x="4034972" y="0"/>
                </a:moveTo>
                <a:lnTo>
                  <a:pt x="3831772" y="798285"/>
                </a:lnTo>
                <a:lnTo>
                  <a:pt x="0" y="798285"/>
                </a:lnTo>
                <a:lnTo>
                  <a:pt x="203200" y="0"/>
                </a:lnTo>
                <a:lnTo>
                  <a:pt x="4034972" y="0"/>
                </a:lnTo>
                <a:close/>
              </a:path>
            </a:pathLst>
          </a:custGeom>
          <a:solidFill>
            <a:srgbClr val="0070C0"/>
          </a:solidFill>
          <a:ln w="12700">
            <a:noFill/>
            <a:miter lim="800000"/>
          </a:ln>
        </p:spPr>
        <p:txBody>
          <a:bodyPr anchor="ctr"/>
          <a:lstStyle/>
          <a:p>
            <a:pPr marL="285750" indent="-285750">
              <a:lnSpc>
                <a:spcPct val="130000"/>
              </a:lnSpc>
            </a:pPr>
            <a:r>
              <a:rPr lang="zh-CN" altLang="zh-CN" sz="2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6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二、</a:t>
            </a:r>
            <a:r>
              <a:rPr lang="zh-CN" altLang="zh-CN" sz="2600" b="1" dirty="0" smtClean="0">
                <a:solidFill>
                  <a:schemeClr val="bg1"/>
                </a:solidFill>
                <a:latin typeface="微软雅黑" panose="020B0503020204020204" pitchFamily="34" charset="-122"/>
                <a:ea typeface="微软雅黑" panose="020B0503020204020204" pitchFamily="34" charset="-122"/>
              </a:rPr>
              <a:t>中国</a:t>
            </a:r>
            <a:r>
              <a:rPr lang="zh-CN" altLang="en-US" sz="2600" b="1" dirty="0" smtClean="0">
                <a:solidFill>
                  <a:schemeClr val="bg1"/>
                </a:solidFill>
                <a:latin typeface="微软雅黑" panose="020B0503020204020204" pitchFamily="34" charset="-122"/>
                <a:ea typeface="微软雅黑" panose="020B0503020204020204" pitchFamily="34" charset="-122"/>
              </a:rPr>
              <a:t>铁路</a:t>
            </a:r>
            <a:r>
              <a:rPr lang="zh-CN" altLang="zh-CN" sz="2600" b="1" dirty="0" smtClean="0">
                <a:solidFill>
                  <a:schemeClr val="bg1"/>
                </a:solidFill>
                <a:latin typeface="微软雅黑" panose="020B0503020204020204" pitchFamily="34" charset="-122"/>
                <a:ea typeface="微软雅黑" panose="020B0503020204020204" pitchFamily="34" charset="-122"/>
              </a:rPr>
              <a:t>“走出去”的主要问题</a:t>
            </a:r>
            <a:endParaRPr lang="zh-CN" altLang="zh-CN" sz="2600"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571472" y="857232"/>
            <a:ext cx="2428892" cy="553998"/>
          </a:xfrm>
          <a:prstGeom prst="rect">
            <a:avLst/>
          </a:prstGeom>
          <a:noFill/>
        </p:spPr>
        <p:txBody>
          <a:bodyPr wrap="square" rtlCol="0">
            <a:spAutoFit/>
          </a:bodyPr>
          <a:lstStyle/>
          <a:p>
            <a:r>
              <a:rPr lang="zh-CN" altLang="en-US" sz="3000" b="1" dirty="0" smtClean="0">
                <a:solidFill>
                  <a:srgbClr val="002060"/>
                </a:solidFill>
                <a:latin typeface="微软雅黑" panose="020B0503020204020204" pitchFamily="34" charset="-122"/>
                <a:ea typeface="微软雅黑" panose="020B0503020204020204" pitchFamily="34" charset="-122"/>
              </a:rPr>
              <a:t>主要内容：</a:t>
            </a:r>
            <a:endParaRPr lang="zh-CN" altLang="en-US" sz="3000" b="1" dirty="0">
              <a:solidFill>
                <a:srgbClr val="002060"/>
              </a:solidFill>
              <a:latin typeface="微软雅黑" panose="020B0503020204020204" pitchFamily="34" charset="-122"/>
              <a:ea typeface="微软雅黑" panose="020B0503020204020204" pitchFamily="34" charset="-122"/>
            </a:endParaRPr>
          </a:p>
        </p:txBody>
      </p:sp>
      <p:sp>
        <p:nvSpPr>
          <p:cNvPr id="12" name="MH_Other_3"/>
          <p:cNvSpPr>
            <a:spLocks noChangeArrowheads="1"/>
          </p:cNvSpPr>
          <p:nvPr>
            <p:custDataLst>
              <p:tags r:id="rId6"/>
            </p:custDataLst>
          </p:nvPr>
        </p:nvSpPr>
        <p:spPr bwMode="auto">
          <a:xfrm>
            <a:off x="332836" y="4286256"/>
            <a:ext cx="2256837" cy="644754"/>
          </a:xfrm>
          <a:custGeom>
            <a:avLst/>
            <a:gdLst/>
            <a:ahLst/>
            <a:cxnLst>
              <a:cxn ang="0">
                <a:pos x="188686" y="0"/>
              </a:cxn>
              <a:cxn ang="0">
                <a:pos x="1059543" y="0"/>
              </a:cxn>
              <a:cxn ang="0">
                <a:pos x="856343" y="798286"/>
              </a:cxn>
              <a:cxn ang="0">
                <a:pos x="0" y="798286"/>
              </a:cxn>
              <a:cxn ang="0">
                <a:pos x="188686" y="0"/>
              </a:cxn>
            </a:cxnLst>
            <a:rect l="0" t="0" r="r" b="b"/>
            <a:pathLst>
              <a:path w="1059543" h="798286">
                <a:moveTo>
                  <a:pt x="188686" y="0"/>
                </a:moveTo>
                <a:lnTo>
                  <a:pt x="1059543" y="0"/>
                </a:lnTo>
                <a:lnTo>
                  <a:pt x="856343" y="798286"/>
                </a:lnTo>
                <a:lnTo>
                  <a:pt x="0" y="798286"/>
                </a:lnTo>
                <a:lnTo>
                  <a:pt x="188686" y="0"/>
                </a:lnTo>
                <a:close/>
              </a:path>
            </a:pathLst>
          </a:custGeom>
          <a:solidFill>
            <a:srgbClr val="004E8E"/>
          </a:solidFill>
          <a:ln w="12700">
            <a:noFill/>
            <a:miter lim="800000"/>
          </a:ln>
        </p:spPr>
        <p:txBody>
          <a:bodyPr anchor="ctr"/>
          <a:lstStyle/>
          <a:p>
            <a:pPr>
              <a:lnSpc>
                <a:spcPct val="130000"/>
              </a:lnSpc>
            </a:pPr>
            <a:endParaRPr lang="zh-CN" altLang="en-US" sz="2600" b="1">
              <a:solidFill>
                <a:srgbClr val="FFFFFF"/>
              </a:solidFill>
              <a:latin typeface="Agency FB" panose="020B0503020202020204" pitchFamily="34" charset="0"/>
              <a:ea typeface="微软雅黑" panose="020B0503020204020204" pitchFamily="34" charset="-122"/>
            </a:endParaRPr>
          </a:p>
        </p:txBody>
      </p:sp>
      <p:sp>
        <p:nvSpPr>
          <p:cNvPr id="13" name="MH_SubTitle_3"/>
          <p:cNvSpPr>
            <a:spLocks noChangeArrowheads="1"/>
          </p:cNvSpPr>
          <p:nvPr>
            <p:custDataLst>
              <p:tags r:id="rId7"/>
            </p:custDataLst>
          </p:nvPr>
        </p:nvSpPr>
        <p:spPr bwMode="auto">
          <a:xfrm>
            <a:off x="515360" y="4286256"/>
            <a:ext cx="8604318" cy="644754"/>
          </a:xfrm>
          <a:custGeom>
            <a:avLst/>
            <a:gdLst>
              <a:gd name="T0" fmla="*/ 4033838 w 4034972"/>
              <a:gd name="T1" fmla="*/ 0 h 798285"/>
              <a:gd name="T2" fmla="*/ 3830695 w 4034972"/>
              <a:gd name="T3" fmla="*/ 798513 h 798285"/>
              <a:gd name="T4" fmla="*/ 0 w 4034972"/>
              <a:gd name="T5" fmla="*/ 798513 h 798285"/>
              <a:gd name="T6" fmla="*/ 203143 w 4034972"/>
              <a:gd name="T7" fmla="*/ 0 h 798285"/>
              <a:gd name="T8" fmla="*/ 4033838 w 4034972"/>
              <a:gd name="T9" fmla="*/ 0 h 798285"/>
              <a:gd name="T10" fmla="*/ 0 60000 65536"/>
              <a:gd name="T11" fmla="*/ 0 60000 65536"/>
              <a:gd name="T12" fmla="*/ 0 60000 65536"/>
              <a:gd name="T13" fmla="*/ 0 60000 65536"/>
              <a:gd name="T14" fmla="*/ 0 60000 65536"/>
              <a:gd name="T15" fmla="*/ 0 w 4034972"/>
              <a:gd name="T16" fmla="*/ 0 h 798285"/>
              <a:gd name="T17" fmla="*/ 4034972 w 4034972"/>
              <a:gd name="T18" fmla="*/ 798285 h 798285"/>
            </a:gdLst>
            <a:ahLst/>
            <a:cxnLst>
              <a:cxn ang="T10">
                <a:pos x="T0" y="T1"/>
              </a:cxn>
              <a:cxn ang="T11">
                <a:pos x="T2" y="T3"/>
              </a:cxn>
              <a:cxn ang="T12">
                <a:pos x="T4" y="T5"/>
              </a:cxn>
              <a:cxn ang="T13">
                <a:pos x="T6" y="T7"/>
              </a:cxn>
              <a:cxn ang="T14">
                <a:pos x="T8" y="T9"/>
              </a:cxn>
            </a:cxnLst>
            <a:rect l="T15" t="T16" r="T17" b="T18"/>
            <a:pathLst>
              <a:path w="4034972" h="798285">
                <a:moveTo>
                  <a:pt x="4034972" y="0"/>
                </a:moveTo>
                <a:lnTo>
                  <a:pt x="3831772" y="798285"/>
                </a:lnTo>
                <a:lnTo>
                  <a:pt x="0" y="798285"/>
                </a:lnTo>
                <a:lnTo>
                  <a:pt x="203200" y="0"/>
                </a:lnTo>
                <a:lnTo>
                  <a:pt x="4034972" y="0"/>
                </a:lnTo>
                <a:close/>
              </a:path>
            </a:pathLst>
          </a:custGeom>
          <a:solidFill>
            <a:srgbClr val="0070C0"/>
          </a:solidFill>
          <a:ln w="12700">
            <a:noFill/>
            <a:miter lim="800000"/>
          </a:ln>
        </p:spPr>
        <p:txBody>
          <a:bodyPr anchor="ctr"/>
          <a:lstStyle/>
          <a:p>
            <a:pPr marL="285750" indent="-285750">
              <a:lnSpc>
                <a:spcPct val="130000"/>
              </a:lnSpc>
            </a:pPr>
            <a:r>
              <a:rPr lang="zh-CN" altLang="zh-CN" sz="2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6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三、</a:t>
            </a:r>
            <a:r>
              <a:rPr lang="zh-CN" altLang="en-US" sz="2600" b="1" dirty="0" smtClean="0">
                <a:solidFill>
                  <a:schemeClr val="bg1"/>
                </a:solidFill>
                <a:latin typeface="微软雅黑" panose="020B0503020204020204" pitchFamily="34" charset="-122"/>
                <a:ea typeface="微软雅黑" panose="020B0503020204020204" pitchFamily="34" charset="-122"/>
              </a:rPr>
              <a:t>中国铁路“走出去”的大学使命</a:t>
            </a:r>
            <a:endParaRPr lang="zh-CN" altLang="zh-CN" sz="2600" dirty="0">
              <a:solidFill>
                <a:schemeClr val="bg1"/>
              </a:solidFill>
              <a:latin typeface="微软雅黑" panose="020B0503020204020204" pitchFamily="34" charset="-122"/>
              <a:ea typeface="微软雅黑" panose="020B0503020204020204" pitchFamily="34" charset="-122"/>
            </a:endParaRPr>
          </a:p>
        </p:txBody>
      </p:sp>
      <p:pic>
        <p:nvPicPr>
          <p:cNvPr id="11" name="图片 1" descr="2020年中国高速铁路网1.jpg"/>
          <p:cNvPicPr>
            <a:picLocks noChangeAspect="1"/>
          </p:cNvPicPr>
          <p:nvPr/>
        </p:nvPicPr>
        <p:blipFill>
          <a:blip r:embed="rId8" cstate="print"/>
          <a:stretch>
            <a:fillRect/>
          </a:stretch>
        </p:blipFill>
        <p:spPr>
          <a:xfrm>
            <a:off x="0" y="-17462"/>
            <a:ext cx="9144000" cy="7027862"/>
          </a:xfrm>
          <a:prstGeom prst="rect">
            <a:avLst/>
          </a:prstGeom>
          <a:noFill/>
          <a:ln w="9525">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 name="组合 35"/>
          <p:cNvGrpSpPr/>
          <p:nvPr/>
        </p:nvGrpSpPr>
        <p:grpSpPr>
          <a:xfrm>
            <a:off x="0" y="0"/>
            <a:ext cx="9144000" cy="6133816"/>
            <a:chOff x="0" y="0"/>
            <a:chExt cx="9144000" cy="6133816"/>
          </a:xfrm>
        </p:grpSpPr>
        <p:pic>
          <p:nvPicPr>
            <p:cNvPr id="37" name="Picture 2" descr="C:\Users\Administrator\Desktop\上.jpg"/>
            <p:cNvPicPr>
              <a:picLocks noChangeAspect="1" noChangeArrowheads="1"/>
            </p:cNvPicPr>
            <p:nvPr/>
          </p:nvPicPr>
          <p:blipFill>
            <a:blip r:embed="rId1" cstate="print"/>
            <a:srcRect/>
            <a:stretch>
              <a:fillRect/>
            </a:stretch>
          </p:blipFill>
          <p:spPr bwMode="auto">
            <a:xfrm>
              <a:off x="0" y="0"/>
              <a:ext cx="9144000" cy="625252"/>
            </a:xfrm>
            <a:prstGeom prst="rect">
              <a:avLst/>
            </a:prstGeom>
            <a:noFill/>
          </p:spPr>
        </p:pic>
        <p:sp>
          <p:nvSpPr>
            <p:cNvPr id="38" name="TextBox 37"/>
            <p:cNvSpPr txBox="1"/>
            <p:nvPr/>
          </p:nvSpPr>
          <p:spPr>
            <a:xfrm>
              <a:off x="730866" y="102781"/>
              <a:ext cx="705678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二、中国铁路“走出去”的主要问题</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pic>
          <p:nvPicPr>
            <p:cNvPr id="39" name="Picture 5" descr="C:\Users\Administrator\Desktop\上.png"/>
            <p:cNvPicPr>
              <a:picLocks noChangeAspect="1" noChangeArrowheads="1"/>
            </p:cNvPicPr>
            <p:nvPr/>
          </p:nvPicPr>
          <p:blipFill>
            <a:blip r:embed="rId2" cstate="print">
              <a:lum/>
            </a:blip>
            <a:srcRect/>
            <a:stretch>
              <a:fillRect/>
            </a:stretch>
          </p:blipFill>
          <p:spPr bwMode="auto">
            <a:xfrm>
              <a:off x="189192" y="1244050"/>
              <a:ext cx="8826492" cy="4889766"/>
            </a:xfrm>
            <a:prstGeom prst="rect">
              <a:avLst/>
            </a:prstGeom>
            <a:noFill/>
          </p:spPr>
        </p:pic>
      </p:grpSp>
      <p:sp>
        <p:nvSpPr>
          <p:cNvPr id="35" name="矩形 34"/>
          <p:cNvSpPr/>
          <p:nvPr/>
        </p:nvSpPr>
        <p:spPr>
          <a:xfrm>
            <a:off x="500034" y="857232"/>
            <a:ext cx="8501122" cy="5669280"/>
          </a:xfrm>
          <a:prstGeom prst="rect">
            <a:avLst/>
          </a:prstGeom>
        </p:spPr>
        <p:txBody>
          <a:bodyPr wrap="square">
            <a:spAutoFit/>
          </a:bodyPr>
          <a:lstStyle/>
          <a:p>
            <a:pPr marL="457200" indent="-457200" defTabSz="931545" eaLnBrk="0" fontAlgn="base" hangingPunct="0">
              <a:lnSpc>
                <a:spcPct val="150000"/>
              </a:lnSpc>
              <a:spcBef>
                <a:spcPct val="0"/>
              </a:spcBef>
              <a:spcAft>
                <a:spcPct val="0"/>
              </a:spcAft>
              <a:defRPr/>
            </a:pPr>
            <a:r>
              <a:rPr lang="zh-CN" altLang="en-US" sz="28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中国铁路走出去</a:t>
            </a:r>
            <a:r>
              <a:rPr lang="en-US" altLang="zh-CN" sz="28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8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良好态势</a:t>
            </a:r>
            <a:endParaRPr lang="en-US" altLang="zh-CN" sz="28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5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中企在海外承建的第一条高铁</a:t>
            </a:r>
            <a:r>
              <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土耳其安伊高铁二期工程</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顺利通车</a:t>
            </a:r>
            <a:endPar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5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为马来西亚生产的世界最高运营速度</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米轨动车下线</a:t>
            </a:r>
            <a:endPar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5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中老铁路、印尼雅加达至万隆高铁已经</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开工建设</a:t>
            </a:r>
            <a:endPar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5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中泰铁路、匈塞铁路塞尔维亚段已经</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正式启动</a:t>
            </a:r>
            <a:endPar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5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中俄签署</a:t>
            </a:r>
            <a:r>
              <a:rPr lang="en-US"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莫斯科</a:t>
            </a:r>
            <a:r>
              <a:rPr lang="en-US"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喀山</a:t>
            </a:r>
            <a:r>
              <a:rPr lang="en-US"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高铁发展</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合作备忘录</a:t>
            </a:r>
            <a:endPar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5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美国西部快线、马来西亚至新加坡高铁项目也在</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加快推进</a:t>
            </a:r>
            <a:endPar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5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中国</a:t>
            </a:r>
            <a:r>
              <a:rPr lang="en-US"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巴西</a:t>
            </a:r>
            <a:r>
              <a:rPr lang="en-US"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秘鲁关于“两洋（太平洋、大西洋）铁路”建设的可行性基础研究工作业已</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全面展开</a:t>
            </a:r>
            <a:endPar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组合 11"/>
          <p:cNvGrpSpPr/>
          <p:nvPr/>
        </p:nvGrpSpPr>
        <p:grpSpPr>
          <a:xfrm>
            <a:off x="0" y="0"/>
            <a:ext cx="9144000" cy="6133816"/>
            <a:chOff x="0" y="0"/>
            <a:chExt cx="9144000" cy="6133816"/>
          </a:xfrm>
        </p:grpSpPr>
        <p:pic>
          <p:nvPicPr>
            <p:cNvPr id="13" name="Picture 2" descr="C:\Users\Administrator\Desktop\上.jpg"/>
            <p:cNvPicPr>
              <a:picLocks noChangeAspect="1" noChangeArrowheads="1"/>
            </p:cNvPicPr>
            <p:nvPr/>
          </p:nvPicPr>
          <p:blipFill>
            <a:blip r:embed="rId1" cstate="print"/>
            <a:srcRect/>
            <a:stretch>
              <a:fillRect/>
            </a:stretch>
          </p:blipFill>
          <p:spPr bwMode="auto">
            <a:xfrm>
              <a:off x="0" y="0"/>
              <a:ext cx="9144000" cy="625252"/>
            </a:xfrm>
            <a:prstGeom prst="rect">
              <a:avLst/>
            </a:prstGeom>
            <a:noFill/>
          </p:spPr>
        </p:pic>
        <p:sp>
          <p:nvSpPr>
            <p:cNvPr id="14" name="TextBox 13"/>
            <p:cNvSpPr txBox="1"/>
            <p:nvPr/>
          </p:nvSpPr>
          <p:spPr>
            <a:xfrm>
              <a:off x="730866" y="102781"/>
              <a:ext cx="705678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二、中国铁路“走出去”的主要问题</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pic>
          <p:nvPicPr>
            <p:cNvPr id="15" name="Picture 5" descr="C:\Users\Administrator\Desktop\上.png"/>
            <p:cNvPicPr>
              <a:picLocks noChangeAspect="1" noChangeArrowheads="1"/>
            </p:cNvPicPr>
            <p:nvPr/>
          </p:nvPicPr>
          <p:blipFill>
            <a:blip r:embed="rId2" cstate="print">
              <a:lum/>
            </a:blip>
            <a:srcRect/>
            <a:stretch>
              <a:fillRect/>
            </a:stretch>
          </p:blipFill>
          <p:spPr bwMode="auto">
            <a:xfrm>
              <a:off x="189192" y="1244050"/>
              <a:ext cx="8826492" cy="4889766"/>
            </a:xfrm>
            <a:prstGeom prst="rect">
              <a:avLst/>
            </a:prstGeom>
            <a:noFill/>
          </p:spPr>
        </p:pic>
      </p:grpSp>
      <p:sp>
        <p:nvSpPr>
          <p:cNvPr id="3" name="矩形 2"/>
          <p:cNvSpPr/>
          <p:nvPr/>
        </p:nvSpPr>
        <p:spPr>
          <a:xfrm>
            <a:off x="285720" y="1142984"/>
            <a:ext cx="2357454"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800" b="1" dirty="0" smtClean="0">
                <a:solidFill>
                  <a:srgbClr val="00B050"/>
                </a:solidFill>
                <a:latin typeface="微软雅黑" panose="020B0503020204020204" pitchFamily="34" charset="-122"/>
                <a:ea typeface="微软雅黑" panose="020B0503020204020204" pitchFamily="34" charset="-122"/>
              </a:rPr>
              <a:t>高铁建设</a:t>
            </a:r>
            <a:endParaRPr lang="zh-CN" altLang="en-US" sz="2800" b="1" dirty="0">
              <a:solidFill>
                <a:srgbClr val="00B050"/>
              </a:solidFill>
              <a:latin typeface="微软雅黑" panose="020B0503020204020204" pitchFamily="34" charset="-122"/>
              <a:ea typeface="微软雅黑" panose="020B0503020204020204" pitchFamily="34" charset="-122"/>
            </a:endParaRPr>
          </a:p>
        </p:txBody>
      </p:sp>
      <p:sp>
        <p:nvSpPr>
          <p:cNvPr id="4" name="矩形 3"/>
          <p:cNvSpPr/>
          <p:nvPr/>
        </p:nvSpPr>
        <p:spPr>
          <a:xfrm>
            <a:off x="3929058" y="1142984"/>
            <a:ext cx="2520000" cy="504000"/>
          </a:xfrm>
          <a:prstGeom prst="rect">
            <a:avLst/>
          </a:prstGeom>
          <a:solidFill>
            <a:srgbClr val="0070C0"/>
          </a:solidFill>
          <a:ln>
            <a:noFill/>
          </a:ln>
        </p:spPr>
        <p:txBody>
          <a:bodyPr wrap="square" anchor="ctr" anchorCtr="0">
            <a:noAutofit/>
          </a:bodyPr>
          <a:lstStyle/>
          <a:p>
            <a:pPr algn="ctr">
              <a:lnSpc>
                <a:spcPct val="120000"/>
              </a:lnSpc>
            </a:pPr>
            <a:r>
              <a:rPr lang="zh-CN" altLang="en-US" sz="2800" b="1" dirty="0" smtClean="0">
                <a:solidFill>
                  <a:srgbClr val="FFFF00"/>
                </a:solidFill>
                <a:latin typeface="微软雅黑" panose="020B0503020204020204" pitchFamily="34" charset="-122"/>
                <a:ea typeface="微软雅黑" panose="020B0503020204020204" pitchFamily="34" charset="-122"/>
              </a:rPr>
              <a:t>装备出口</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cxnSp>
        <p:nvCxnSpPr>
          <p:cNvPr id="5" name="直接箭头连接符 4"/>
          <p:cNvCxnSpPr/>
          <p:nvPr/>
        </p:nvCxnSpPr>
        <p:spPr>
          <a:xfrm>
            <a:off x="3000364" y="1427148"/>
            <a:ext cx="642942" cy="158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929058" y="1684055"/>
            <a:ext cx="5088656" cy="50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50000"/>
              </a:lnSpc>
            </a:pPr>
            <a:r>
              <a:rPr lang="zh-CN" altLang="en-US" sz="2200" b="1" dirty="0" smtClean="0">
                <a:ea typeface="微软雅黑" panose="020B0503020204020204" pitchFamily="34" charset="-122"/>
              </a:rPr>
              <a:t>已具备在西方工业国家中标的实力</a:t>
            </a:r>
            <a:endParaRPr lang="zh-CN" altLang="en-US" sz="2200" b="1" dirty="0" smtClean="0">
              <a:ea typeface="微软雅黑" panose="020B0503020204020204" pitchFamily="34" charset="-122"/>
            </a:endParaRPr>
          </a:p>
        </p:txBody>
      </p:sp>
      <p:sp>
        <p:nvSpPr>
          <p:cNvPr id="8" name="矩形 7"/>
          <p:cNvSpPr/>
          <p:nvPr/>
        </p:nvSpPr>
        <p:spPr>
          <a:xfrm>
            <a:off x="3929058" y="2243958"/>
            <a:ext cx="5088656" cy="50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50000"/>
              </a:lnSpc>
            </a:pPr>
            <a:r>
              <a:rPr lang="zh-CN" altLang="en-US" sz="2200" b="1" dirty="0" smtClean="0">
                <a:ea typeface="微软雅黑" panose="020B0503020204020204" pitchFamily="34" charset="-122"/>
              </a:rPr>
              <a:t>产能将满足全球机车市场一半的需求</a:t>
            </a:r>
            <a:endParaRPr lang="zh-CN" altLang="en-US" sz="2200" b="1" dirty="0" smtClean="0">
              <a:ea typeface="微软雅黑" panose="020B0503020204020204" pitchFamily="34" charset="-122"/>
            </a:endParaRPr>
          </a:p>
        </p:txBody>
      </p:sp>
      <p:pic>
        <p:nvPicPr>
          <p:cNvPr id="10" name="Picture 4" descr="C:\Users\SY\Desktop\图片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552" y="3286124"/>
            <a:ext cx="9740901" cy="376713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3"/>
          <p:cNvSpPr txBox="1">
            <a:spLocks noChangeArrowheads="1"/>
          </p:cNvSpPr>
          <p:nvPr/>
        </p:nvSpPr>
        <p:spPr bwMode="auto">
          <a:xfrm>
            <a:off x="857225" y="3613721"/>
            <a:ext cx="6715172"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Calibri" panose="020F0502020204030204" charset="0"/>
                <a:ea typeface="宋体" panose="02010600030101010101" pitchFamily="2" charset="-122"/>
              </a:defRPr>
            </a:lvl1pPr>
            <a:lvl2pPr marL="742950" indent="-285750" algn="l">
              <a:defRPr>
                <a:solidFill>
                  <a:schemeClr val="tx1"/>
                </a:solidFill>
                <a:latin typeface="Calibri" panose="020F0502020204030204" charset="0"/>
                <a:ea typeface="宋体" panose="02010600030101010101" pitchFamily="2" charset="-122"/>
              </a:defRPr>
            </a:lvl2pPr>
            <a:lvl3pPr marL="1143000" indent="-228600" algn="l">
              <a:defRPr>
                <a:solidFill>
                  <a:schemeClr val="tx1"/>
                </a:solidFill>
                <a:latin typeface="Calibri" panose="020F0502020204030204" charset="0"/>
                <a:ea typeface="宋体" panose="02010600030101010101" pitchFamily="2" charset="-122"/>
              </a:defRPr>
            </a:lvl3pPr>
            <a:lvl4pPr marL="1600200" indent="-228600" algn="l">
              <a:defRPr>
                <a:solidFill>
                  <a:schemeClr val="tx1"/>
                </a:solidFill>
                <a:latin typeface="Calibri" panose="020F0502020204030204" charset="0"/>
                <a:ea typeface="宋体" panose="02010600030101010101" pitchFamily="2" charset="-122"/>
              </a:defRPr>
            </a:lvl4pPr>
            <a:lvl5pPr marL="2057400" indent="-228600" algn="l">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20000"/>
              </a:lnSpc>
            </a:pPr>
            <a:r>
              <a:rPr lang="en-US" altLang="zh-CN" sz="2200" b="1" dirty="0" smtClean="0">
                <a:solidFill>
                  <a:srgbClr val="002060"/>
                </a:solidFill>
                <a:latin typeface="+mn-lt"/>
                <a:ea typeface="微软雅黑" panose="020B0503020204020204" pitchFamily="34" charset="-122"/>
              </a:rPr>
              <a:t>《</a:t>
            </a:r>
            <a:r>
              <a:rPr lang="zh-CN" altLang="en-US" sz="2200" b="1" dirty="0" smtClean="0">
                <a:solidFill>
                  <a:srgbClr val="002060"/>
                </a:solidFill>
                <a:latin typeface="+mn-lt"/>
                <a:ea typeface="微软雅黑" panose="020B0503020204020204" pitchFamily="34" charset="-122"/>
              </a:rPr>
              <a:t>法兰克福汇报</a:t>
            </a:r>
            <a:r>
              <a:rPr lang="en-US" altLang="zh-CN" sz="2200" b="1" dirty="0" smtClean="0">
                <a:solidFill>
                  <a:srgbClr val="002060"/>
                </a:solidFill>
                <a:latin typeface="+mn-lt"/>
                <a:ea typeface="微软雅黑" panose="020B0503020204020204" pitchFamily="34" charset="-122"/>
              </a:rPr>
              <a:t>》</a:t>
            </a:r>
            <a:r>
              <a:rPr lang="zh-CN" altLang="en-US" sz="2200" b="1" dirty="0" smtClean="0">
                <a:solidFill>
                  <a:srgbClr val="002060"/>
                </a:solidFill>
                <a:latin typeface="+mn-lt"/>
                <a:ea typeface="微软雅黑" panose="020B0503020204020204" pitchFamily="34" charset="-122"/>
              </a:rPr>
              <a:t>网站</a:t>
            </a:r>
            <a:r>
              <a:rPr lang="en-US" altLang="zh-CN" sz="2200" b="1" dirty="0" smtClean="0">
                <a:solidFill>
                  <a:srgbClr val="002060"/>
                </a:solidFill>
                <a:latin typeface="+mn-lt"/>
                <a:ea typeface="微软雅黑" panose="020B0503020204020204" pitchFamily="34" charset="-122"/>
              </a:rPr>
              <a:t>2015</a:t>
            </a:r>
            <a:r>
              <a:rPr lang="zh-CN" altLang="en-US" sz="2200" b="1" dirty="0" smtClean="0">
                <a:solidFill>
                  <a:srgbClr val="002060"/>
                </a:solidFill>
                <a:latin typeface="+mn-lt"/>
                <a:ea typeface="微软雅黑" panose="020B0503020204020204" pitchFamily="34" charset="-122"/>
              </a:rPr>
              <a:t>年</a:t>
            </a:r>
            <a:r>
              <a:rPr lang="en-US" altLang="zh-CN" sz="2200" b="1" dirty="0" smtClean="0">
                <a:solidFill>
                  <a:srgbClr val="002060"/>
                </a:solidFill>
                <a:latin typeface="+mn-lt"/>
                <a:ea typeface="微软雅黑" panose="020B0503020204020204" pitchFamily="34" charset="-122"/>
              </a:rPr>
              <a:t>5</a:t>
            </a:r>
            <a:r>
              <a:rPr lang="zh-CN" altLang="en-US" sz="2200" b="1" dirty="0" smtClean="0">
                <a:solidFill>
                  <a:srgbClr val="002060"/>
                </a:solidFill>
                <a:latin typeface="+mn-lt"/>
                <a:ea typeface="微软雅黑" panose="020B0503020204020204" pitchFamily="34" charset="-122"/>
              </a:rPr>
              <a:t>月</a:t>
            </a:r>
            <a:r>
              <a:rPr lang="en-US" altLang="zh-CN" sz="2200" b="1" dirty="0" smtClean="0">
                <a:solidFill>
                  <a:srgbClr val="002060"/>
                </a:solidFill>
                <a:latin typeface="+mn-lt"/>
                <a:ea typeface="微软雅黑" panose="020B0503020204020204" pitchFamily="34" charset="-122"/>
              </a:rPr>
              <a:t>26</a:t>
            </a:r>
            <a:r>
              <a:rPr lang="zh-CN" altLang="en-US" sz="2200" b="1" dirty="0" smtClean="0">
                <a:solidFill>
                  <a:srgbClr val="002060"/>
                </a:solidFill>
                <a:latin typeface="+mn-lt"/>
                <a:ea typeface="微软雅黑" panose="020B0503020204020204" pitchFamily="34" charset="-122"/>
              </a:rPr>
              <a:t>日报道</a:t>
            </a:r>
            <a:r>
              <a:rPr lang="en-US" altLang="zh-CN" sz="2200" b="1" dirty="0" smtClean="0">
                <a:solidFill>
                  <a:srgbClr val="002060"/>
                </a:solidFill>
                <a:latin typeface="+mn-lt"/>
                <a:ea typeface="微软雅黑" panose="020B0503020204020204" pitchFamily="34" charset="-122"/>
              </a:rPr>
              <a:t>——</a:t>
            </a:r>
            <a:endParaRPr lang="en-US" altLang="zh-CN" sz="2200" b="1" dirty="0" smtClean="0">
              <a:solidFill>
                <a:srgbClr val="002060"/>
              </a:solidFill>
              <a:latin typeface="+mn-lt"/>
              <a:ea typeface="微软雅黑" panose="020B0503020204020204" pitchFamily="34" charset="-122"/>
            </a:endParaRPr>
          </a:p>
          <a:p>
            <a:pPr algn="just">
              <a:lnSpc>
                <a:spcPct val="120000"/>
              </a:lnSpc>
            </a:pPr>
            <a:r>
              <a:rPr lang="zh-CN" altLang="en-US" sz="2200" b="1" dirty="0" smtClean="0">
                <a:solidFill>
                  <a:schemeClr val="lt1"/>
                </a:solidFill>
                <a:latin typeface="+mn-lt"/>
                <a:ea typeface="微软雅黑" panose="020B0503020204020204" pitchFamily="34" charset="-122"/>
              </a:rPr>
              <a:t>德国铁路公司董事哈纳加特透露，该公司将于</a:t>
            </a:r>
            <a:r>
              <a:rPr lang="en-US" altLang="zh-CN" sz="2200" b="1" dirty="0" smtClean="0">
                <a:solidFill>
                  <a:schemeClr val="lt1"/>
                </a:solidFill>
                <a:latin typeface="+mn-lt"/>
                <a:ea typeface="微软雅黑" panose="020B0503020204020204" pitchFamily="34" charset="-122"/>
              </a:rPr>
              <a:t>2015</a:t>
            </a:r>
            <a:r>
              <a:rPr lang="zh-CN" altLang="en-US" sz="2200" b="1" dirty="0" smtClean="0">
                <a:solidFill>
                  <a:schemeClr val="lt1"/>
                </a:solidFill>
                <a:latin typeface="+mn-lt"/>
                <a:ea typeface="微软雅黑" panose="020B0503020204020204" pitchFamily="34" charset="-122"/>
              </a:rPr>
              <a:t>年秋在北京设立采购办公室，预计中国高铁机车将很快获得德国铁路部门的进口许可</a:t>
            </a:r>
            <a:endParaRPr lang="en-US" altLang="zh-CN" sz="2200" b="1" dirty="0" smtClean="0">
              <a:solidFill>
                <a:schemeClr val="lt1"/>
              </a:solidFill>
              <a:latin typeface="+mn-lt"/>
              <a:ea typeface="微软雅黑" panose="020B0503020204020204" pitchFamily="34" charset="-122"/>
            </a:endParaRPr>
          </a:p>
          <a:p>
            <a:pPr algn="just">
              <a:lnSpc>
                <a:spcPct val="120000"/>
              </a:lnSpc>
            </a:pPr>
            <a:r>
              <a:rPr lang="zh-CN" altLang="en-US" sz="2200" b="1" dirty="0" smtClean="0">
                <a:solidFill>
                  <a:schemeClr val="lt1"/>
                </a:solidFill>
                <a:latin typeface="+mn-lt"/>
                <a:ea typeface="微软雅黑" panose="020B0503020204020204" pitchFamily="34" charset="-122"/>
              </a:rPr>
              <a:t>高铁强国德国传统供应商西门子公司已表示，将积极应对新的国际竞争对手“中国中车”</a:t>
            </a:r>
            <a:endParaRPr lang="zh-CN" altLang="en-US" sz="2200" b="1" dirty="0">
              <a:solidFill>
                <a:schemeClr val="lt1"/>
              </a:solidFill>
              <a:latin typeface="+mn-lt"/>
              <a:ea typeface="微软雅黑" panose="020B0503020204020204" pitchFamily="34" charset="-122"/>
            </a:endParaRPr>
          </a:p>
        </p:txBody>
      </p:sp>
      <p:sp>
        <p:nvSpPr>
          <p:cNvPr id="16" name="矩形 15"/>
          <p:cNvSpPr/>
          <p:nvPr/>
        </p:nvSpPr>
        <p:spPr>
          <a:xfrm>
            <a:off x="285720" y="1681150"/>
            <a:ext cx="2357454"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800" b="1" dirty="0" smtClean="0">
                <a:solidFill>
                  <a:srgbClr val="00B050"/>
                </a:solidFill>
                <a:latin typeface="微软雅黑" panose="020B0503020204020204" pitchFamily="34" charset="-122"/>
                <a:ea typeface="微软雅黑" panose="020B0503020204020204" pitchFamily="34" charset="-122"/>
              </a:rPr>
              <a:t>表现不俗</a:t>
            </a:r>
            <a:endParaRPr lang="zh-CN" altLang="en-US" sz="2800" b="1" dirty="0">
              <a:solidFill>
                <a:srgbClr val="00B050"/>
              </a:solidFill>
              <a:latin typeface="微软雅黑" panose="020B0503020204020204" pitchFamily="34" charset="-122"/>
              <a:ea typeface="微软雅黑" panose="020B0503020204020204" pitchFamily="34" charset="-122"/>
            </a:endParaRPr>
          </a:p>
        </p:txBody>
      </p:sp>
      <p:sp>
        <p:nvSpPr>
          <p:cNvPr id="18" name="矩形 17"/>
          <p:cNvSpPr/>
          <p:nvPr/>
        </p:nvSpPr>
        <p:spPr>
          <a:xfrm>
            <a:off x="6500826" y="1142984"/>
            <a:ext cx="2520000" cy="504000"/>
          </a:xfrm>
          <a:prstGeom prst="rect">
            <a:avLst/>
          </a:prstGeom>
          <a:solidFill>
            <a:srgbClr val="0070C0"/>
          </a:solidFill>
          <a:ln>
            <a:noFill/>
          </a:ln>
        </p:spPr>
        <p:txBody>
          <a:bodyPr wrap="square" anchor="ctr" anchorCtr="0">
            <a:noAutofit/>
          </a:bodyPr>
          <a:lstStyle/>
          <a:p>
            <a:pPr algn="ctr">
              <a:lnSpc>
                <a:spcPct val="120000"/>
              </a:lnSpc>
            </a:pPr>
            <a:r>
              <a:rPr lang="zh-CN" altLang="en-US" sz="2800" b="1" dirty="0" smtClean="0">
                <a:solidFill>
                  <a:srgbClr val="FFFF00"/>
                </a:solidFill>
                <a:latin typeface="微软雅黑" panose="020B0503020204020204" pitchFamily="34" charset="-122"/>
                <a:ea typeface="微软雅黑" panose="020B0503020204020204" pitchFamily="34" charset="-122"/>
              </a:rPr>
              <a:t>令人侧目</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chenchen\Desktop\1c950a7b02087bf4323986c9f5d3572c11dfcf3d副本.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620688"/>
            <a:ext cx="9144000" cy="65973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esktop\上.jpg"/>
          <p:cNvPicPr>
            <a:picLocks noChangeAspect="1" noChangeArrowheads="1"/>
          </p:cNvPicPr>
          <p:nvPr/>
        </p:nvPicPr>
        <p:blipFill>
          <a:blip r:embed="rId2" cstate="print"/>
          <a:srcRect/>
          <a:stretch>
            <a:fillRect/>
          </a:stretch>
        </p:blipFill>
        <p:spPr bwMode="auto">
          <a:xfrm>
            <a:off x="0" y="0"/>
            <a:ext cx="9144000" cy="625252"/>
          </a:xfrm>
          <a:prstGeom prst="rect">
            <a:avLst/>
          </a:prstGeom>
          <a:noFill/>
        </p:spPr>
      </p:pic>
      <p:sp>
        <p:nvSpPr>
          <p:cNvPr id="4" name="TextBox 3"/>
          <p:cNvSpPr txBox="1"/>
          <p:nvPr/>
        </p:nvSpPr>
        <p:spPr>
          <a:xfrm>
            <a:off x="1259632" y="116632"/>
            <a:ext cx="6264696"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一、中国铁路走出去的意义与战略方向</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 name="组合 19"/>
          <p:cNvGrpSpPr/>
          <p:nvPr/>
        </p:nvGrpSpPr>
        <p:grpSpPr>
          <a:xfrm>
            <a:off x="0" y="0"/>
            <a:ext cx="9144000" cy="6133816"/>
            <a:chOff x="0" y="0"/>
            <a:chExt cx="9144000" cy="6133816"/>
          </a:xfrm>
        </p:grpSpPr>
        <p:pic>
          <p:nvPicPr>
            <p:cNvPr id="21" name="Picture 2" descr="C:\Users\Administrator\Desktop\上.jpg"/>
            <p:cNvPicPr>
              <a:picLocks noChangeAspect="1" noChangeArrowheads="1"/>
            </p:cNvPicPr>
            <p:nvPr/>
          </p:nvPicPr>
          <p:blipFill>
            <a:blip r:embed="rId1" cstate="print"/>
            <a:srcRect/>
            <a:stretch>
              <a:fillRect/>
            </a:stretch>
          </p:blipFill>
          <p:spPr bwMode="auto">
            <a:xfrm>
              <a:off x="0" y="0"/>
              <a:ext cx="9144000" cy="625252"/>
            </a:xfrm>
            <a:prstGeom prst="rect">
              <a:avLst/>
            </a:prstGeom>
            <a:noFill/>
          </p:spPr>
        </p:pic>
        <p:sp>
          <p:nvSpPr>
            <p:cNvPr id="22" name="TextBox 21"/>
            <p:cNvSpPr txBox="1"/>
            <p:nvPr/>
          </p:nvSpPr>
          <p:spPr>
            <a:xfrm>
              <a:off x="730866" y="102781"/>
              <a:ext cx="705678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二、中国铁路“走出去”的主要问题</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pic>
          <p:nvPicPr>
            <p:cNvPr id="23" name="Picture 5" descr="C:\Users\Administrator\Desktop\上.png"/>
            <p:cNvPicPr>
              <a:picLocks noChangeAspect="1" noChangeArrowheads="1"/>
            </p:cNvPicPr>
            <p:nvPr/>
          </p:nvPicPr>
          <p:blipFill>
            <a:blip r:embed="rId2" cstate="print">
              <a:lum/>
            </a:blip>
            <a:srcRect/>
            <a:stretch>
              <a:fillRect/>
            </a:stretch>
          </p:blipFill>
          <p:spPr bwMode="auto">
            <a:xfrm>
              <a:off x="189192" y="1244050"/>
              <a:ext cx="8826492" cy="4889766"/>
            </a:xfrm>
            <a:prstGeom prst="rect">
              <a:avLst/>
            </a:prstGeom>
            <a:noFill/>
          </p:spPr>
        </p:pic>
      </p:grpSp>
      <p:sp>
        <p:nvSpPr>
          <p:cNvPr id="81921" name="Rectangle 1"/>
          <p:cNvSpPr>
            <a:spLocks noChangeArrowheads="1"/>
          </p:cNvSpPr>
          <p:nvPr/>
        </p:nvSpPr>
        <p:spPr bwMode="auto">
          <a:xfrm>
            <a:off x="571472" y="777093"/>
            <a:ext cx="8143932" cy="90995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9575" algn="l" defTabSz="914400" rtl="0" eaLnBrk="1" fontAlgn="base" latinLnBrk="0" hangingPunct="1">
              <a:lnSpc>
                <a:spcPct val="100000"/>
              </a:lnSpc>
              <a:spcBef>
                <a:spcPct val="0"/>
              </a:spcBef>
              <a:spcAft>
                <a:spcPct val="0"/>
              </a:spcAft>
              <a:buClrTx/>
              <a:buSzTx/>
              <a:buFontTx/>
              <a:buNone/>
            </a:pP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  中国铁路“走出去”可谓有动力、有实力、有潜力，但中国铁路“出海”遭遇过不少  </a:t>
            </a:r>
            <a:r>
              <a:rPr lang="zh-CN" altLang="en-US" sz="28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尴尬  </a:t>
            </a:r>
            <a:r>
              <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矩形 4"/>
          <p:cNvSpPr/>
          <p:nvPr/>
        </p:nvSpPr>
        <p:spPr>
          <a:xfrm>
            <a:off x="642910" y="1714488"/>
            <a:ext cx="2357454"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400" b="1" dirty="0" smtClean="0">
                <a:solidFill>
                  <a:schemeClr val="bg1"/>
                </a:solidFill>
                <a:latin typeface="微软雅黑" panose="020B0503020204020204" pitchFamily="34" charset="-122"/>
                <a:ea typeface="微软雅黑" panose="020B0503020204020204" pitchFamily="34" charset="-122"/>
              </a:rPr>
              <a:t>一波三折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3428992" y="1714488"/>
            <a:ext cx="2357454"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400" b="1" dirty="0" smtClean="0">
                <a:solidFill>
                  <a:schemeClr val="bg1"/>
                </a:solidFill>
                <a:latin typeface="微软雅黑" panose="020B0503020204020204" pitchFamily="34" charset="-122"/>
                <a:ea typeface="微软雅黑" panose="020B0503020204020204" pitchFamily="34" charset="-122"/>
              </a:rPr>
              <a:t>反复</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6215074" y="1714488"/>
            <a:ext cx="2357454"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400" b="1" dirty="0" smtClean="0">
                <a:solidFill>
                  <a:schemeClr val="bg1"/>
                </a:solidFill>
                <a:latin typeface="微软雅黑" panose="020B0503020204020204" pitchFamily="34" charset="-122"/>
                <a:ea typeface="微软雅黑" panose="020B0503020204020204" pitchFamily="34" charset="-122"/>
              </a:rPr>
              <a:t>颠覆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1785918" y="2285992"/>
            <a:ext cx="2357454" cy="504000"/>
          </a:xfrm>
          <a:prstGeom prst="rect">
            <a:avLst/>
          </a:prstGeom>
          <a:solidFill>
            <a:srgbClr val="00B050"/>
          </a:solidFill>
          <a:ln>
            <a:noFill/>
          </a:ln>
        </p:spPr>
        <p:txBody>
          <a:bodyPr wrap="square" anchor="ctr" anchorCtr="0">
            <a:noAutofit/>
          </a:bodyPr>
          <a:lstStyle/>
          <a:p>
            <a:pPr algn="ctr">
              <a:lnSpc>
                <a:spcPct val="120000"/>
              </a:lnSpc>
            </a:pPr>
            <a:r>
              <a:rPr lang="zh-CN" altLang="en-US" sz="2400" b="1" dirty="0" smtClean="0">
                <a:solidFill>
                  <a:schemeClr val="bg1"/>
                </a:solidFill>
                <a:latin typeface="微软雅黑" panose="020B0503020204020204" pitchFamily="34" charset="-122"/>
                <a:ea typeface="微软雅黑" panose="020B0503020204020204" pitchFamily="34" charset="-122"/>
              </a:rPr>
              <a:t>合作意向</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4929190" y="2285992"/>
            <a:ext cx="2357454" cy="504000"/>
          </a:xfrm>
          <a:prstGeom prst="rect">
            <a:avLst/>
          </a:prstGeom>
          <a:solidFill>
            <a:srgbClr val="00B050"/>
          </a:solidFill>
          <a:ln>
            <a:noFill/>
          </a:ln>
        </p:spPr>
        <p:txBody>
          <a:bodyPr wrap="square" anchor="ctr" anchorCtr="0">
            <a:noAutofit/>
          </a:bodyPr>
          <a:lstStyle/>
          <a:p>
            <a:pPr algn="ctr">
              <a:lnSpc>
                <a:spcPct val="120000"/>
              </a:lnSpc>
            </a:pPr>
            <a:r>
              <a:rPr lang="zh-CN" altLang="en-US" sz="2400" b="1" dirty="0" smtClean="0">
                <a:solidFill>
                  <a:schemeClr val="bg1"/>
                </a:solidFill>
                <a:latin typeface="微软雅黑" panose="020B0503020204020204" pitchFamily="34" charset="-122"/>
                <a:ea typeface="微软雅黑" panose="020B0503020204020204" pitchFamily="34" charset="-122"/>
              </a:rPr>
              <a:t>实际落地</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5918" y="2857496"/>
            <a:ext cx="5500726" cy="1075504"/>
          </a:xfrm>
          <a:prstGeom prst="rect">
            <a:avLst/>
          </a:prstGeom>
          <a:solidFill>
            <a:srgbClr val="00B050"/>
          </a:solidFill>
          <a:ln>
            <a:noFill/>
          </a:ln>
        </p:spPr>
        <p:txBody>
          <a:bodyPr wrap="square" anchor="ctr" anchorCtr="0">
            <a:noAutofit/>
          </a:bodyPr>
          <a:lstStyle/>
          <a:p>
            <a:pPr algn="ctr">
              <a:lnSpc>
                <a:spcPct val="120000"/>
              </a:lnSpc>
            </a:pPr>
            <a:r>
              <a:rPr lang="zh-CN" altLang="en-US" sz="2400" b="1" dirty="0" smtClean="0">
                <a:solidFill>
                  <a:schemeClr val="bg1"/>
                </a:solidFill>
                <a:latin typeface="微软雅黑" panose="020B0503020204020204" pitchFamily="34" charset="-122"/>
                <a:ea typeface="微软雅黑" panose="020B0503020204020204" pitchFamily="34" charset="-122"/>
              </a:rPr>
              <a:t>缺少具有鼓舞人心的标志性、示范性、带动性和显示度的项目</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926886" y="4000504"/>
            <a:ext cx="3430800" cy="932628"/>
          </a:xfrm>
          <a:prstGeom prst="rect">
            <a:avLst/>
          </a:prstGeom>
          <a:solidFill>
            <a:srgbClr val="0070C0"/>
          </a:solidFill>
          <a:ln>
            <a:noFill/>
          </a:ln>
        </p:spPr>
        <p:txBody>
          <a:bodyPr wrap="square" anchor="ctr" anchorCtr="0">
            <a:noAutofit/>
          </a:bodyPr>
          <a:lstStyle/>
          <a:p>
            <a:pPr algn="ctr">
              <a:lnSpc>
                <a:spcPct val="120000"/>
              </a:lnSpc>
            </a:pPr>
            <a:r>
              <a:rPr lang="zh-CN" altLang="en-US" sz="2400" b="1" dirty="0" smtClean="0">
                <a:solidFill>
                  <a:schemeClr val="bg1"/>
                </a:solidFill>
                <a:latin typeface="微软雅黑" panose="020B0503020204020204" pitchFamily="34" charset="-122"/>
                <a:ea typeface="微软雅黑" panose="020B0503020204020204" pitchFamily="34" charset="-122"/>
              </a:rPr>
              <a:t>谈得多</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4500562" y="4000504"/>
            <a:ext cx="3429024" cy="932628"/>
          </a:xfrm>
          <a:prstGeom prst="rect">
            <a:avLst/>
          </a:prstGeom>
          <a:solidFill>
            <a:srgbClr val="0070C0"/>
          </a:solidFill>
          <a:ln>
            <a:noFill/>
          </a:ln>
        </p:spPr>
        <p:txBody>
          <a:bodyPr wrap="square" anchor="ctr" anchorCtr="0">
            <a:noAutofit/>
          </a:bodyPr>
          <a:lstStyle/>
          <a:p>
            <a:pPr algn="ctr">
              <a:lnSpc>
                <a:spcPct val="120000"/>
              </a:lnSpc>
            </a:pPr>
            <a:r>
              <a:rPr lang="zh-CN" altLang="en-US" sz="2400" b="1" dirty="0" smtClean="0">
                <a:solidFill>
                  <a:schemeClr val="bg1"/>
                </a:solidFill>
                <a:latin typeface="微软雅黑" panose="020B0503020204020204" pitchFamily="34" charset="-122"/>
                <a:ea typeface="微软雅黑" panose="020B0503020204020204" pitchFamily="34" charset="-122"/>
              </a:rPr>
              <a:t>几近无功而返不了了之</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0" y="5008612"/>
            <a:ext cx="9144000" cy="18493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8" name="等腰三角形 17"/>
          <p:cNvSpPr/>
          <p:nvPr/>
        </p:nvSpPr>
        <p:spPr>
          <a:xfrm flipV="1">
            <a:off x="3047292" y="5000636"/>
            <a:ext cx="3096344" cy="36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9" name="矩形 18"/>
          <p:cNvSpPr/>
          <p:nvPr/>
        </p:nvSpPr>
        <p:spPr>
          <a:xfrm>
            <a:off x="0" y="5357826"/>
            <a:ext cx="9144032" cy="1371600"/>
          </a:xfrm>
          <a:prstGeom prst="rect">
            <a:avLst/>
          </a:prstGeom>
        </p:spPr>
        <p:txBody>
          <a:bodyPr wrap="square">
            <a:spAutoFit/>
          </a:bodyPr>
          <a:lstStyle/>
          <a:p>
            <a:pPr algn="ctr">
              <a:lnSpc>
                <a:spcPct val="150000"/>
              </a:lnSpc>
            </a:pPr>
            <a:r>
              <a:rPr lang="zh-CN" altLang="en-US" sz="2400" b="1" dirty="0" smtClean="0">
                <a:ln>
                  <a:solidFill>
                    <a:schemeClr val="bg1">
                      <a:alpha val="0"/>
                    </a:schemeClr>
                  </a:solidFill>
                </a:ln>
                <a:solidFill>
                  <a:srgbClr val="FFFF00"/>
                </a:solidFill>
                <a:latin typeface="微软雅黑" panose="020B0503020204020204" pitchFamily="34" charset="-122"/>
                <a:ea typeface="微软雅黑" panose="020B0503020204020204" pitchFamily="34" charset="-122"/>
                <a:cs typeface="Segoe UI" panose="020B0502040204020203" pitchFamily="34" charset="0"/>
              </a:rPr>
              <a:t>不仅要“走 </a:t>
            </a:r>
            <a:r>
              <a:rPr lang="zh-CN" altLang="en-US" sz="30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出 </a:t>
            </a:r>
            <a:r>
              <a:rPr lang="zh-CN" altLang="en-US" sz="2400" b="1" dirty="0" smtClean="0">
                <a:ln>
                  <a:solidFill>
                    <a:schemeClr val="bg1">
                      <a:alpha val="0"/>
                    </a:schemeClr>
                  </a:solidFill>
                </a:ln>
                <a:solidFill>
                  <a:srgbClr val="FFFF00"/>
                </a:solidFill>
                <a:latin typeface="微软雅黑" panose="020B0503020204020204" pitchFamily="34" charset="-122"/>
                <a:ea typeface="微软雅黑" panose="020B0503020204020204" pitchFamily="34" charset="-122"/>
                <a:cs typeface="Segoe UI" panose="020B0502040204020203" pitchFamily="34" charset="0"/>
              </a:rPr>
              <a:t>”，更要“走 </a:t>
            </a:r>
            <a:r>
              <a:rPr lang="zh-CN" altLang="en-US" sz="3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进 </a:t>
            </a:r>
            <a:r>
              <a:rPr lang="zh-CN" altLang="en-US" sz="2400" b="1" dirty="0" smtClean="0">
                <a:ln>
                  <a:solidFill>
                    <a:schemeClr val="bg1">
                      <a:alpha val="0"/>
                    </a:schemeClr>
                  </a:solidFill>
                </a:ln>
                <a:solidFill>
                  <a:srgbClr val="FFFF00"/>
                </a:solidFill>
                <a:latin typeface="微软雅黑" panose="020B0503020204020204" pitchFamily="34" charset="-122"/>
                <a:ea typeface="微软雅黑" panose="020B0503020204020204" pitchFamily="34" charset="-122"/>
                <a:cs typeface="Segoe UI" panose="020B0502040204020203" pitchFamily="34" charset="0"/>
              </a:rPr>
              <a:t>”目标国</a:t>
            </a:r>
            <a:endParaRPr lang="en-US" altLang="zh-CN" sz="2400" b="1" dirty="0" smtClean="0">
              <a:ln>
                <a:solidFill>
                  <a:schemeClr val="bg1">
                    <a:alpha val="0"/>
                  </a:schemeClr>
                </a:solidFill>
              </a:ln>
              <a:solidFill>
                <a:srgbClr val="FFFF00"/>
              </a:solidFill>
              <a:latin typeface="微软雅黑" panose="020B0503020204020204" pitchFamily="34" charset="-122"/>
              <a:ea typeface="微软雅黑" panose="020B0503020204020204" pitchFamily="34" charset="-122"/>
              <a:cs typeface="Segoe UI" panose="020B0502040204020203" pitchFamily="34" charset="0"/>
            </a:endParaRPr>
          </a:p>
          <a:p>
            <a:pPr algn="ctr">
              <a:lnSpc>
                <a:spcPct val="150000"/>
              </a:lnSpc>
            </a:pPr>
            <a:r>
              <a:rPr lang="zh-CN" altLang="en-US" sz="2400" b="1" dirty="0" smtClean="0">
                <a:ln>
                  <a:solidFill>
                    <a:schemeClr val="bg1">
                      <a:alpha val="0"/>
                    </a:schemeClr>
                  </a:solidFill>
                </a:ln>
                <a:solidFill>
                  <a:srgbClr val="FFFF00"/>
                </a:solidFill>
                <a:latin typeface="微软雅黑" panose="020B0503020204020204" pitchFamily="34" charset="-122"/>
                <a:ea typeface="微软雅黑" panose="020B0503020204020204" pitchFamily="34" charset="-122"/>
                <a:cs typeface="Segoe UI" panose="020B0502040204020203" pitchFamily="34" charset="0"/>
              </a:rPr>
              <a:t>能最终“走进”目标国，中国铁路才是真正“走出去”</a:t>
            </a:r>
            <a:endParaRPr lang="zh-CN" altLang="en-US" sz="2400" dirty="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Users\Administrator\Desktop\上.jpg"/>
          <p:cNvPicPr>
            <a:picLocks noChangeAspect="1" noChangeArrowheads="1"/>
          </p:cNvPicPr>
          <p:nvPr/>
        </p:nvPicPr>
        <p:blipFill>
          <a:blip r:embed="rId1" cstate="print"/>
          <a:srcRect/>
          <a:stretch>
            <a:fillRect/>
          </a:stretch>
        </p:blipFill>
        <p:spPr bwMode="auto">
          <a:xfrm>
            <a:off x="0" y="0"/>
            <a:ext cx="9144000" cy="625252"/>
          </a:xfrm>
          <a:prstGeom prst="rect">
            <a:avLst/>
          </a:prstGeom>
          <a:noFill/>
        </p:spPr>
      </p:pic>
      <p:pic>
        <p:nvPicPr>
          <p:cNvPr id="4" name="Picture 5" descr="C:\Users\Administrator\Desktop\上.png"/>
          <p:cNvPicPr>
            <a:picLocks noChangeAspect="1" noChangeArrowheads="1"/>
          </p:cNvPicPr>
          <p:nvPr/>
        </p:nvPicPr>
        <p:blipFill>
          <a:blip r:embed="rId2" cstate="print">
            <a:lum/>
          </a:blip>
          <a:srcRect/>
          <a:stretch>
            <a:fillRect/>
          </a:stretch>
        </p:blipFill>
        <p:spPr bwMode="auto">
          <a:xfrm>
            <a:off x="189192" y="1244050"/>
            <a:ext cx="8826492" cy="4889766"/>
          </a:xfrm>
          <a:prstGeom prst="rect">
            <a:avLst/>
          </a:prstGeom>
          <a:noFill/>
        </p:spPr>
      </p:pic>
      <p:sp>
        <p:nvSpPr>
          <p:cNvPr id="2" name="矩形 1"/>
          <p:cNvSpPr/>
          <p:nvPr/>
        </p:nvSpPr>
        <p:spPr>
          <a:xfrm>
            <a:off x="857224" y="857232"/>
            <a:ext cx="8501122" cy="5053691"/>
          </a:xfrm>
          <a:prstGeom prst="rect">
            <a:avLst/>
          </a:prstGeom>
        </p:spPr>
        <p:txBody>
          <a:bodyPr wrap="square">
            <a:spAutoFit/>
          </a:bodyPr>
          <a:lstStyle/>
          <a:p>
            <a:pPr marL="457200" indent="-457200" defTabSz="931545" eaLnBrk="0" fontAlgn="base" hangingPunct="0">
              <a:lnSpc>
                <a:spcPct val="130000"/>
              </a:lnSpc>
              <a:spcBef>
                <a:spcPct val="0"/>
              </a:spcBef>
              <a:spcAft>
                <a:spcPct val="0"/>
              </a:spcAft>
              <a:defRPr/>
            </a:pPr>
            <a:r>
              <a:rPr lang="zh-CN" altLang="en-US" sz="28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重点考虑以下几个方面</a:t>
            </a:r>
            <a:r>
              <a:rPr lang="en-US" altLang="zh-CN" sz="28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28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30000"/>
              </a:lnSpc>
              <a:spcBef>
                <a:spcPct val="0"/>
              </a:spcBef>
              <a:spcAft>
                <a:spcPct val="0"/>
              </a:spcAft>
              <a:defRPr/>
            </a:pP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1.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“中国威胁”与价值认同</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30000"/>
              </a:lnSpc>
              <a:spcBef>
                <a:spcPct val="0"/>
              </a:spcBef>
              <a:spcAft>
                <a:spcPct val="0"/>
              </a:spcAft>
              <a:defRPr/>
            </a:pP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2.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目标国国情的多样性和对铁路需求的差异性</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30000"/>
              </a:lnSpc>
              <a:spcBef>
                <a:spcPct val="0"/>
              </a:spcBef>
              <a:spcAft>
                <a:spcPct val="0"/>
              </a:spcAft>
              <a:defRPr/>
            </a:pP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3.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铁路建设与产业化、城镇化有机结合</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30000"/>
              </a:lnSpc>
              <a:spcBef>
                <a:spcPct val="0"/>
              </a:spcBef>
              <a:spcAft>
                <a:spcPct val="0"/>
              </a:spcAft>
              <a:defRPr/>
            </a:pP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4.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高铁强国间的博弈和竞争</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30000"/>
              </a:lnSpc>
              <a:spcBef>
                <a:spcPct val="0"/>
              </a:spcBef>
              <a:spcAft>
                <a:spcPct val="0"/>
              </a:spcAft>
              <a:defRPr/>
            </a:pP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5.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知识产权与铁路标准</a:t>
            </a:r>
            <a:endPar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30000"/>
              </a:lnSpc>
              <a:spcBef>
                <a:spcPct val="0"/>
              </a:spcBef>
              <a:spcAft>
                <a:spcPct val="0"/>
              </a:spcAft>
              <a:defRPr/>
            </a:pP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6.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铁路资金需求巨大，亟待突破投融资瓶颈</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30000"/>
              </a:lnSpc>
              <a:spcBef>
                <a:spcPct val="0"/>
              </a:spcBef>
              <a:spcAft>
                <a:spcPct val="0"/>
              </a:spcAft>
              <a:defRPr/>
            </a:pP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7.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加强铁路进军海外的顶层设计和统筹规划</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30000"/>
              </a:lnSpc>
              <a:spcBef>
                <a:spcPct val="0"/>
              </a:spcBef>
              <a:spcAft>
                <a:spcPct val="0"/>
              </a:spcAft>
              <a:defRPr/>
            </a:pP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8.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中国铁路“走出去”国际化复合型人才短缺</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30000"/>
              </a:lnSpc>
              <a:spcBef>
                <a:spcPct val="0"/>
              </a:spcBef>
              <a:spcAft>
                <a:spcPct val="0"/>
              </a:spcAft>
              <a:defRPr/>
            </a:pP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沿线国家铁路技术管理人才匮乏</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30000"/>
              </a:lnSpc>
              <a:spcBef>
                <a:spcPct val="0"/>
              </a:spcBef>
              <a:spcAft>
                <a:spcPct val="0"/>
              </a:spcAft>
              <a:defRPr/>
            </a:pP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9.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中国铁路“走出去”面临多重潜在风险</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TextBox 4"/>
          <p:cNvSpPr txBox="1"/>
          <p:nvPr/>
        </p:nvSpPr>
        <p:spPr>
          <a:xfrm>
            <a:off x="730866" y="102781"/>
            <a:ext cx="705678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二、中国铁路“走出去”的主要问题</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2"/>
          <p:cNvSpPr>
            <a:spLocks noChangeArrowheads="1"/>
          </p:cNvSpPr>
          <p:nvPr/>
        </p:nvSpPr>
        <p:spPr bwMode="auto">
          <a:xfrm>
            <a:off x="285721" y="151445"/>
            <a:ext cx="796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AutoNum type="arabicPeriod"/>
            </a:pPr>
            <a:r>
              <a:rPr lang="zh-CN" altLang="en-US" sz="2400" b="1" dirty="0" smtClean="0">
                <a:solidFill>
                  <a:schemeClr val="bg1"/>
                </a:solidFill>
                <a:latin typeface="微软雅黑" panose="020B0503020204020204" pitchFamily="34" charset="-122"/>
                <a:ea typeface="微软雅黑" panose="020B0503020204020204" pitchFamily="34" charset="-122"/>
              </a:rPr>
              <a:t>“中国威胁”与价值认同</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827584" y="1484784"/>
            <a:ext cx="7632848" cy="3477875"/>
          </a:xfrm>
          <a:prstGeom prst="rect">
            <a:avLst/>
          </a:prstGeom>
          <a:noFill/>
        </p:spPr>
        <p:txBody>
          <a:bodyPr wrap="square" rtlCol="0">
            <a:spAutoFit/>
          </a:bodyPr>
          <a:lstStyle/>
          <a:p>
            <a:r>
              <a:rPr lang="zh-CN" altLang="en-US" sz="2800" b="1" dirty="0" smtClean="0">
                <a:solidFill>
                  <a:srgbClr val="FF0000"/>
                </a:solidFill>
                <a:latin typeface="微软雅黑" panose="020B0503020204020204" pitchFamily="34" charset="-122"/>
                <a:ea typeface="微软雅黑" panose="020B0503020204020204" pitchFamily="34" charset="-122"/>
              </a:rPr>
              <a:t>中国威胁论</a:t>
            </a:r>
            <a:endParaRPr lang="zh-CN" altLang="en-US" sz="2800" b="1" dirty="0" smtClean="0">
              <a:solidFill>
                <a:srgbClr val="FF0000"/>
              </a:solidFill>
              <a:latin typeface="微软雅黑" panose="020B0503020204020204" pitchFamily="34" charset="-122"/>
              <a:ea typeface="微软雅黑" panose="020B0503020204020204" pitchFamily="34" charset="-122"/>
            </a:endParaRPr>
          </a:p>
          <a:p>
            <a:endParaRPr lang="zh-CN" altLang="en-US" sz="2400" b="1" dirty="0" smtClean="0">
              <a:latin typeface="微软雅黑" panose="020B0503020204020204" pitchFamily="34" charset="-122"/>
              <a:ea typeface="微软雅黑" panose="020B0503020204020204" pitchFamily="34" charset="-122"/>
            </a:endParaRPr>
          </a:p>
          <a:p>
            <a:r>
              <a:rPr lang="zh-CN" altLang="en-US" sz="2400" b="1" dirty="0" smtClean="0">
                <a:latin typeface="微软雅黑" panose="020B0503020204020204" pitchFamily="34" charset="-122"/>
                <a:ea typeface="微软雅黑" panose="020B0503020204020204" pitchFamily="34" charset="-122"/>
              </a:rPr>
              <a:t>       近年来，随着经济实力不断提升，军事实力不断壮大，中国的国际影响力也在不断增强。但与此同时，国际上“中国威胁论”的论调也悄然出现。伴随着“中国威胁论”的呼声，许多西方国家对我国的对外投资都强加阻挠，甚至不惜对我国实施各种贸易壁垒，企图对我国的对外投资行为加以严格限制,这也在一定程度上给我国铁路企业对外投资造成了威胁。</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85721" y="151445"/>
            <a:ext cx="796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AutoNum type="arabicPeriod"/>
            </a:pPr>
            <a:r>
              <a:rPr lang="zh-CN" altLang="en-US" sz="2400" b="1" dirty="0" smtClean="0">
                <a:solidFill>
                  <a:schemeClr val="bg1"/>
                </a:solidFill>
                <a:latin typeface="微软雅黑" panose="020B0503020204020204" pitchFamily="34" charset="-122"/>
                <a:ea typeface="微软雅黑" panose="020B0503020204020204" pitchFamily="34" charset="-122"/>
              </a:rPr>
              <a:t>“中国威胁”与价值认同</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500034" y="1571612"/>
            <a:ext cx="8215370" cy="1612900"/>
          </a:xfrm>
          <a:prstGeom prst="rect">
            <a:avLst/>
          </a:prstGeom>
        </p:spPr>
        <p:txBody>
          <a:bodyPr wrap="square">
            <a:spAutoFit/>
          </a:bodyPr>
          <a:lstStyle/>
          <a:p>
            <a:r>
              <a:rPr lang="zh-CN" altLang="en-US"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中国铁路</a:t>
            </a:r>
            <a:r>
              <a:rPr lang="en-US" altLang="en-US"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出海</a:t>
            </a:r>
            <a:r>
              <a:rPr lang="en-US" altLang="en-US"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的国际舆论环境</a:t>
            </a:r>
            <a:r>
              <a:rPr lang="en-US" altLang="zh-CN"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好  </a:t>
            </a:r>
            <a:r>
              <a:rPr lang="en-US" altLang="zh-CN"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or  </a:t>
            </a:r>
            <a:r>
              <a:rPr lang="zh-CN" altLang="en-US"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不好？</a:t>
            </a:r>
            <a:endParaRPr lang="en-US" altLang="zh-CN"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必须亮明观点，表明立场，明明白白地向世界传递</a:t>
            </a:r>
            <a:r>
              <a:rPr lang="zh-CN" altLang="en-US" sz="28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中国价值</a:t>
            </a:r>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和平发展，共享发展，包容发展，从而从思想和观念上增加他国对中国的价值认同，从根本上消除有关国家的疑虑</a:t>
            </a:r>
            <a:endPar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4" name="Picture 4" descr="C:\Users\SY\Desktop\图片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71536" y="3143248"/>
            <a:ext cx="10215634" cy="4357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p:cNvSpPr txBox="1">
            <a:spLocks noChangeArrowheads="1"/>
          </p:cNvSpPr>
          <p:nvPr/>
        </p:nvSpPr>
        <p:spPr bwMode="auto">
          <a:xfrm>
            <a:off x="642910" y="3739598"/>
            <a:ext cx="7143800" cy="308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Calibri" panose="020F0502020204030204" charset="0"/>
                <a:ea typeface="宋体" panose="02010600030101010101" pitchFamily="2" charset="-122"/>
              </a:defRPr>
            </a:lvl1pPr>
            <a:lvl2pPr marL="742950" indent="-285750" algn="l">
              <a:defRPr>
                <a:solidFill>
                  <a:schemeClr val="tx1"/>
                </a:solidFill>
                <a:latin typeface="Calibri" panose="020F0502020204030204" charset="0"/>
                <a:ea typeface="宋体" panose="02010600030101010101" pitchFamily="2" charset="-122"/>
              </a:defRPr>
            </a:lvl2pPr>
            <a:lvl3pPr marL="1143000" indent="-228600" algn="l">
              <a:defRPr>
                <a:solidFill>
                  <a:schemeClr val="tx1"/>
                </a:solidFill>
                <a:latin typeface="Calibri" panose="020F0502020204030204" charset="0"/>
                <a:ea typeface="宋体" panose="02010600030101010101" pitchFamily="2" charset="-122"/>
              </a:defRPr>
            </a:lvl3pPr>
            <a:lvl4pPr marL="1600200" indent="-228600" algn="l">
              <a:defRPr>
                <a:solidFill>
                  <a:schemeClr val="tx1"/>
                </a:solidFill>
                <a:latin typeface="Calibri" panose="020F0502020204030204" charset="0"/>
                <a:ea typeface="宋体" panose="02010600030101010101" pitchFamily="2" charset="-122"/>
              </a:defRPr>
            </a:lvl4pPr>
            <a:lvl5pPr marL="2057400" indent="-228600" algn="l">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20000"/>
              </a:lnSpc>
            </a:pPr>
            <a:r>
              <a:rPr lang="zh-CN" altLang="en-US" sz="2000" b="1" dirty="0" smtClean="0">
                <a:solidFill>
                  <a:schemeClr val="bg1"/>
                </a:solidFill>
                <a:latin typeface="+mn-lt"/>
                <a:ea typeface="微软雅黑" panose="020B0503020204020204" pitchFamily="34" charset="-122"/>
              </a:rPr>
              <a:t>       中国应不遗余力地向世界表明，中国将以“开放”理念为指导，继续坚持开放政策，为世界经济的发展提供中国机遇</a:t>
            </a:r>
            <a:endParaRPr lang="en-US" altLang="zh-CN" sz="2000" b="1" dirty="0" smtClean="0">
              <a:solidFill>
                <a:schemeClr val="bg1"/>
              </a:solidFill>
              <a:latin typeface="+mn-lt"/>
              <a:ea typeface="微软雅黑" panose="020B0503020204020204" pitchFamily="34" charset="-122"/>
            </a:endParaRPr>
          </a:p>
          <a:p>
            <a:pPr algn="just">
              <a:lnSpc>
                <a:spcPct val="120000"/>
              </a:lnSpc>
            </a:pPr>
            <a:r>
              <a:rPr lang="zh-CN" altLang="en-US" sz="2000" b="1" dirty="0" smtClean="0">
                <a:solidFill>
                  <a:schemeClr val="bg1"/>
                </a:solidFill>
                <a:latin typeface="+mn-lt"/>
                <a:ea typeface="微软雅黑" panose="020B0503020204020204" pitchFamily="34" charset="-122"/>
              </a:rPr>
              <a:t>       如习近平总书记所言：</a:t>
            </a:r>
            <a:r>
              <a:rPr lang="zh-CN" altLang="en-US" sz="2200" b="1" dirty="0" smtClean="0">
                <a:solidFill>
                  <a:srgbClr val="FFFF00"/>
                </a:solidFill>
                <a:latin typeface="+mn-lt"/>
                <a:ea typeface="微软雅黑" panose="020B0503020204020204" pitchFamily="34" charset="-122"/>
              </a:rPr>
              <a:t>“欢迎大家搭乘中国发展的列车，搭快车也好，搭便车也好，我们都欢迎”</a:t>
            </a:r>
            <a:endParaRPr lang="en-US" altLang="zh-CN" sz="2200" b="1" dirty="0" smtClean="0">
              <a:solidFill>
                <a:srgbClr val="FFFF00"/>
              </a:solidFill>
              <a:latin typeface="+mn-lt"/>
              <a:ea typeface="微软雅黑" panose="020B0503020204020204" pitchFamily="34" charset="-122"/>
            </a:endParaRPr>
          </a:p>
          <a:p>
            <a:pPr algn="just">
              <a:lnSpc>
                <a:spcPct val="120000"/>
              </a:lnSpc>
            </a:pPr>
            <a:r>
              <a:rPr lang="zh-CN" altLang="en-US" sz="2000" b="1" dirty="0" smtClean="0">
                <a:solidFill>
                  <a:schemeClr val="bg1"/>
                </a:solidFill>
                <a:latin typeface="+mn-lt"/>
                <a:ea typeface="微软雅黑" panose="020B0503020204020204" pitchFamily="34" charset="-122"/>
              </a:rPr>
              <a:t>       中国铁路“走出去”将肩负“交通成和”的国家使命，用其打造政治互信、经济互补、人文互融的人类利益共同体和命运共同体</a:t>
            </a:r>
            <a:endParaRPr lang="zh-CN" altLang="en-US" sz="2000" b="1" dirty="0" smtClean="0">
              <a:solidFill>
                <a:schemeClr val="bg1"/>
              </a:solidFill>
              <a:latin typeface="+mn-lt"/>
              <a:ea typeface="微软雅黑" panose="020B0503020204020204" pitchFamily="34" charset="-122"/>
            </a:endParaRPr>
          </a:p>
          <a:p>
            <a:pPr algn="just">
              <a:lnSpc>
                <a:spcPct val="120000"/>
              </a:lnSpc>
            </a:pPr>
            <a:endParaRPr lang="zh-CN" altLang="en-US" sz="2000" b="1" dirty="0">
              <a:solidFill>
                <a:schemeClr val="bg1"/>
              </a:solidFill>
              <a:latin typeface="+mn-lt"/>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85721" y="151445"/>
            <a:ext cx="796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AutoNum type="arabicPeriod"/>
            </a:pPr>
            <a:r>
              <a:rPr lang="zh-CN" altLang="en-US" sz="2400" b="1" dirty="0" smtClean="0">
                <a:solidFill>
                  <a:schemeClr val="bg1"/>
                </a:solidFill>
                <a:latin typeface="微软雅黑" panose="020B0503020204020204" pitchFamily="34" charset="-122"/>
                <a:ea typeface="微软雅黑" panose="020B0503020204020204" pitchFamily="34" charset="-122"/>
              </a:rPr>
              <a:t>“中国威胁”与价值认同</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0" y="4572008"/>
            <a:ext cx="9144000" cy="228599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 name="等腰三角形 3"/>
          <p:cNvSpPr/>
          <p:nvPr/>
        </p:nvSpPr>
        <p:spPr>
          <a:xfrm flipV="1">
            <a:off x="2963110" y="4568588"/>
            <a:ext cx="3096344" cy="4320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 name="TextBox 4"/>
          <p:cNvSpPr txBox="1"/>
          <p:nvPr/>
        </p:nvSpPr>
        <p:spPr>
          <a:xfrm>
            <a:off x="539552" y="5214950"/>
            <a:ext cx="8064896" cy="1358900"/>
          </a:xfrm>
          <a:prstGeom prst="rect">
            <a:avLst/>
          </a:prstGeom>
          <a:noFill/>
        </p:spPr>
        <p:txBody>
          <a:bodyPr wrap="square" rtlCol="0">
            <a:spAutoFit/>
          </a:bodyPr>
          <a:lstStyle/>
          <a:p>
            <a:pPr algn="ctr">
              <a:lnSpc>
                <a:spcPct val="130000"/>
              </a:lnSpc>
            </a:pPr>
            <a:r>
              <a:rPr lang="zh-CN" altLang="en-US" sz="3200" b="1" dirty="0" smtClean="0">
                <a:solidFill>
                  <a:srgbClr val="FFFF00"/>
                </a:solidFill>
                <a:latin typeface="微软雅黑" panose="020B0503020204020204" pitchFamily="34" charset="-122"/>
                <a:ea typeface="微软雅黑" panose="020B0503020204020204" pitchFamily="34" charset="-122"/>
              </a:rPr>
              <a:t>制定</a:t>
            </a:r>
            <a:r>
              <a:rPr lang="zh-CN" altLang="en-US" sz="2800" b="1" dirty="0" smtClean="0">
                <a:solidFill>
                  <a:schemeClr val="bg1"/>
                </a:solidFill>
                <a:latin typeface="微软雅黑" panose="020B0503020204020204" pitchFamily="34" charset="-122"/>
                <a:ea typeface="微软雅黑" panose="020B0503020204020204" pitchFamily="34" charset="-122"/>
              </a:rPr>
              <a:t>铁路国际融入战略，</a:t>
            </a:r>
            <a:r>
              <a:rPr lang="zh-CN" altLang="en-US" sz="3200" b="1" dirty="0" smtClean="0">
                <a:solidFill>
                  <a:srgbClr val="FFFF00"/>
                </a:solidFill>
                <a:latin typeface="微软雅黑" panose="020B0503020204020204" pitchFamily="34" charset="-122"/>
                <a:ea typeface="微软雅黑" panose="020B0503020204020204" pitchFamily="34" charset="-122"/>
              </a:rPr>
              <a:t>实施</a:t>
            </a:r>
            <a:r>
              <a:rPr lang="zh-CN" altLang="en-US" sz="2800" b="1" dirty="0" smtClean="0">
                <a:solidFill>
                  <a:schemeClr val="bg1"/>
                </a:solidFill>
                <a:latin typeface="微软雅黑" panose="020B0503020204020204" pitchFamily="34" charset="-122"/>
                <a:ea typeface="微软雅黑" panose="020B0503020204020204" pitchFamily="34" charset="-122"/>
              </a:rPr>
              <a:t>国际铁路伙伴计划</a:t>
            </a:r>
            <a:endParaRPr lang="en-US" altLang="zh-CN" sz="2800" b="1" dirty="0" smtClean="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2800" b="1" dirty="0" smtClean="0">
                <a:solidFill>
                  <a:schemeClr val="bg1"/>
                </a:solidFill>
                <a:latin typeface="微软雅黑" panose="020B0503020204020204" pitchFamily="34" charset="-122"/>
                <a:ea typeface="微软雅黑" panose="020B0503020204020204" pitchFamily="34" charset="-122"/>
              </a:rPr>
              <a:t>争取尽快在一些国家</a:t>
            </a:r>
            <a:r>
              <a:rPr lang="zh-CN" altLang="en-US" sz="3200" b="1" dirty="0" smtClean="0">
                <a:solidFill>
                  <a:srgbClr val="FFFF00"/>
                </a:solidFill>
                <a:latin typeface="微软雅黑" panose="020B0503020204020204" pitchFamily="34" charset="-122"/>
                <a:ea typeface="微软雅黑" panose="020B0503020204020204" pitchFamily="34" charset="-122"/>
              </a:rPr>
              <a:t>建设</a:t>
            </a:r>
            <a:r>
              <a:rPr lang="zh-CN" altLang="en-US" sz="2800" b="1" dirty="0" smtClean="0">
                <a:solidFill>
                  <a:schemeClr val="bg1"/>
                </a:solidFill>
                <a:latin typeface="微软雅黑" panose="020B0503020204020204" pitchFamily="34" charset="-122"/>
                <a:ea typeface="微软雅黑" panose="020B0503020204020204" pitchFamily="34" charset="-122"/>
              </a:rPr>
              <a:t>若干示范项目</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500034" y="1571612"/>
            <a:ext cx="8215370" cy="2677656"/>
          </a:xfrm>
          <a:prstGeom prst="rect">
            <a:avLst/>
          </a:prstGeom>
        </p:spPr>
        <p:txBody>
          <a:bodyPr wrap="square">
            <a:spAutoFit/>
          </a:bodyPr>
          <a:lstStyle/>
          <a:p>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       铁路是一个国家的大动脉和生命线，关乎国家战略命脉、国土安全、社会稳定、经济发展，具有重大战略意义，同时又具有高度政治敏感性和公众关注度</a:t>
            </a:r>
            <a:endPar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endPar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       “国之交在于民相亲、民相亲在于心相通”</a:t>
            </a:r>
            <a:endPar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r>
              <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                                                ——《</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韩非子</a:t>
            </a:r>
            <a:r>
              <a:rPr lang="en-US"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说林上</a:t>
            </a:r>
            <a:r>
              <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endPar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endPar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85721" y="151445"/>
            <a:ext cx="79647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AutoNum type="arabicPeriod"/>
            </a:pPr>
            <a:r>
              <a:rPr lang="zh-CN" altLang="en-US" sz="2400" b="1" dirty="0" smtClean="0">
                <a:solidFill>
                  <a:schemeClr val="bg1"/>
                </a:solidFill>
                <a:latin typeface="微软雅黑" panose="020B0503020204020204" pitchFamily="34" charset="-122"/>
                <a:ea typeface="微软雅黑" panose="020B0503020204020204" pitchFamily="34" charset="-122"/>
              </a:rPr>
              <a:t>“中国威胁”与价值认同</a:t>
            </a:r>
            <a:endParaRPr lang="zh-CN" altLang="zh-CN" sz="2400" b="1" dirty="0" smtClean="0">
              <a:solidFill>
                <a:schemeClr val="bg1"/>
              </a:solidFill>
              <a:latin typeface="微软雅黑" panose="020B0503020204020204" pitchFamily="34" charset="-122"/>
              <a:ea typeface="微软雅黑" panose="020B0503020204020204" pitchFamily="34" charset="-122"/>
            </a:endParaRPr>
          </a:p>
          <a:p>
            <a:pPr marL="457200" indent="-457200"/>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428596" y="1071546"/>
            <a:ext cx="8501122" cy="3508653"/>
          </a:xfrm>
          <a:prstGeom prst="rect">
            <a:avLst/>
          </a:prstGeom>
        </p:spPr>
        <p:txBody>
          <a:bodyPr wrap="square">
            <a:spAutoFit/>
          </a:bodyPr>
          <a:lstStyle/>
          <a:p>
            <a:pPr marL="457200" indent="-457200" defTabSz="931545" eaLnBrk="0" fontAlgn="base" hangingPunct="0">
              <a:lnSpc>
                <a:spcPct val="150000"/>
              </a:lnSpc>
              <a:spcBef>
                <a:spcPct val="0"/>
              </a:spcBef>
              <a:spcAft>
                <a:spcPct val="0"/>
              </a:spcAft>
              <a:defRPr/>
            </a:pPr>
            <a:r>
              <a:rPr lang="zh-CN" altLang="en-US" sz="28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战略层面</a:t>
            </a:r>
            <a:r>
              <a:rPr lang="en-US" altLang="zh-CN" sz="28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28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5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应进一步加强与沿线国家的</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人文交流、商贸往来、教育培训、科技合作</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以及</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联谊活动</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，进而唤起集体记忆，增进相互了解，赢得价值认同，发展长期友谊</a:t>
            </a:r>
            <a:endPar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5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与当地政府官员和工商界人士建立良好关系</a:t>
            </a:r>
            <a:endPar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5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在沿线国家中持续培养一大批知华友华亲华助华人士</a:t>
            </a:r>
            <a:endPar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 name="矩形 3"/>
          <p:cNvSpPr/>
          <p:nvPr/>
        </p:nvSpPr>
        <p:spPr>
          <a:xfrm>
            <a:off x="320522" y="4643446"/>
            <a:ext cx="2251214"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600" b="1" dirty="0" smtClean="0">
                <a:solidFill>
                  <a:schemeClr val="bg1"/>
                </a:solidFill>
                <a:latin typeface="微软雅黑" panose="020B0503020204020204" pitchFamily="34" charset="-122"/>
                <a:ea typeface="微软雅黑" panose="020B0503020204020204" pitchFamily="34" charset="-122"/>
              </a:rPr>
              <a:t>硬实力</a:t>
            </a:r>
            <a:endParaRPr lang="zh-CN" altLang="en-US" sz="2600" b="1" dirty="0">
              <a:solidFill>
                <a:schemeClr val="bg1"/>
              </a:solidFill>
              <a:latin typeface="微软雅黑" panose="020B0503020204020204" pitchFamily="34" charset="-122"/>
              <a:ea typeface="微软雅黑" panose="020B0503020204020204" pitchFamily="34" charset="-122"/>
            </a:endParaRPr>
          </a:p>
        </p:txBody>
      </p:sp>
      <p:cxnSp>
        <p:nvCxnSpPr>
          <p:cNvPr id="6" name="直接箭头连接符 5"/>
          <p:cNvCxnSpPr/>
          <p:nvPr/>
        </p:nvCxnSpPr>
        <p:spPr>
          <a:xfrm>
            <a:off x="3000364" y="4929198"/>
            <a:ext cx="642942" cy="158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820984" y="4647380"/>
            <a:ext cx="2520000"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达则兼济天下</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6481156" y="4647380"/>
            <a:ext cx="2520000"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合作共赢、交融互通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3820983" y="5218884"/>
            <a:ext cx="5192387"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600" b="1" dirty="0" smtClean="0">
                <a:solidFill>
                  <a:schemeClr val="bg1"/>
                </a:solidFill>
                <a:latin typeface="微软雅黑" panose="020B0503020204020204" pitchFamily="34" charset="-122"/>
                <a:ea typeface="微软雅黑" panose="020B0503020204020204" pitchFamily="34" charset="-122"/>
              </a:rPr>
              <a:t>软实力、巧实力</a:t>
            </a:r>
            <a:endParaRPr lang="zh-CN" altLang="en-US" sz="26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285719" y="5861826"/>
            <a:ext cx="8727651" cy="785794"/>
          </a:xfrm>
          <a:prstGeom prst="rect">
            <a:avLst/>
          </a:prstGeom>
          <a:solidFill>
            <a:srgbClr val="002060"/>
          </a:solidFill>
          <a:ln>
            <a:solidFill>
              <a:srgbClr val="002060"/>
            </a:solidFill>
          </a:ln>
        </p:spPr>
        <p:txBody>
          <a:bodyPr wrap="square" anchor="ctr" anchorCtr="0">
            <a:noAutofit/>
          </a:bodyPr>
          <a:lstStyle/>
          <a:p>
            <a:pPr algn="ctr"/>
            <a:r>
              <a:rPr lang="zh-CN" altLang="en-US" sz="2000" b="1" dirty="0" smtClean="0">
                <a:solidFill>
                  <a:srgbClr val="FFFF00"/>
                </a:solidFill>
                <a:latin typeface="微软雅黑" panose="020B0503020204020204" pitchFamily="34" charset="-122"/>
                <a:ea typeface="微软雅黑" panose="020B0503020204020204" pitchFamily="34" charset="-122"/>
              </a:rPr>
              <a:t>观念上、表达上、宣传上重新界定中国高铁“走出去”的社会认知</a:t>
            </a:r>
            <a:endParaRPr lang="en-US" altLang="zh-CN" sz="2000" b="1" dirty="0" smtClean="0">
              <a:solidFill>
                <a:srgbClr val="FFFF00"/>
              </a:solidFill>
              <a:latin typeface="微软雅黑" panose="020B0503020204020204" pitchFamily="34" charset="-122"/>
              <a:ea typeface="微软雅黑" panose="020B0503020204020204" pitchFamily="34" charset="-122"/>
            </a:endParaRPr>
          </a:p>
          <a:p>
            <a:pPr algn="ctr"/>
            <a:r>
              <a:rPr lang="zh-CN" altLang="en-US" sz="2000" b="1" dirty="0" smtClean="0">
                <a:solidFill>
                  <a:srgbClr val="FFFF00"/>
                </a:solidFill>
                <a:latin typeface="微软雅黑" panose="020B0503020204020204" pitchFamily="34" charset="-122"/>
                <a:ea typeface="微软雅黑" panose="020B0503020204020204" pitchFamily="34" charset="-122"/>
              </a:rPr>
              <a:t>旨在用“融入式、分享式”认知取代“攻入式、输出式”印象</a:t>
            </a:r>
            <a:endParaRPr lang="zh-CN" altLang="en-US" sz="2000" b="1" dirty="0">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596" y="1071546"/>
            <a:ext cx="8501122" cy="2954655"/>
          </a:xfrm>
          <a:prstGeom prst="rect">
            <a:avLst/>
          </a:prstGeom>
        </p:spPr>
        <p:txBody>
          <a:bodyPr wrap="square">
            <a:spAutoFit/>
          </a:bodyPr>
          <a:lstStyle/>
          <a:p>
            <a:pPr marL="457200" indent="-457200" defTabSz="931545" eaLnBrk="0" fontAlgn="base" hangingPunct="0">
              <a:lnSpc>
                <a:spcPct val="150000"/>
              </a:lnSpc>
              <a:spcBef>
                <a:spcPct val="0"/>
              </a:spcBef>
              <a:spcAft>
                <a:spcPct val="0"/>
              </a:spcAft>
              <a:defRPr/>
            </a:pPr>
            <a:r>
              <a:rPr lang="zh-CN" altLang="en-US" sz="28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战术和操作层面</a:t>
            </a:r>
            <a:r>
              <a:rPr lang="en-US" altLang="zh-CN" sz="28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5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要注意收集和掌握当地经济社会信息，充分考虑当地政治生态、媒体舆论以及社会各阶层的态度，尤其要倾听当地相关行业协会、利益集团、学术圈以及华侨的声音，善于利用非政府组织和民间力量</a:t>
            </a:r>
            <a:endPar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 name="矩形 3"/>
          <p:cNvSpPr/>
          <p:nvPr/>
        </p:nvSpPr>
        <p:spPr>
          <a:xfrm>
            <a:off x="2643206" y="4050052"/>
            <a:ext cx="6072198" cy="2646365"/>
          </a:xfrm>
          <a:prstGeom prst="rect">
            <a:avLst/>
          </a:prstGeom>
          <a:ln>
            <a:noFill/>
          </a:ln>
        </p:spPr>
        <p:txBody>
          <a:bodyPr wrap="square">
            <a:spAutoFit/>
          </a:bodyPr>
          <a:lstStyle/>
          <a:p>
            <a:pPr marL="457200" indent="-457200" defTabSz="931545" eaLnBrk="0" fontAlgn="base" hangingPunct="0">
              <a:lnSpc>
                <a:spcPct val="120000"/>
              </a:lnSpc>
              <a:spcBef>
                <a:spcPct val="0"/>
              </a:spcBef>
              <a:spcAft>
                <a:spcPct val="0"/>
              </a:spcAft>
              <a:buFont typeface="+mj-ea"/>
              <a:buAutoNum type="circleNumDbPlain"/>
              <a:defRPr/>
            </a:pP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新干线外交</a:t>
            </a:r>
            <a:endParaRPr lang="en-US" altLang="zh-CN"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mj-ea"/>
              <a:buAutoNum type="circleNumDbPlain"/>
              <a:defRPr/>
            </a:pP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动用“日本贸易振兴机构”和“日本商会”游说</a:t>
            </a:r>
            <a:endParaRPr lang="en-US" altLang="zh-CN"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mj-ea"/>
              <a:buAutoNum type="circleNumDbPlain"/>
              <a:defRPr/>
            </a:pP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 在目标国设立文化机构</a:t>
            </a:r>
            <a:endParaRPr lang="en-US" altLang="zh-CN"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mj-ea"/>
              <a:buAutoNum type="circleNumDbPlain"/>
              <a:defRPr/>
            </a:pP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如：印度孟买</a:t>
            </a:r>
            <a:r>
              <a:rPr lang="en-US" altLang="zh-CN"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艾哈迈达巴德高铁项目竞争，日本国际协力机构（</a:t>
            </a:r>
            <a:r>
              <a:rPr lang="en-US" altLang="zh-CN"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JICA</a:t>
            </a: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）出面积极游说当地政、产、学、研等机构和部门，推动有关各方积极促成日本方案</a:t>
            </a:r>
            <a:endPar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Oval 55"/>
          <p:cNvSpPr>
            <a:spLocks noChangeArrowheads="1"/>
          </p:cNvSpPr>
          <p:nvPr/>
        </p:nvSpPr>
        <p:spPr bwMode="auto">
          <a:xfrm>
            <a:off x="714348" y="4643446"/>
            <a:ext cx="1368574" cy="1368574"/>
          </a:xfrm>
          <a:prstGeom prst="ellipse">
            <a:avLst/>
          </a:prstGeom>
          <a:solidFill>
            <a:srgbClr val="0070C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b="1" dirty="0" smtClean="0">
                <a:solidFill>
                  <a:srgbClr val="FFFF00"/>
                </a:solidFill>
                <a:ea typeface="微软雅黑" panose="020B0503020204020204" pitchFamily="34" charset="-122"/>
              </a:rPr>
              <a:t>日本</a:t>
            </a:r>
            <a:endParaRPr lang="zh-CN" altLang="en-US" sz="2000" b="1" dirty="0">
              <a:solidFill>
                <a:srgbClr val="FFFF00"/>
              </a:solidFill>
              <a:ea typeface="微软雅黑" panose="020B0503020204020204" pitchFamily="34" charset="-122"/>
            </a:endParaRPr>
          </a:p>
        </p:txBody>
      </p:sp>
      <p:sp>
        <p:nvSpPr>
          <p:cNvPr id="8" name="左大括号 7"/>
          <p:cNvSpPr/>
          <p:nvPr/>
        </p:nvSpPr>
        <p:spPr>
          <a:xfrm>
            <a:off x="2214546" y="4214818"/>
            <a:ext cx="357190" cy="21431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矩形 8"/>
          <p:cNvSpPr>
            <a:spLocks noChangeArrowheads="1"/>
          </p:cNvSpPr>
          <p:nvPr/>
        </p:nvSpPr>
        <p:spPr bwMode="auto">
          <a:xfrm>
            <a:off x="285721" y="151445"/>
            <a:ext cx="796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AutoNum type="arabicPeriod"/>
            </a:pPr>
            <a:r>
              <a:rPr lang="zh-CN" altLang="en-US" sz="2400" b="1" dirty="0" smtClean="0">
                <a:solidFill>
                  <a:schemeClr val="bg1"/>
                </a:solidFill>
                <a:latin typeface="微软雅黑" panose="020B0503020204020204" pitchFamily="34" charset="-122"/>
                <a:ea typeface="微软雅黑" panose="020B0503020204020204" pitchFamily="34" charset="-122"/>
              </a:rPr>
              <a:t>“中国威胁”与价值认同</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48483" y="2730875"/>
            <a:ext cx="7253780" cy="1448682"/>
            <a:chOff x="1547813" y="1827078"/>
            <a:chExt cx="6192837" cy="1236797"/>
          </a:xfrm>
        </p:grpSpPr>
        <p:grpSp>
          <p:nvGrpSpPr>
            <p:cNvPr id="6" name="组合 23"/>
            <p:cNvGrpSpPr/>
            <p:nvPr/>
          </p:nvGrpSpPr>
          <p:grpSpPr bwMode="auto">
            <a:xfrm>
              <a:off x="2700338" y="2132013"/>
              <a:ext cx="3889375" cy="576262"/>
              <a:chOff x="2843808" y="1705372"/>
              <a:chExt cx="3888432" cy="350748"/>
            </a:xfrm>
          </p:grpSpPr>
          <p:cxnSp>
            <p:nvCxnSpPr>
              <p:cNvPr id="7" name="直接连接符 6"/>
              <p:cNvCxnSpPr/>
              <p:nvPr/>
            </p:nvCxnSpPr>
            <p:spPr>
              <a:xfrm>
                <a:off x="2843808" y="1705372"/>
                <a:ext cx="3888432"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843808" y="1705372"/>
                <a:ext cx="0" cy="35074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732240" y="1705372"/>
                <a:ext cx="0" cy="35074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1547813" y="2565400"/>
              <a:ext cx="2232025" cy="4984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400" b="1" dirty="0">
                  <a:solidFill>
                    <a:srgbClr val="FFFFFF"/>
                  </a:solidFill>
                  <a:ea typeface="微软雅黑" panose="020B0503020204020204" pitchFamily="34" charset="-122"/>
                </a:rPr>
                <a:t>中国：</a:t>
              </a:r>
              <a:r>
                <a:rPr lang="zh-CN" altLang="en-US" sz="2400" b="1" dirty="0" smtClean="0">
                  <a:solidFill>
                    <a:srgbClr val="FFFFFF"/>
                  </a:solidFill>
                  <a:ea typeface="微软雅黑" panose="020B0503020204020204" pitchFamily="34" charset="-122"/>
                </a:rPr>
                <a:t>走进去</a:t>
              </a:r>
              <a:endParaRPr lang="en-US" altLang="zh-CN" sz="2400" b="1" dirty="0">
                <a:solidFill>
                  <a:srgbClr val="FFFFFF"/>
                </a:solidFill>
                <a:ea typeface="微软雅黑" panose="020B0503020204020204" pitchFamily="34" charset="-122"/>
              </a:endParaRPr>
            </a:p>
          </p:txBody>
        </p:sp>
        <p:sp>
          <p:nvSpPr>
            <p:cNvPr id="12" name="矩形 11"/>
            <p:cNvSpPr/>
            <p:nvPr/>
          </p:nvSpPr>
          <p:spPr>
            <a:xfrm>
              <a:off x="5364163" y="2565400"/>
              <a:ext cx="2376487" cy="4984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400" b="1">
                  <a:solidFill>
                    <a:srgbClr val="FFFFFF"/>
                  </a:solidFill>
                  <a:ea typeface="微软雅黑" panose="020B0503020204020204" pitchFamily="34" charset="-122"/>
                </a:rPr>
                <a:t>目标国：引进来</a:t>
              </a:r>
              <a:endParaRPr lang="zh-CN" altLang="en-US" sz="2400" b="1">
                <a:solidFill>
                  <a:srgbClr val="FFFFFF"/>
                </a:solidFill>
                <a:ea typeface="微软雅黑" panose="020B0503020204020204" pitchFamily="34" charset="-122"/>
              </a:endParaRPr>
            </a:p>
          </p:txBody>
        </p:sp>
        <p:sp>
          <p:nvSpPr>
            <p:cNvPr id="13" name="Rectangle 14"/>
            <p:cNvSpPr>
              <a:spLocks noChangeArrowheads="1"/>
            </p:cNvSpPr>
            <p:nvPr/>
          </p:nvSpPr>
          <p:spPr bwMode="auto">
            <a:xfrm>
              <a:off x="3080861" y="1827078"/>
              <a:ext cx="3157992" cy="504825"/>
            </a:xfrm>
            <a:prstGeom prst="roundRect">
              <a:avLst>
                <a:gd name="adj" fmla="val 50000"/>
              </a:avLst>
            </a:prstGeom>
            <a:solidFill>
              <a:srgbClr val="C050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400" b="1" dirty="0">
                  <a:solidFill>
                    <a:schemeClr val="bg1"/>
                  </a:solidFill>
                  <a:ea typeface="微软雅黑" panose="020B0503020204020204" pitchFamily="34" charset="-122"/>
                </a:rPr>
                <a:t>中国铁路</a:t>
              </a:r>
              <a:r>
                <a:rPr lang="zh-CN" altLang="en-US"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ea typeface="微软雅黑" panose="020B0503020204020204" pitchFamily="34" charset="-122"/>
                </a:rPr>
                <a:t>走出去</a:t>
              </a:r>
              <a:r>
                <a:rPr lang="zh-CN" altLang="en-US" sz="2400" b="1" dirty="0">
                  <a:solidFill>
                    <a:schemeClr val="bg1"/>
                  </a:solidFill>
                  <a:latin typeface="微软雅黑" panose="020B0503020204020204" pitchFamily="34" charset="-122"/>
                  <a:ea typeface="微软雅黑" panose="020B0503020204020204" pitchFamily="34" charset="-122"/>
                </a:rPr>
                <a:t>”</a:t>
              </a:r>
              <a:endParaRPr lang="zh-CN" altLang="en-US" sz="2400" b="1" dirty="0">
                <a:solidFill>
                  <a:schemeClr val="bg1"/>
                </a:solidFill>
                <a:ea typeface="微软雅黑" panose="020B0503020204020204" pitchFamily="34" charset="-122"/>
              </a:endParaRPr>
            </a:p>
          </p:txBody>
        </p:sp>
      </p:grpSp>
      <p:grpSp>
        <p:nvGrpSpPr>
          <p:cNvPr id="18" name="组合 17"/>
          <p:cNvGrpSpPr/>
          <p:nvPr/>
        </p:nvGrpSpPr>
        <p:grpSpPr>
          <a:xfrm>
            <a:off x="500034" y="4322433"/>
            <a:ext cx="7894748" cy="2321277"/>
            <a:chOff x="943723" y="3860800"/>
            <a:chExt cx="6796927" cy="1998487"/>
          </a:xfrm>
        </p:grpSpPr>
        <p:sp>
          <p:nvSpPr>
            <p:cNvPr id="14" name="矩形 13"/>
            <p:cNvSpPr>
              <a:spLocks noChangeArrowheads="1"/>
            </p:cNvSpPr>
            <p:nvPr/>
          </p:nvSpPr>
          <p:spPr bwMode="auto">
            <a:xfrm>
              <a:off x="1547813" y="3860800"/>
              <a:ext cx="6192837" cy="1008063"/>
            </a:xfrm>
            <a:prstGeom prst="rect">
              <a:avLst/>
            </a:prstGeom>
            <a:solidFill>
              <a:srgbClr val="CCDAEC"/>
            </a:solidFill>
            <a:ln>
              <a:noFill/>
            </a:ln>
            <a:extLst>
              <a:ext uri="{91240B29-F687-4F45-9708-019B960494DF}">
                <a14:hiddenLine xmlns:a14="http://schemas.microsoft.com/office/drawing/2010/main" w="25400">
                  <a:solidFill>
                    <a:srgbClr val="385D8A"/>
                  </a:solidFill>
                  <a:miter lim="800000"/>
                  <a:headEnd/>
                  <a:tailEnd/>
                </a14:hiddenLine>
              </a:ext>
            </a:extLst>
          </p:spPr>
          <p:txBody>
            <a:bodyPr anchor="ctr"/>
            <a:lstStyle/>
            <a:p>
              <a:pPr>
                <a:lnSpc>
                  <a:spcPct val="120000"/>
                </a:lnSpc>
              </a:pPr>
              <a:r>
                <a:rPr lang="zh-CN" altLang="en-US" sz="2200" b="1" dirty="0">
                  <a:solidFill>
                    <a:srgbClr val="333333"/>
                  </a:solidFill>
                  <a:ea typeface="微软雅黑" panose="020B0503020204020204" pitchFamily="34" charset="-122"/>
                </a:rPr>
                <a:t>　　　　　</a:t>
              </a:r>
              <a:r>
                <a:rPr lang="zh-CN" altLang="zh-CN" sz="2200" b="1" dirty="0">
                  <a:solidFill>
                    <a:srgbClr val="333333"/>
                  </a:solidFill>
                  <a:ea typeface="微软雅黑" panose="020B0503020204020204" pitchFamily="34" charset="-122"/>
                </a:rPr>
                <a:t>社会制度、经济水平、文化习俗、宗教信仰、</a:t>
              </a:r>
              <a:endParaRPr lang="zh-CN" altLang="en-US" sz="2200" b="1" dirty="0">
                <a:solidFill>
                  <a:srgbClr val="333333"/>
                </a:solidFill>
                <a:ea typeface="微软雅黑" panose="020B0503020204020204" pitchFamily="34" charset="-122"/>
              </a:endParaRPr>
            </a:p>
            <a:p>
              <a:pPr>
                <a:lnSpc>
                  <a:spcPct val="120000"/>
                </a:lnSpc>
              </a:pPr>
              <a:r>
                <a:rPr lang="zh-CN" altLang="en-US" sz="2200" b="1" dirty="0">
                  <a:solidFill>
                    <a:srgbClr val="333333"/>
                  </a:solidFill>
                  <a:ea typeface="微软雅黑" panose="020B0503020204020204" pitchFamily="34" charset="-122"/>
                </a:rPr>
                <a:t>　　　　　</a:t>
              </a:r>
              <a:r>
                <a:rPr lang="zh-CN" altLang="zh-CN" sz="2200" b="1" dirty="0">
                  <a:solidFill>
                    <a:srgbClr val="333333"/>
                  </a:solidFill>
                  <a:ea typeface="微软雅黑" panose="020B0503020204020204" pitchFamily="34" charset="-122"/>
                </a:rPr>
                <a:t>历史传统、地理环境、发展道路</a:t>
              </a:r>
              <a:endParaRPr lang="zh-CN" altLang="en-US" sz="2200" b="1" dirty="0">
                <a:solidFill>
                  <a:srgbClr val="333333"/>
                </a:solidFill>
                <a:ea typeface="微软雅黑" panose="020B0503020204020204" pitchFamily="34" charset="-122"/>
              </a:endParaRPr>
            </a:p>
          </p:txBody>
        </p:sp>
        <p:sp>
          <p:nvSpPr>
            <p:cNvPr id="15" name="圆角矩形 14"/>
            <p:cNvSpPr/>
            <p:nvPr/>
          </p:nvSpPr>
          <p:spPr>
            <a:xfrm>
              <a:off x="943723" y="4149725"/>
              <a:ext cx="1571431" cy="4318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400" b="1" dirty="0">
                  <a:solidFill>
                    <a:srgbClr val="FFFFFF"/>
                  </a:solidFill>
                  <a:ea typeface="微软雅黑" panose="020B0503020204020204" pitchFamily="34" charset="-122"/>
                </a:rPr>
                <a:t>国家之间</a:t>
              </a:r>
              <a:endParaRPr lang="en-US" altLang="zh-CN" sz="2400" b="1" dirty="0">
                <a:solidFill>
                  <a:srgbClr val="FFFFFF"/>
                </a:solidFill>
                <a:ea typeface="微软雅黑" panose="020B0503020204020204" pitchFamily="34" charset="-122"/>
              </a:endParaRPr>
            </a:p>
          </p:txBody>
        </p:sp>
        <p:sp>
          <p:nvSpPr>
            <p:cNvPr id="16" name="矩形 5"/>
            <p:cNvSpPr>
              <a:spLocks noChangeArrowheads="1"/>
            </p:cNvSpPr>
            <p:nvPr/>
          </p:nvSpPr>
          <p:spPr bwMode="auto">
            <a:xfrm>
              <a:off x="1547813" y="4924250"/>
              <a:ext cx="6192837" cy="935037"/>
            </a:xfrm>
            <a:prstGeom prst="rect">
              <a:avLst/>
            </a:prstGeom>
            <a:solidFill>
              <a:srgbClr val="CCDAEC"/>
            </a:solidFill>
            <a:ln>
              <a:noFill/>
            </a:ln>
            <a:extLst>
              <a:ext uri="{91240B29-F687-4F45-9708-019B960494DF}">
                <a14:hiddenLine xmlns:a14="http://schemas.microsoft.com/office/drawing/2010/main" w="25400">
                  <a:solidFill>
                    <a:srgbClr val="385D8A"/>
                  </a:solidFill>
                  <a:miter lim="800000"/>
                  <a:headEnd/>
                  <a:tailEnd/>
                </a14:hiddenLine>
              </a:ext>
            </a:extLst>
          </p:spPr>
          <p:txBody>
            <a:bodyPr anchor="ctr"/>
            <a:lstStyle/>
            <a:p>
              <a:pPr>
                <a:lnSpc>
                  <a:spcPct val="120000"/>
                </a:lnSpc>
              </a:pPr>
              <a:r>
                <a:rPr lang="zh-CN" altLang="en-US" sz="2200" b="1" dirty="0">
                  <a:solidFill>
                    <a:srgbClr val="333333"/>
                  </a:solidFill>
                  <a:ea typeface="微软雅黑" panose="020B0503020204020204" pitchFamily="34" charset="-122"/>
                </a:rPr>
                <a:t>　　　　　轨道制式、建设方式、运营模式、投资融资</a:t>
              </a:r>
              <a:endParaRPr lang="zh-CN" altLang="en-US" sz="2200" b="1" dirty="0">
                <a:solidFill>
                  <a:srgbClr val="333333"/>
                </a:solidFill>
                <a:ea typeface="微软雅黑" panose="020B0503020204020204" pitchFamily="34" charset="-122"/>
              </a:endParaRPr>
            </a:p>
          </p:txBody>
        </p:sp>
        <p:sp>
          <p:nvSpPr>
            <p:cNvPr id="17" name="圆角矩形 3"/>
            <p:cNvSpPr/>
            <p:nvPr/>
          </p:nvSpPr>
          <p:spPr>
            <a:xfrm>
              <a:off x="945453" y="5170266"/>
              <a:ext cx="1569700" cy="4318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400" b="1" dirty="0">
                  <a:solidFill>
                    <a:srgbClr val="FFFFFF"/>
                  </a:solidFill>
                  <a:ea typeface="微软雅黑" panose="020B0503020204020204" pitchFamily="34" charset="-122"/>
                </a:rPr>
                <a:t>铁路发展</a:t>
              </a:r>
              <a:endParaRPr lang="en-US" altLang="zh-CN" sz="2400" b="1" dirty="0">
                <a:solidFill>
                  <a:srgbClr val="FFFFFF"/>
                </a:solidFill>
                <a:ea typeface="微软雅黑" panose="020B0503020204020204" pitchFamily="34" charset="-122"/>
              </a:endParaRPr>
            </a:p>
          </p:txBody>
        </p:sp>
      </p:grpSp>
      <p:sp>
        <p:nvSpPr>
          <p:cNvPr id="21" name="矩形 20"/>
          <p:cNvSpPr/>
          <p:nvPr/>
        </p:nvSpPr>
        <p:spPr>
          <a:xfrm>
            <a:off x="357158" y="1285860"/>
            <a:ext cx="8501090" cy="1181735"/>
          </a:xfrm>
          <a:prstGeom prst="rect">
            <a:avLst/>
          </a:prstGeom>
        </p:spPr>
        <p:txBody>
          <a:bodyPr wrap="square">
            <a:spAutoFit/>
          </a:bodyPr>
          <a:lstStyle/>
          <a:p>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       铁路要真正走进目标国，除了对铁路市场容量从宏观上客观理性把握外，在微观和操作层面上尚需着眼“泛高铁”，精准把握目标国特别是“一带一路”沿线国国情的</a:t>
            </a:r>
            <a:r>
              <a:rPr lang="zh-CN" altLang="en-US"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多样性</a:t>
            </a:r>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和</a:t>
            </a:r>
            <a:r>
              <a:rPr lang="zh-CN" altLang="en-US"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多元性</a:t>
            </a:r>
            <a:endParaRPr lang="zh-CN" altLang="en-US"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2" name="矩形 2"/>
          <p:cNvSpPr>
            <a:spLocks noChangeArrowheads="1"/>
          </p:cNvSpPr>
          <p:nvPr/>
        </p:nvSpPr>
        <p:spPr bwMode="auto">
          <a:xfrm>
            <a:off x="285721" y="151445"/>
            <a:ext cx="79647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8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2</a:t>
            </a:r>
            <a:r>
              <a:rPr lang="zh-CN" altLang="en-US" sz="28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、目标国国情的多样性和对铁路需求的差异性</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2555875" y="1412875"/>
            <a:ext cx="5976565" cy="1873250"/>
          </a:xfrm>
          <a:prstGeom prst="rect">
            <a:avLst/>
          </a:prstGeom>
          <a:solidFill>
            <a:srgbClr val="CCDAE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30000"/>
              </a:lnSpc>
              <a:buFontTx/>
              <a:buChar char="•"/>
            </a:pPr>
            <a:r>
              <a:rPr lang="zh-CN" altLang="en-US" sz="1600" b="0" dirty="0">
                <a:solidFill>
                  <a:srgbClr val="004074"/>
                </a:solidFill>
                <a:latin typeface="微软雅黑" panose="020B0503020204020204" pitchFamily="34" charset="-122"/>
                <a:ea typeface="微软雅黑" panose="020B0503020204020204" pitchFamily="34" charset="-122"/>
              </a:rPr>
              <a:t> </a:t>
            </a:r>
            <a:r>
              <a:rPr lang="zh-CN" altLang="en-US" sz="1600" dirty="0">
                <a:solidFill>
                  <a:srgbClr val="004074"/>
                </a:solidFill>
                <a:latin typeface="微软雅黑" panose="020B0503020204020204" pitchFamily="34" charset="-122"/>
                <a:ea typeface="微软雅黑" panose="020B0503020204020204" pitchFamily="34" charset="-122"/>
              </a:rPr>
              <a:t>中亚、西亚、北非：</a:t>
            </a:r>
            <a:r>
              <a:rPr lang="zh-CN" altLang="en-US" sz="1600" b="0" dirty="0">
                <a:solidFill>
                  <a:srgbClr val="004074"/>
                </a:solidFill>
                <a:latin typeface="微软雅黑" panose="020B0503020204020204" pitchFamily="34" charset="-122"/>
                <a:ea typeface="微软雅黑" panose="020B0503020204020204" pitchFamily="34" charset="-122"/>
              </a:rPr>
              <a:t>伊斯兰教</a:t>
            </a:r>
            <a:endParaRPr lang="zh-CN" altLang="en-US" sz="1600" b="0" dirty="0">
              <a:solidFill>
                <a:srgbClr val="004074"/>
              </a:solidFill>
              <a:latin typeface="微软雅黑" panose="020B0503020204020204" pitchFamily="34" charset="-122"/>
              <a:ea typeface="微软雅黑" panose="020B0503020204020204" pitchFamily="34" charset="-122"/>
            </a:endParaRPr>
          </a:p>
          <a:p>
            <a:pPr>
              <a:lnSpc>
                <a:spcPct val="130000"/>
              </a:lnSpc>
              <a:buFontTx/>
              <a:buChar char="•"/>
            </a:pPr>
            <a:r>
              <a:rPr lang="zh-CN" altLang="en-US" sz="1600" dirty="0">
                <a:solidFill>
                  <a:srgbClr val="004074"/>
                </a:solidFill>
                <a:latin typeface="微软雅黑" panose="020B0503020204020204" pitchFamily="34" charset="-122"/>
                <a:ea typeface="微软雅黑" panose="020B0503020204020204" pitchFamily="34" charset="-122"/>
              </a:rPr>
              <a:t> 中东欧：</a:t>
            </a:r>
            <a:r>
              <a:rPr lang="zh-CN" altLang="en-US" sz="1600" b="0" dirty="0">
                <a:solidFill>
                  <a:srgbClr val="004074"/>
                </a:solidFill>
                <a:latin typeface="微软雅黑" panose="020B0503020204020204" pitchFamily="34" charset="-122"/>
                <a:ea typeface="微软雅黑" panose="020B0503020204020204" pitchFamily="34" charset="-122"/>
              </a:rPr>
              <a:t>基督教、伊斯兰教</a:t>
            </a:r>
            <a:endParaRPr lang="zh-CN" altLang="en-US" sz="1600" b="0" dirty="0">
              <a:solidFill>
                <a:srgbClr val="004074"/>
              </a:solidFill>
              <a:latin typeface="微软雅黑" panose="020B0503020204020204" pitchFamily="34" charset="-122"/>
              <a:ea typeface="微软雅黑" panose="020B0503020204020204" pitchFamily="34" charset="-122"/>
            </a:endParaRPr>
          </a:p>
          <a:p>
            <a:pPr>
              <a:lnSpc>
                <a:spcPct val="130000"/>
              </a:lnSpc>
              <a:buFontTx/>
              <a:buChar char="•"/>
            </a:pPr>
            <a:r>
              <a:rPr lang="zh-CN" altLang="en-US" sz="1600" b="0" dirty="0">
                <a:solidFill>
                  <a:srgbClr val="004074"/>
                </a:solidFill>
                <a:latin typeface="微软雅黑" panose="020B0503020204020204" pitchFamily="34" charset="-122"/>
                <a:ea typeface="微软雅黑" panose="020B0503020204020204" pitchFamily="34" charset="-122"/>
              </a:rPr>
              <a:t> </a:t>
            </a:r>
            <a:r>
              <a:rPr lang="zh-CN" altLang="en-US" sz="1600" dirty="0">
                <a:solidFill>
                  <a:srgbClr val="004074"/>
                </a:solidFill>
                <a:latin typeface="微软雅黑" panose="020B0503020204020204" pitchFamily="34" charset="-122"/>
                <a:ea typeface="微软雅黑" panose="020B0503020204020204" pitchFamily="34" charset="-122"/>
              </a:rPr>
              <a:t>东南亚：</a:t>
            </a:r>
            <a:r>
              <a:rPr lang="zh-CN" altLang="en-US" sz="1600" b="0" dirty="0">
                <a:solidFill>
                  <a:srgbClr val="004074"/>
                </a:solidFill>
                <a:latin typeface="微软雅黑" panose="020B0503020204020204" pitchFamily="34" charset="-122"/>
                <a:ea typeface="微软雅黑" panose="020B0503020204020204" pitchFamily="34" charset="-122"/>
              </a:rPr>
              <a:t>佛教、伊斯兰教、基督教、儒释道</a:t>
            </a:r>
            <a:endParaRPr lang="zh-CN" altLang="en-US" sz="1600" b="0" dirty="0">
              <a:solidFill>
                <a:srgbClr val="004074"/>
              </a:solidFill>
              <a:latin typeface="微软雅黑" panose="020B0503020204020204" pitchFamily="34" charset="-122"/>
              <a:ea typeface="微软雅黑" panose="020B0503020204020204" pitchFamily="34" charset="-122"/>
            </a:endParaRPr>
          </a:p>
          <a:p>
            <a:pPr>
              <a:lnSpc>
                <a:spcPct val="130000"/>
              </a:lnSpc>
              <a:buFontTx/>
              <a:buChar char="•"/>
            </a:pPr>
            <a:r>
              <a:rPr lang="zh-CN" altLang="en-US" sz="1600" dirty="0">
                <a:solidFill>
                  <a:srgbClr val="004074"/>
                </a:solidFill>
                <a:latin typeface="微软雅黑" panose="020B0503020204020204" pitchFamily="34" charset="-122"/>
                <a:ea typeface="微软雅黑" panose="020B0503020204020204" pitchFamily="34" charset="-122"/>
              </a:rPr>
              <a:t> 南亚：</a:t>
            </a:r>
            <a:r>
              <a:rPr lang="zh-CN" altLang="en-US" sz="1600" b="0" dirty="0">
                <a:solidFill>
                  <a:srgbClr val="004074"/>
                </a:solidFill>
                <a:latin typeface="微软雅黑" panose="020B0503020204020204" pitchFamily="34" charset="-122"/>
                <a:ea typeface="微软雅黑" panose="020B0503020204020204" pitchFamily="34" charset="-122"/>
              </a:rPr>
              <a:t>印度教、伊斯兰教、佛教、锡克教</a:t>
            </a:r>
            <a:endParaRPr lang="zh-CN" altLang="en-US" sz="1600" b="0" dirty="0">
              <a:solidFill>
                <a:srgbClr val="004074"/>
              </a:solidFill>
              <a:latin typeface="微软雅黑" panose="020B0503020204020204" pitchFamily="34" charset="-122"/>
              <a:ea typeface="微软雅黑" panose="020B0503020204020204" pitchFamily="34" charset="-122"/>
            </a:endParaRPr>
          </a:p>
          <a:p>
            <a:pPr>
              <a:lnSpc>
                <a:spcPct val="130000"/>
              </a:lnSpc>
              <a:buFontTx/>
              <a:buChar char="•"/>
            </a:pPr>
            <a:r>
              <a:rPr lang="zh-CN" altLang="en-US" sz="1600" dirty="0">
                <a:solidFill>
                  <a:srgbClr val="004074"/>
                </a:solidFill>
                <a:latin typeface="微软雅黑" panose="020B0503020204020204" pitchFamily="34" charset="-122"/>
                <a:ea typeface="微软雅黑" panose="020B0503020204020204" pitchFamily="34" charset="-122"/>
              </a:rPr>
              <a:t> 南太平洋：</a:t>
            </a:r>
            <a:r>
              <a:rPr lang="zh-CN" altLang="en-US" sz="1600" b="0" dirty="0">
                <a:solidFill>
                  <a:srgbClr val="004074"/>
                </a:solidFill>
                <a:latin typeface="微软雅黑" panose="020B0503020204020204" pitchFamily="34" charset="-122"/>
                <a:ea typeface="微软雅黑" panose="020B0503020204020204" pitchFamily="34" charset="-122"/>
              </a:rPr>
              <a:t>基督教</a:t>
            </a:r>
            <a:endParaRPr lang="zh-CN" altLang="en-US" sz="1600" b="0" dirty="0">
              <a:solidFill>
                <a:srgbClr val="004074"/>
              </a:solidFill>
              <a:latin typeface="微软雅黑" panose="020B0503020204020204" pitchFamily="34" charset="-122"/>
              <a:ea typeface="微软雅黑" panose="020B0503020204020204" pitchFamily="34" charset="-122"/>
            </a:endParaRPr>
          </a:p>
        </p:txBody>
      </p:sp>
      <p:sp>
        <p:nvSpPr>
          <p:cNvPr id="15" name="Rectangle 53"/>
          <p:cNvSpPr>
            <a:spLocks noChangeArrowheads="1"/>
          </p:cNvSpPr>
          <p:nvPr/>
        </p:nvSpPr>
        <p:spPr bwMode="auto">
          <a:xfrm>
            <a:off x="2555875" y="3462338"/>
            <a:ext cx="5976565" cy="1162050"/>
          </a:xfrm>
          <a:prstGeom prst="rect">
            <a:avLst/>
          </a:prstGeom>
          <a:solidFill>
            <a:srgbClr val="CCDAE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30000"/>
              </a:lnSpc>
              <a:buFontTx/>
              <a:buChar char="•"/>
            </a:pPr>
            <a:r>
              <a:rPr lang="zh-CN" altLang="en-US" sz="1600">
                <a:solidFill>
                  <a:srgbClr val="004074"/>
                </a:solidFill>
                <a:latin typeface="微软雅黑" panose="020B0503020204020204" pitchFamily="34" charset="-122"/>
                <a:ea typeface="微软雅黑" panose="020B0503020204020204" pitchFamily="34" charset="-122"/>
              </a:rPr>
              <a:t> 中亚五国：</a:t>
            </a:r>
            <a:r>
              <a:rPr lang="zh-CN" altLang="en-US" sz="1600" b="0">
                <a:solidFill>
                  <a:srgbClr val="004074"/>
                </a:solidFill>
                <a:latin typeface="微软雅黑" panose="020B0503020204020204" pitchFamily="34" charset="-122"/>
                <a:ea typeface="微软雅黑" panose="020B0503020204020204" pitchFamily="34" charset="-122"/>
              </a:rPr>
              <a:t>工业化初期和工业化后期两头</a:t>
            </a:r>
            <a:endParaRPr lang="zh-CN" altLang="en-US" sz="1600" b="0">
              <a:solidFill>
                <a:srgbClr val="004074"/>
              </a:solidFill>
              <a:latin typeface="微软雅黑" panose="020B0503020204020204" pitchFamily="34" charset="-122"/>
              <a:ea typeface="微软雅黑" panose="020B0503020204020204" pitchFamily="34" charset="-122"/>
            </a:endParaRPr>
          </a:p>
          <a:p>
            <a:pPr>
              <a:lnSpc>
                <a:spcPct val="130000"/>
              </a:lnSpc>
              <a:buFontTx/>
              <a:buChar char="•"/>
            </a:pPr>
            <a:r>
              <a:rPr lang="zh-CN" altLang="en-US" sz="1600">
                <a:solidFill>
                  <a:srgbClr val="004074"/>
                </a:solidFill>
                <a:latin typeface="微软雅黑" panose="020B0503020204020204" pitchFamily="34" charset="-122"/>
                <a:ea typeface="微软雅黑" panose="020B0503020204020204" pitchFamily="34" charset="-122"/>
              </a:rPr>
              <a:t> 东南亚、南亚大部分：</a:t>
            </a:r>
            <a:r>
              <a:rPr lang="zh-CN" altLang="en-US" sz="1600" b="0">
                <a:solidFill>
                  <a:srgbClr val="004074"/>
                </a:solidFill>
                <a:latin typeface="微软雅黑" panose="020B0503020204020204" pitchFamily="34" charset="-122"/>
                <a:ea typeface="微软雅黑" panose="020B0503020204020204" pitchFamily="34" charset="-122"/>
              </a:rPr>
              <a:t>工业化初期</a:t>
            </a:r>
            <a:endParaRPr lang="zh-CN" altLang="en-US" sz="1600" b="0">
              <a:solidFill>
                <a:srgbClr val="004074"/>
              </a:solidFill>
              <a:latin typeface="微软雅黑" panose="020B0503020204020204" pitchFamily="34" charset="-122"/>
              <a:ea typeface="微软雅黑" panose="020B0503020204020204" pitchFamily="34" charset="-122"/>
            </a:endParaRPr>
          </a:p>
          <a:p>
            <a:pPr>
              <a:lnSpc>
                <a:spcPct val="130000"/>
              </a:lnSpc>
              <a:buFontTx/>
              <a:buChar char="•"/>
            </a:pPr>
            <a:r>
              <a:rPr lang="zh-CN" altLang="en-US" sz="1600" b="0">
                <a:solidFill>
                  <a:srgbClr val="004074"/>
                </a:solidFill>
                <a:latin typeface="微软雅黑" panose="020B0503020204020204" pitchFamily="34" charset="-122"/>
                <a:ea typeface="微软雅黑" panose="020B0503020204020204" pitchFamily="34" charset="-122"/>
              </a:rPr>
              <a:t> </a:t>
            </a:r>
            <a:r>
              <a:rPr lang="zh-CN" altLang="en-US" sz="1600">
                <a:solidFill>
                  <a:srgbClr val="004074"/>
                </a:solidFill>
                <a:latin typeface="微软雅黑" panose="020B0503020204020204" pitchFamily="34" charset="-122"/>
                <a:ea typeface="微软雅黑" panose="020B0503020204020204" pitchFamily="34" charset="-122"/>
              </a:rPr>
              <a:t>中东欧、西亚、中东：</a:t>
            </a:r>
            <a:r>
              <a:rPr lang="zh-CN" altLang="en-US" sz="1600" b="0">
                <a:solidFill>
                  <a:srgbClr val="004074"/>
                </a:solidFill>
                <a:latin typeface="微软雅黑" panose="020B0503020204020204" pitchFamily="34" charset="-122"/>
                <a:ea typeface="微软雅黑" panose="020B0503020204020204" pitchFamily="34" charset="-122"/>
              </a:rPr>
              <a:t>工业化后期</a:t>
            </a:r>
            <a:endParaRPr lang="zh-CN" altLang="en-US" sz="1600" b="0">
              <a:solidFill>
                <a:srgbClr val="004074"/>
              </a:solidFill>
              <a:latin typeface="微软雅黑" panose="020B0503020204020204" pitchFamily="34" charset="-122"/>
              <a:ea typeface="微软雅黑" panose="020B0503020204020204" pitchFamily="34" charset="-122"/>
            </a:endParaRPr>
          </a:p>
        </p:txBody>
      </p:sp>
      <p:sp>
        <p:nvSpPr>
          <p:cNvPr id="16" name="Rectangle 54"/>
          <p:cNvSpPr>
            <a:spLocks noChangeArrowheads="1"/>
          </p:cNvSpPr>
          <p:nvPr/>
        </p:nvSpPr>
        <p:spPr bwMode="auto">
          <a:xfrm>
            <a:off x="2555875" y="4795838"/>
            <a:ext cx="5976565" cy="1873250"/>
          </a:xfrm>
          <a:prstGeom prst="rect">
            <a:avLst/>
          </a:prstGeom>
          <a:solidFill>
            <a:srgbClr val="CCDAE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30000"/>
              </a:lnSpc>
              <a:buFontTx/>
              <a:buChar char="•"/>
            </a:pPr>
            <a:r>
              <a:rPr lang="en-US" altLang="zh-CN" sz="1600" dirty="0" smtClean="0">
                <a:solidFill>
                  <a:srgbClr val="004074"/>
                </a:solidFill>
                <a:latin typeface="微软雅黑" panose="020B0503020204020204" pitchFamily="34" charset="-122"/>
                <a:ea typeface="微软雅黑" panose="020B0503020204020204" pitchFamily="34" charset="-122"/>
              </a:rPr>
              <a:t>1435MM</a:t>
            </a:r>
            <a:r>
              <a:rPr lang="zh-CN" altLang="en-US" sz="2000" b="1" dirty="0" smtClean="0">
                <a:solidFill>
                  <a:srgbClr val="C00000"/>
                </a:solidFill>
                <a:latin typeface="微软雅黑" panose="020B0503020204020204" pitchFamily="34" charset="-122"/>
                <a:ea typeface="微软雅黑" panose="020B0503020204020204" pitchFamily="34" charset="-122"/>
              </a:rPr>
              <a:t>标准</a:t>
            </a:r>
            <a:r>
              <a:rPr lang="zh-CN" altLang="en-US" sz="1600" dirty="0" smtClean="0">
                <a:solidFill>
                  <a:srgbClr val="004074"/>
                </a:solidFill>
                <a:latin typeface="微软雅黑" panose="020B0503020204020204" pitchFamily="34" charset="-122"/>
                <a:ea typeface="微软雅黑" panose="020B0503020204020204" pitchFamily="34" charset="-122"/>
              </a:rPr>
              <a:t>轨距</a:t>
            </a:r>
            <a:r>
              <a:rPr lang="en-US" altLang="zh-CN" sz="1600" dirty="0" smtClean="0">
                <a:solidFill>
                  <a:srgbClr val="004074"/>
                </a:solidFill>
                <a:latin typeface="微软雅黑" panose="020B0503020204020204" pitchFamily="34" charset="-122"/>
                <a:ea typeface="微软雅黑" panose="020B0503020204020204" pitchFamily="34" charset="-122"/>
              </a:rPr>
              <a:t>——</a:t>
            </a:r>
            <a:r>
              <a:rPr lang="zh-CN" altLang="en-US" sz="1600" dirty="0" smtClean="0">
                <a:solidFill>
                  <a:srgbClr val="004074"/>
                </a:solidFill>
                <a:latin typeface="微软雅黑" panose="020B0503020204020204" pitchFamily="34" charset="-122"/>
                <a:ea typeface="微软雅黑" panose="020B0503020204020204" pitchFamily="34" charset="-122"/>
              </a:rPr>
              <a:t>中国</a:t>
            </a:r>
            <a:endParaRPr lang="zh-CN" altLang="en-US" sz="1600" b="0" dirty="0">
              <a:solidFill>
                <a:srgbClr val="004074"/>
              </a:solidFill>
              <a:latin typeface="微软雅黑" panose="020B0503020204020204" pitchFamily="34" charset="-122"/>
              <a:ea typeface="微软雅黑" panose="020B0503020204020204" pitchFamily="34" charset="-122"/>
            </a:endParaRPr>
          </a:p>
          <a:p>
            <a:pPr>
              <a:lnSpc>
                <a:spcPct val="130000"/>
              </a:lnSpc>
              <a:buFontTx/>
              <a:buChar char="•"/>
            </a:pPr>
            <a:r>
              <a:rPr lang="en-US" altLang="zh-CN" sz="1600" dirty="0" smtClean="0">
                <a:solidFill>
                  <a:srgbClr val="004074"/>
                </a:solidFill>
                <a:latin typeface="微软雅黑" panose="020B0503020204020204" pitchFamily="34" charset="-122"/>
                <a:ea typeface="微软雅黑" panose="020B0503020204020204" pitchFamily="34" charset="-122"/>
              </a:rPr>
              <a:t>1520MM</a:t>
            </a:r>
            <a:r>
              <a:rPr lang="zh-CN" altLang="en-US" sz="2000" b="1" dirty="0" smtClean="0">
                <a:solidFill>
                  <a:srgbClr val="C00000"/>
                </a:solidFill>
                <a:latin typeface="微软雅黑" panose="020B0503020204020204" pitchFamily="34" charset="-122"/>
                <a:ea typeface="微软雅黑" panose="020B0503020204020204" pitchFamily="34" charset="-122"/>
              </a:rPr>
              <a:t>宽</a:t>
            </a:r>
            <a:r>
              <a:rPr lang="zh-CN" altLang="en-US" sz="1600" dirty="0" smtClean="0">
                <a:solidFill>
                  <a:srgbClr val="004074"/>
                </a:solidFill>
                <a:latin typeface="微软雅黑" panose="020B0503020204020204" pitchFamily="34" charset="-122"/>
                <a:ea typeface="微软雅黑" panose="020B0503020204020204" pitchFamily="34" charset="-122"/>
              </a:rPr>
              <a:t>轨距</a:t>
            </a:r>
            <a:r>
              <a:rPr lang="en-US" altLang="zh-CN" sz="1600" dirty="0" smtClean="0">
                <a:solidFill>
                  <a:srgbClr val="004074"/>
                </a:solidFill>
                <a:latin typeface="微软雅黑" panose="020B0503020204020204" pitchFamily="34" charset="-122"/>
                <a:ea typeface="微软雅黑" panose="020B0503020204020204" pitchFamily="34" charset="-122"/>
              </a:rPr>
              <a:t>——</a:t>
            </a:r>
            <a:r>
              <a:rPr lang="zh-CN" altLang="en-US" sz="1600" dirty="0" smtClean="0">
                <a:solidFill>
                  <a:srgbClr val="004074"/>
                </a:solidFill>
                <a:latin typeface="微软雅黑" panose="020B0503020204020204" pitchFamily="34" charset="-122"/>
                <a:ea typeface="微软雅黑" panose="020B0503020204020204" pitchFamily="34" charset="-122"/>
              </a:rPr>
              <a:t>俄罗斯</a:t>
            </a:r>
            <a:r>
              <a:rPr lang="zh-CN" altLang="en-US" sz="1600" dirty="0">
                <a:solidFill>
                  <a:srgbClr val="004074"/>
                </a:solidFill>
                <a:latin typeface="微软雅黑" panose="020B0503020204020204" pitchFamily="34" charset="-122"/>
                <a:ea typeface="微软雅黑" panose="020B0503020204020204" pitchFamily="34" charset="-122"/>
              </a:rPr>
              <a:t>、哈萨克斯坦、</a:t>
            </a:r>
            <a:r>
              <a:rPr lang="zh-CN" altLang="en-US" sz="1600" dirty="0" smtClean="0">
                <a:solidFill>
                  <a:srgbClr val="004074"/>
                </a:solidFill>
                <a:latin typeface="微软雅黑" panose="020B0503020204020204" pitchFamily="34" charset="-122"/>
                <a:ea typeface="微软雅黑" panose="020B0503020204020204" pitchFamily="34" charset="-122"/>
              </a:rPr>
              <a:t>蒙古</a:t>
            </a:r>
            <a:endParaRPr lang="zh-CN" altLang="en-US" sz="1600" b="0" dirty="0">
              <a:solidFill>
                <a:srgbClr val="004074"/>
              </a:solidFill>
              <a:latin typeface="微软雅黑" panose="020B0503020204020204" pitchFamily="34" charset="-122"/>
              <a:ea typeface="微软雅黑" panose="020B0503020204020204" pitchFamily="34" charset="-122"/>
            </a:endParaRPr>
          </a:p>
          <a:p>
            <a:pPr>
              <a:lnSpc>
                <a:spcPct val="130000"/>
              </a:lnSpc>
              <a:buFontTx/>
              <a:buChar char="•"/>
            </a:pPr>
            <a:r>
              <a:rPr lang="en-US" altLang="zh-CN" sz="1600" dirty="0" smtClean="0">
                <a:solidFill>
                  <a:srgbClr val="004074"/>
                </a:solidFill>
                <a:latin typeface="微软雅黑" panose="020B0503020204020204" pitchFamily="34" charset="-122"/>
                <a:ea typeface="微软雅黑" panose="020B0503020204020204" pitchFamily="34" charset="-122"/>
              </a:rPr>
              <a:t>1676MM</a:t>
            </a:r>
            <a:r>
              <a:rPr lang="zh-CN" altLang="en-US" sz="2000" b="1" dirty="0" smtClean="0">
                <a:solidFill>
                  <a:srgbClr val="C00000"/>
                </a:solidFill>
                <a:latin typeface="微软雅黑" panose="020B0503020204020204" pitchFamily="34" charset="-122"/>
                <a:ea typeface="微软雅黑" panose="020B0503020204020204" pitchFamily="34" charset="-122"/>
              </a:rPr>
              <a:t>宽</a:t>
            </a:r>
            <a:r>
              <a:rPr lang="zh-CN" altLang="en-US" sz="1600" dirty="0" smtClean="0">
                <a:solidFill>
                  <a:srgbClr val="004074"/>
                </a:solidFill>
                <a:latin typeface="微软雅黑" panose="020B0503020204020204" pitchFamily="34" charset="-122"/>
                <a:ea typeface="微软雅黑" panose="020B0503020204020204" pitchFamily="34" charset="-122"/>
              </a:rPr>
              <a:t>轨距</a:t>
            </a:r>
            <a:r>
              <a:rPr lang="en-US" altLang="zh-CN" sz="1600" dirty="0" smtClean="0">
                <a:solidFill>
                  <a:srgbClr val="004074"/>
                </a:solidFill>
                <a:latin typeface="微软雅黑" panose="020B0503020204020204" pitchFamily="34" charset="-122"/>
                <a:ea typeface="微软雅黑" panose="020B0503020204020204" pitchFamily="34" charset="-122"/>
              </a:rPr>
              <a:t>——</a:t>
            </a:r>
            <a:r>
              <a:rPr lang="zh-CN" altLang="en-US" sz="1600" dirty="0" smtClean="0">
                <a:solidFill>
                  <a:srgbClr val="004074"/>
                </a:solidFill>
                <a:latin typeface="微软雅黑" panose="020B0503020204020204" pitchFamily="34" charset="-122"/>
                <a:ea typeface="微软雅黑" panose="020B0503020204020204" pitchFamily="34" charset="-122"/>
              </a:rPr>
              <a:t>印度</a:t>
            </a:r>
            <a:r>
              <a:rPr lang="zh-CN" altLang="en-US" sz="1600" dirty="0">
                <a:solidFill>
                  <a:srgbClr val="004074"/>
                </a:solidFill>
                <a:latin typeface="微软雅黑" panose="020B0503020204020204" pitchFamily="34" charset="-122"/>
                <a:ea typeface="微软雅黑" panose="020B0503020204020204" pitchFamily="34" charset="-122"/>
              </a:rPr>
              <a:t>、</a:t>
            </a:r>
            <a:r>
              <a:rPr lang="zh-CN" altLang="en-US" sz="1600" dirty="0" smtClean="0">
                <a:solidFill>
                  <a:srgbClr val="004074"/>
                </a:solidFill>
                <a:latin typeface="微软雅黑" panose="020B0503020204020204" pitchFamily="34" charset="-122"/>
                <a:ea typeface="微软雅黑" panose="020B0503020204020204" pitchFamily="34" charset="-122"/>
              </a:rPr>
              <a:t>巴基斯坦</a:t>
            </a:r>
            <a:endParaRPr lang="en-US" altLang="zh-CN" sz="1600" dirty="0" smtClean="0">
              <a:solidFill>
                <a:srgbClr val="004074"/>
              </a:solidFill>
              <a:latin typeface="微软雅黑" panose="020B0503020204020204" pitchFamily="34" charset="-122"/>
              <a:ea typeface="微软雅黑" panose="020B0503020204020204" pitchFamily="34" charset="-122"/>
            </a:endParaRPr>
          </a:p>
          <a:p>
            <a:pPr>
              <a:lnSpc>
                <a:spcPct val="130000"/>
              </a:lnSpc>
              <a:buFontTx/>
              <a:buChar char="•"/>
            </a:pPr>
            <a:r>
              <a:rPr lang="en-US" altLang="zh-CN" sz="1600" dirty="0" smtClean="0">
                <a:solidFill>
                  <a:srgbClr val="004074"/>
                </a:solidFill>
                <a:latin typeface="微软雅黑" panose="020B0503020204020204" pitchFamily="34" charset="-122"/>
                <a:ea typeface="微软雅黑" panose="020B0503020204020204" pitchFamily="34" charset="-122"/>
              </a:rPr>
              <a:t>1067MM</a:t>
            </a:r>
            <a:r>
              <a:rPr lang="zh-CN" altLang="en-US" sz="2000" b="1" dirty="0" smtClean="0">
                <a:solidFill>
                  <a:srgbClr val="C00000"/>
                </a:solidFill>
                <a:latin typeface="微软雅黑" panose="020B0503020204020204" pitchFamily="34" charset="-122"/>
                <a:ea typeface="微软雅黑" panose="020B0503020204020204" pitchFamily="34" charset="-122"/>
              </a:rPr>
              <a:t>窄</a:t>
            </a:r>
            <a:r>
              <a:rPr lang="zh-CN" altLang="en-US" sz="1600" dirty="0" smtClean="0">
                <a:solidFill>
                  <a:srgbClr val="004074"/>
                </a:solidFill>
                <a:latin typeface="微软雅黑" panose="020B0503020204020204" pitchFamily="34" charset="-122"/>
                <a:ea typeface="微软雅黑" panose="020B0503020204020204" pitchFamily="34" charset="-122"/>
              </a:rPr>
              <a:t>轨距</a:t>
            </a:r>
            <a:r>
              <a:rPr lang="en-US" altLang="zh-CN" sz="1600" dirty="0" smtClean="0">
                <a:solidFill>
                  <a:srgbClr val="004074"/>
                </a:solidFill>
                <a:latin typeface="微软雅黑" panose="020B0503020204020204" pitchFamily="34" charset="-122"/>
                <a:ea typeface="微软雅黑" panose="020B0503020204020204" pitchFamily="34" charset="-122"/>
              </a:rPr>
              <a:t>——</a:t>
            </a:r>
            <a:r>
              <a:rPr lang="zh-CN" altLang="en-US" sz="1600" dirty="0" smtClean="0">
                <a:solidFill>
                  <a:srgbClr val="004074"/>
                </a:solidFill>
                <a:latin typeface="微软雅黑" panose="020B0503020204020204" pitchFamily="34" charset="-122"/>
                <a:ea typeface="微软雅黑" panose="020B0503020204020204" pitchFamily="34" charset="-122"/>
              </a:rPr>
              <a:t>加纳</a:t>
            </a:r>
            <a:r>
              <a:rPr lang="zh-CN" altLang="en-US" sz="1600" dirty="0">
                <a:solidFill>
                  <a:srgbClr val="004074"/>
                </a:solidFill>
                <a:latin typeface="微软雅黑" panose="020B0503020204020204" pitchFamily="34" charset="-122"/>
                <a:ea typeface="微软雅黑" panose="020B0503020204020204" pitchFamily="34" charset="-122"/>
              </a:rPr>
              <a:t>、刚果、坦桑尼亚、</a:t>
            </a:r>
            <a:r>
              <a:rPr lang="zh-CN" altLang="en-US" sz="1600" dirty="0" smtClean="0">
                <a:solidFill>
                  <a:srgbClr val="004074"/>
                </a:solidFill>
                <a:latin typeface="微软雅黑" panose="020B0503020204020204" pitchFamily="34" charset="-122"/>
                <a:ea typeface="微软雅黑" panose="020B0503020204020204" pitchFamily="34" charset="-122"/>
              </a:rPr>
              <a:t>赞比亚</a:t>
            </a:r>
            <a:endParaRPr lang="zh-CN" altLang="en-US" sz="1600" b="0" dirty="0">
              <a:solidFill>
                <a:srgbClr val="004074"/>
              </a:solidFill>
              <a:latin typeface="微软雅黑" panose="020B0503020204020204" pitchFamily="34" charset="-122"/>
              <a:ea typeface="微软雅黑" panose="020B0503020204020204" pitchFamily="34" charset="-122"/>
            </a:endParaRPr>
          </a:p>
          <a:p>
            <a:pPr>
              <a:lnSpc>
                <a:spcPct val="130000"/>
              </a:lnSpc>
              <a:buFontTx/>
              <a:buChar char="•"/>
            </a:pPr>
            <a:r>
              <a:rPr lang="en-US" altLang="zh-CN" sz="1600" dirty="0" smtClean="0">
                <a:solidFill>
                  <a:srgbClr val="004074"/>
                </a:solidFill>
                <a:latin typeface="微软雅黑" panose="020B0503020204020204" pitchFamily="34" charset="-122"/>
                <a:ea typeface="微软雅黑" panose="020B0503020204020204" pitchFamily="34" charset="-122"/>
              </a:rPr>
              <a:t>1000MM</a:t>
            </a:r>
            <a:r>
              <a:rPr lang="zh-CN" altLang="en-US" sz="2000" b="1" dirty="0" smtClean="0">
                <a:solidFill>
                  <a:srgbClr val="C00000"/>
                </a:solidFill>
                <a:latin typeface="微软雅黑" panose="020B0503020204020204" pitchFamily="34" charset="-122"/>
                <a:ea typeface="微软雅黑" panose="020B0503020204020204" pitchFamily="34" charset="-122"/>
              </a:rPr>
              <a:t>窄</a:t>
            </a:r>
            <a:r>
              <a:rPr lang="zh-CN" altLang="en-US" sz="1600" dirty="0" smtClean="0">
                <a:solidFill>
                  <a:srgbClr val="004074"/>
                </a:solidFill>
                <a:latin typeface="微软雅黑" panose="020B0503020204020204" pitchFamily="34" charset="-122"/>
                <a:ea typeface="微软雅黑" panose="020B0503020204020204" pitchFamily="34" charset="-122"/>
              </a:rPr>
              <a:t>轨距</a:t>
            </a:r>
            <a:r>
              <a:rPr lang="en-US" altLang="zh-CN" sz="1600" dirty="0" smtClean="0">
                <a:solidFill>
                  <a:srgbClr val="004074"/>
                </a:solidFill>
                <a:latin typeface="微软雅黑" panose="020B0503020204020204" pitchFamily="34" charset="-122"/>
                <a:ea typeface="微软雅黑" panose="020B0503020204020204" pitchFamily="34" charset="-122"/>
              </a:rPr>
              <a:t>——</a:t>
            </a:r>
            <a:r>
              <a:rPr lang="zh-CN" altLang="en-US" sz="1600" dirty="0" smtClean="0">
                <a:solidFill>
                  <a:srgbClr val="004074"/>
                </a:solidFill>
                <a:latin typeface="微软雅黑" panose="020B0503020204020204" pitchFamily="34" charset="-122"/>
                <a:ea typeface="微软雅黑" panose="020B0503020204020204" pitchFamily="34" charset="-122"/>
              </a:rPr>
              <a:t>几内亚</a:t>
            </a:r>
            <a:r>
              <a:rPr lang="zh-CN" altLang="en-US" sz="1600" dirty="0">
                <a:solidFill>
                  <a:srgbClr val="004074"/>
                </a:solidFill>
                <a:latin typeface="微软雅黑" panose="020B0503020204020204" pitchFamily="34" charset="-122"/>
                <a:ea typeface="微软雅黑" panose="020B0503020204020204" pitchFamily="34" charset="-122"/>
              </a:rPr>
              <a:t>、埃塞俄比亚、</a:t>
            </a:r>
            <a:r>
              <a:rPr lang="zh-CN" altLang="en-US" sz="1600" dirty="0" smtClean="0">
                <a:solidFill>
                  <a:srgbClr val="004074"/>
                </a:solidFill>
                <a:latin typeface="微软雅黑" panose="020B0503020204020204" pitchFamily="34" charset="-122"/>
                <a:ea typeface="微软雅黑" panose="020B0503020204020204" pitchFamily="34" charset="-122"/>
              </a:rPr>
              <a:t>喀麦隆</a:t>
            </a:r>
            <a:endParaRPr lang="zh-CN" altLang="en-US" sz="1600" b="0" dirty="0">
              <a:solidFill>
                <a:srgbClr val="004074"/>
              </a:solidFill>
              <a:latin typeface="微软雅黑" panose="020B0503020204020204" pitchFamily="34" charset="-122"/>
              <a:ea typeface="微软雅黑" panose="020B0503020204020204" pitchFamily="34" charset="-122"/>
            </a:endParaRPr>
          </a:p>
        </p:txBody>
      </p:sp>
      <p:sp>
        <p:nvSpPr>
          <p:cNvPr id="17" name="AutoShape 18"/>
          <p:cNvSpPr>
            <a:spLocks noChangeArrowheads="1"/>
          </p:cNvSpPr>
          <p:nvPr/>
        </p:nvSpPr>
        <p:spPr bwMode="auto">
          <a:xfrm>
            <a:off x="1330325" y="5480050"/>
            <a:ext cx="1152525" cy="606425"/>
          </a:xfrm>
          <a:prstGeom prst="rightArrow">
            <a:avLst>
              <a:gd name="adj1" fmla="val 50000"/>
              <a:gd name="adj2" fmla="val 47513"/>
            </a:avLst>
          </a:prstGeom>
          <a:solidFill>
            <a:srgbClr val="0070C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0">
              <a:solidFill>
                <a:srgbClr val="FFFF00"/>
              </a:solidFill>
            </a:endParaRPr>
          </a:p>
        </p:txBody>
      </p:sp>
      <p:sp>
        <p:nvSpPr>
          <p:cNvPr id="18" name="Oval 60"/>
          <p:cNvSpPr>
            <a:spLocks noChangeArrowheads="1"/>
          </p:cNvSpPr>
          <p:nvPr/>
        </p:nvSpPr>
        <p:spPr bwMode="auto">
          <a:xfrm>
            <a:off x="682476" y="5076240"/>
            <a:ext cx="1368574" cy="1368574"/>
          </a:xfrm>
          <a:prstGeom prst="ellipse">
            <a:avLst/>
          </a:prstGeom>
          <a:solidFill>
            <a:srgbClr val="0070C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pPr>
            <a:r>
              <a:rPr lang="zh-CN" altLang="en-US" sz="2000" b="1" dirty="0">
                <a:solidFill>
                  <a:srgbClr val="FFFF00"/>
                </a:solidFill>
                <a:ea typeface="微软雅黑" panose="020B0503020204020204" pitchFamily="34" charset="-122"/>
              </a:rPr>
              <a:t>轨道</a:t>
            </a:r>
            <a:r>
              <a:rPr lang="zh-CN" altLang="en-US" sz="2000" b="1" dirty="0" smtClean="0">
                <a:solidFill>
                  <a:srgbClr val="FFFF00"/>
                </a:solidFill>
                <a:ea typeface="微软雅黑" panose="020B0503020204020204" pitchFamily="34" charset="-122"/>
              </a:rPr>
              <a:t>制式</a:t>
            </a:r>
            <a:endParaRPr lang="en-US" altLang="zh-CN" sz="2000" b="1" dirty="0" smtClean="0">
              <a:solidFill>
                <a:srgbClr val="FFFF00"/>
              </a:solidFill>
              <a:ea typeface="微软雅黑" panose="020B0503020204020204" pitchFamily="34" charset="-122"/>
            </a:endParaRPr>
          </a:p>
          <a:p>
            <a:pPr algn="ctr">
              <a:lnSpc>
                <a:spcPct val="110000"/>
              </a:lnSpc>
            </a:pPr>
            <a:r>
              <a:rPr lang="zh-CN" altLang="en-US" sz="2400" b="1" dirty="0" smtClean="0">
                <a:solidFill>
                  <a:schemeClr val="bg1"/>
                </a:solidFill>
                <a:ea typeface="微软雅黑" panose="020B0503020204020204" pitchFamily="34" charset="-122"/>
              </a:rPr>
              <a:t>不统一</a:t>
            </a:r>
            <a:endParaRPr lang="zh-CN" altLang="en-US" sz="2400" b="1" dirty="0">
              <a:solidFill>
                <a:schemeClr val="bg1"/>
              </a:solidFill>
              <a:ea typeface="微软雅黑" panose="020B0503020204020204" pitchFamily="34" charset="-122"/>
            </a:endParaRPr>
          </a:p>
        </p:txBody>
      </p:sp>
      <p:sp>
        <p:nvSpPr>
          <p:cNvPr id="19" name="AutoShape 18"/>
          <p:cNvSpPr>
            <a:spLocks noChangeArrowheads="1"/>
          </p:cNvSpPr>
          <p:nvPr/>
        </p:nvSpPr>
        <p:spPr bwMode="auto">
          <a:xfrm>
            <a:off x="1330325" y="2022475"/>
            <a:ext cx="1152525" cy="606425"/>
          </a:xfrm>
          <a:prstGeom prst="rightArrow">
            <a:avLst>
              <a:gd name="adj1" fmla="val 50000"/>
              <a:gd name="adj2" fmla="val 47513"/>
            </a:avLst>
          </a:prstGeom>
          <a:solidFill>
            <a:srgbClr val="0070C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0">
              <a:solidFill>
                <a:srgbClr val="FFFF00"/>
              </a:solidFill>
            </a:endParaRPr>
          </a:p>
        </p:txBody>
      </p:sp>
      <p:sp>
        <p:nvSpPr>
          <p:cNvPr id="20" name="Oval 55"/>
          <p:cNvSpPr>
            <a:spLocks noChangeArrowheads="1"/>
          </p:cNvSpPr>
          <p:nvPr/>
        </p:nvSpPr>
        <p:spPr bwMode="auto">
          <a:xfrm>
            <a:off x="682476" y="1618665"/>
            <a:ext cx="1368574" cy="1368574"/>
          </a:xfrm>
          <a:prstGeom prst="ellipse">
            <a:avLst/>
          </a:prstGeom>
          <a:solidFill>
            <a:srgbClr val="0070C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b="1" dirty="0">
                <a:solidFill>
                  <a:srgbClr val="FFFF00"/>
                </a:solidFill>
                <a:ea typeface="微软雅黑" panose="020B0503020204020204" pitchFamily="34" charset="-122"/>
              </a:rPr>
              <a:t>宗教</a:t>
            </a:r>
            <a:r>
              <a:rPr lang="zh-CN" altLang="en-US" sz="2000" b="1" dirty="0" smtClean="0">
                <a:solidFill>
                  <a:srgbClr val="FFFF00"/>
                </a:solidFill>
                <a:ea typeface="微软雅黑" panose="020B0503020204020204" pitchFamily="34" charset="-122"/>
              </a:rPr>
              <a:t>信仰</a:t>
            </a:r>
            <a:endParaRPr lang="en-US" altLang="zh-CN" sz="2000" b="1" dirty="0" smtClean="0">
              <a:solidFill>
                <a:srgbClr val="FFFF00"/>
              </a:solidFill>
              <a:ea typeface="微软雅黑" panose="020B0503020204020204" pitchFamily="34" charset="-122"/>
            </a:endParaRPr>
          </a:p>
          <a:p>
            <a:pPr algn="ctr"/>
            <a:r>
              <a:rPr lang="zh-CN" altLang="en-US" sz="2400" b="1" dirty="0" smtClean="0">
                <a:solidFill>
                  <a:schemeClr val="bg1"/>
                </a:solidFill>
                <a:ea typeface="微软雅黑" panose="020B0503020204020204" pitchFamily="34" charset="-122"/>
              </a:rPr>
              <a:t>多元</a:t>
            </a:r>
            <a:endParaRPr lang="zh-CN" altLang="en-US" sz="2400" b="1" dirty="0">
              <a:solidFill>
                <a:schemeClr val="bg1"/>
              </a:solidFill>
              <a:ea typeface="微软雅黑" panose="020B0503020204020204" pitchFamily="34" charset="-122"/>
            </a:endParaRPr>
          </a:p>
        </p:txBody>
      </p:sp>
      <p:sp>
        <p:nvSpPr>
          <p:cNvPr id="21" name="AutoShape 18"/>
          <p:cNvSpPr>
            <a:spLocks noChangeArrowheads="1"/>
          </p:cNvSpPr>
          <p:nvPr/>
        </p:nvSpPr>
        <p:spPr bwMode="auto">
          <a:xfrm>
            <a:off x="1330325" y="3716338"/>
            <a:ext cx="1152525" cy="606425"/>
          </a:xfrm>
          <a:prstGeom prst="rightArrow">
            <a:avLst>
              <a:gd name="adj1" fmla="val 50000"/>
              <a:gd name="adj2" fmla="val 47513"/>
            </a:avLst>
          </a:prstGeom>
          <a:solidFill>
            <a:srgbClr val="0070C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0">
              <a:solidFill>
                <a:srgbClr val="FFFF00"/>
              </a:solidFill>
            </a:endParaRPr>
          </a:p>
        </p:txBody>
      </p:sp>
      <p:sp>
        <p:nvSpPr>
          <p:cNvPr id="22" name="Oval 58"/>
          <p:cNvSpPr>
            <a:spLocks noChangeArrowheads="1"/>
          </p:cNvSpPr>
          <p:nvPr/>
        </p:nvSpPr>
        <p:spPr bwMode="auto">
          <a:xfrm>
            <a:off x="682476" y="3312527"/>
            <a:ext cx="1368574" cy="1368575"/>
          </a:xfrm>
          <a:prstGeom prst="ellipse">
            <a:avLst/>
          </a:prstGeom>
          <a:solidFill>
            <a:srgbClr val="0070C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pPr>
            <a:r>
              <a:rPr lang="zh-CN" altLang="en-US" sz="2000" b="1" dirty="0">
                <a:solidFill>
                  <a:srgbClr val="FFFF00"/>
                </a:solidFill>
                <a:ea typeface="微软雅黑" panose="020B0503020204020204" pitchFamily="34" charset="-122"/>
              </a:rPr>
              <a:t>工业化</a:t>
            </a:r>
            <a:endParaRPr lang="zh-CN" altLang="en-US" sz="2000" b="1" dirty="0">
              <a:solidFill>
                <a:srgbClr val="FFFF00"/>
              </a:solidFill>
              <a:ea typeface="微软雅黑" panose="020B0503020204020204" pitchFamily="34" charset="-122"/>
            </a:endParaRPr>
          </a:p>
          <a:p>
            <a:pPr algn="ctr">
              <a:lnSpc>
                <a:spcPct val="110000"/>
              </a:lnSpc>
            </a:pPr>
            <a:r>
              <a:rPr lang="zh-CN" altLang="en-US" sz="2000" b="1" dirty="0" smtClean="0">
                <a:solidFill>
                  <a:srgbClr val="FFFF00"/>
                </a:solidFill>
                <a:ea typeface="微软雅黑" panose="020B0503020204020204" pitchFamily="34" charset="-122"/>
              </a:rPr>
              <a:t>进程</a:t>
            </a:r>
            <a:endParaRPr lang="en-US" altLang="zh-CN" sz="2000" b="1" dirty="0" smtClean="0">
              <a:solidFill>
                <a:srgbClr val="FFFF00"/>
              </a:solidFill>
              <a:ea typeface="微软雅黑" panose="020B0503020204020204" pitchFamily="34" charset="-122"/>
            </a:endParaRPr>
          </a:p>
          <a:p>
            <a:pPr algn="ctr">
              <a:lnSpc>
                <a:spcPct val="110000"/>
              </a:lnSpc>
            </a:pPr>
            <a:r>
              <a:rPr lang="zh-CN" altLang="en-US" sz="2400" b="1" dirty="0" smtClean="0">
                <a:solidFill>
                  <a:schemeClr val="bg1"/>
                </a:solidFill>
                <a:ea typeface="微软雅黑" panose="020B0503020204020204" pitchFamily="34" charset="-122"/>
              </a:rPr>
              <a:t>有差距</a:t>
            </a:r>
            <a:endParaRPr lang="zh-CN" altLang="en-US" sz="2400" b="1" dirty="0">
              <a:solidFill>
                <a:schemeClr val="bg1"/>
              </a:solidFill>
              <a:ea typeface="微软雅黑" panose="020B0503020204020204" pitchFamily="34" charset="-122"/>
            </a:endParaRPr>
          </a:p>
        </p:txBody>
      </p:sp>
      <p:sp>
        <p:nvSpPr>
          <p:cNvPr id="23" name="矩形 2"/>
          <p:cNvSpPr>
            <a:spLocks noChangeArrowheads="1"/>
          </p:cNvSpPr>
          <p:nvPr/>
        </p:nvSpPr>
        <p:spPr bwMode="auto">
          <a:xfrm>
            <a:off x="285721" y="151445"/>
            <a:ext cx="796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2</a:t>
            </a:r>
            <a:r>
              <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、目标国国情的多样性和对铁路需求的差异性</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0403" y="1428736"/>
            <a:ext cx="8507537" cy="4025932"/>
            <a:chOff x="539552" y="1412776"/>
            <a:chExt cx="8291513" cy="3923705"/>
          </a:xfrm>
        </p:grpSpPr>
        <p:cxnSp>
          <p:nvCxnSpPr>
            <p:cNvPr id="22" name="MH_Other_1"/>
            <p:cNvCxnSpPr/>
            <p:nvPr>
              <p:custDataLst>
                <p:tags r:id="rId1"/>
              </p:custDataLst>
            </p:nvPr>
          </p:nvCxnSpPr>
          <p:spPr>
            <a:xfrm flipV="1">
              <a:off x="539552" y="1673871"/>
              <a:ext cx="8291513" cy="28575"/>
            </a:xfrm>
            <a:prstGeom prst="line">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809737" y="1412776"/>
              <a:ext cx="7387780" cy="3923705"/>
              <a:chOff x="909998" y="2430463"/>
              <a:chExt cx="6013943" cy="3194050"/>
            </a:xfrm>
          </p:grpSpPr>
          <p:cxnSp>
            <p:nvCxnSpPr>
              <p:cNvPr id="36" name="MH_Other_2"/>
              <p:cNvCxnSpPr>
                <a:stCxn id="37" idx="2"/>
                <a:endCxn id="39" idx="0"/>
              </p:cNvCxnSpPr>
              <p:nvPr>
                <p:custDataLst>
                  <p:tags r:id="rId2"/>
                </p:custDataLst>
              </p:nvPr>
            </p:nvCxnSpPr>
            <p:spPr>
              <a:xfrm flipH="1">
                <a:off x="1654176" y="2894013"/>
                <a:ext cx="4574" cy="180976"/>
              </a:xfrm>
              <a:prstGeom prst="line">
                <a:avLst/>
              </a:prstGeom>
              <a:ln w="635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MH_SubTitle_1"/>
              <p:cNvSpPr/>
              <p:nvPr>
                <p:custDataLst>
                  <p:tags r:id="rId3"/>
                </p:custDataLst>
              </p:nvPr>
            </p:nvSpPr>
            <p:spPr>
              <a:xfrm>
                <a:off x="909998" y="2430463"/>
                <a:ext cx="1497505" cy="463550"/>
              </a:xfrm>
              <a:prstGeom prst="flowChartPreparation">
                <a:avLst/>
              </a:prstGeom>
              <a:solidFill>
                <a:schemeClr val="accent1">
                  <a:lumMod val="7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noAutofit/>
              </a:bodyPr>
              <a:lstStyle/>
              <a:p>
                <a:pPr algn="ctr">
                  <a:lnSpc>
                    <a:spcPct val="130000"/>
                  </a:lnSpc>
                </a:pPr>
                <a:r>
                  <a:rPr lang="zh-CN" altLang="en-US" sz="2100" b="1" dirty="0" smtClean="0">
                    <a:solidFill>
                      <a:schemeClr val="bg1"/>
                    </a:solidFill>
                    <a:ea typeface="微软雅黑" panose="020B0503020204020204" pitchFamily="34" charset="-122"/>
                  </a:rPr>
                  <a:t>国情研究</a:t>
                </a:r>
                <a:endParaRPr lang="en-US" altLang="zh-CN" sz="2100" b="1" dirty="0" smtClean="0">
                  <a:solidFill>
                    <a:schemeClr val="bg1"/>
                  </a:solidFill>
                  <a:ea typeface="微软雅黑" panose="020B0503020204020204" pitchFamily="34" charset="-122"/>
                </a:endParaRPr>
              </a:p>
            </p:txBody>
          </p:sp>
          <p:sp>
            <p:nvSpPr>
              <p:cNvPr id="38" name="MH_Text_1"/>
              <p:cNvSpPr/>
              <p:nvPr>
                <p:custDataLst>
                  <p:tags r:id="rId4"/>
                </p:custDataLst>
              </p:nvPr>
            </p:nvSpPr>
            <p:spPr>
              <a:xfrm>
                <a:off x="984250" y="3201988"/>
                <a:ext cx="1339850" cy="2422525"/>
              </a:xfrm>
              <a:prstGeom prst="roundRect">
                <a:avLst/>
              </a:prstGeom>
              <a:solidFill>
                <a:srgbClr val="FFFFFF"/>
              </a:solidFill>
              <a:ln w="19050">
                <a:solidFill>
                  <a:srgbClr val="C0C0C0"/>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normAutofit/>
              </a:bodyPr>
              <a:lstStyle/>
              <a:p>
                <a:pPr algn="ctr" eaLnBrk="1" fontAlgn="auto" hangingPunct="1">
                  <a:lnSpc>
                    <a:spcPct val="130000"/>
                  </a:lnSpc>
                  <a:spcBef>
                    <a:spcPts val="0"/>
                  </a:spcBef>
                  <a:spcAft>
                    <a:spcPts val="0"/>
                  </a:spcAft>
                  <a:defRPr/>
                </a:pPr>
                <a:endParaRPr lang="zh-CN" altLang="en-US" sz="1400" dirty="0">
                  <a:solidFill>
                    <a:srgbClr val="292929"/>
                  </a:solidFill>
                </a:endParaRPr>
              </a:p>
            </p:txBody>
          </p:sp>
          <p:sp>
            <p:nvSpPr>
              <p:cNvPr id="39" name="MH_Other_3"/>
              <p:cNvSpPr/>
              <p:nvPr>
                <p:custDataLst>
                  <p:tags r:id="rId5"/>
                </p:custDataLst>
              </p:nvPr>
            </p:nvSpPr>
            <p:spPr>
              <a:xfrm>
                <a:off x="1527175" y="3074988"/>
                <a:ext cx="254000" cy="254000"/>
              </a:xfrm>
              <a:prstGeom prst="ellipse">
                <a:avLst/>
              </a:prstGeom>
              <a:solidFill>
                <a:schemeClr val="accent1">
                  <a:lumMod val="75000"/>
                </a:schemeClr>
              </a:solid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cxnSp>
            <p:nvCxnSpPr>
              <p:cNvPr id="40" name="MH_Other_4"/>
              <p:cNvCxnSpPr>
                <a:stCxn id="41" idx="2"/>
                <a:endCxn id="43" idx="0"/>
              </p:cNvCxnSpPr>
              <p:nvPr>
                <p:custDataLst>
                  <p:tags r:id="rId6"/>
                </p:custDataLst>
              </p:nvPr>
            </p:nvCxnSpPr>
            <p:spPr>
              <a:xfrm flipH="1">
                <a:off x="3159921" y="2894013"/>
                <a:ext cx="4512" cy="180976"/>
              </a:xfrm>
              <a:prstGeom prst="line">
                <a:avLst/>
              </a:prstGeom>
              <a:ln w="635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MH_SubTitle_2"/>
              <p:cNvSpPr/>
              <p:nvPr>
                <p:custDataLst>
                  <p:tags r:id="rId7"/>
                </p:custDataLst>
              </p:nvPr>
            </p:nvSpPr>
            <p:spPr>
              <a:xfrm>
                <a:off x="2414825" y="2430463"/>
                <a:ext cx="1499215" cy="463550"/>
              </a:xfrm>
              <a:prstGeom prst="flowChartPreparation">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noAutofit/>
              </a:bodyPr>
              <a:lstStyle/>
              <a:p>
                <a:pPr algn="ctr">
                  <a:lnSpc>
                    <a:spcPct val="130000"/>
                  </a:lnSpc>
                </a:pPr>
                <a:r>
                  <a:rPr lang="zh-CN" altLang="en-US" sz="2100" b="1" dirty="0" smtClean="0">
                    <a:solidFill>
                      <a:schemeClr val="bg1"/>
                    </a:solidFill>
                    <a:ea typeface="微软雅黑" panose="020B0503020204020204" pitchFamily="34" charset="-122"/>
                  </a:rPr>
                  <a:t>技术集成</a:t>
                </a:r>
                <a:endParaRPr lang="en-US" altLang="zh-CN" sz="2100" b="1" dirty="0" smtClean="0">
                  <a:solidFill>
                    <a:schemeClr val="bg1"/>
                  </a:solidFill>
                  <a:ea typeface="微软雅黑" panose="020B0503020204020204" pitchFamily="34" charset="-122"/>
                </a:endParaRPr>
              </a:p>
            </p:txBody>
          </p:sp>
          <p:sp>
            <p:nvSpPr>
              <p:cNvPr id="42" name="MH_Text_2"/>
              <p:cNvSpPr/>
              <p:nvPr>
                <p:custDataLst>
                  <p:tags r:id="rId8"/>
                </p:custDataLst>
              </p:nvPr>
            </p:nvSpPr>
            <p:spPr>
              <a:xfrm>
                <a:off x="2489200" y="3201988"/>
                <a:ext cx="1339850" cy="2422525"/>
              </a:xfrm>
              <a:prstGeom prst="roundRect">
                <a:avLst/>
              </a:prstGeom>
              <a:solidFill>
                <a:srgbClr val="FFFFFF"/>
              </a:solidFill>
              <a:ln w="19050">
                <a:solidFill>
                  <a:srgbClr val="C0C0C0"/>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normAutofit/>
              </a:bodyPr>
              <a:lstStyle/>
              <a:p>
                <a:pPr algn="ctr" eaLnBrk="1" fontAlgn="auto" hangingPunct="1">
                  <a:lnSpc>
                    <a:spcPct val="130000"/>
                  </a:lnSpc>
                  <a:spcBef>
                    <a:spcPts val="0"/>
                  </a:spcBef>
                  <a:spcAft>
                    <a:spcPts val="0"/>
                  </a:spcAft>
                  <a:defRPr/>
                </a:pPr>
                <a:endParaRPr lang="zh-CN" altLang="en-US" sz="1400" dirty="0">
                  <a:solidFill>
                    <a:srgbClr val="292929"/>
                  </a:solidFill>
                </a:endParaRPr>
              </a:p>
            </p:txBody>
          </p:sp>
          <p:sp>
            <p:nvSpPr>
              <p:cNvPr id="43" name="MH_Other_5"/>
              <p:cNvSpPr/>
              <p:nvPr>
                <p:custDataLst>
                  <p:tags r:id="rId9"/>
                </p:custDataLst>
              </p:nvPr>
            </p:nvSpPr>
            <p:spPr>
              <a:xfrm>
                <a:off x="3033713" y="3074988"/>
                <a:ext cx="252412" cy="254000"/>
              </a:xfrm>
              <a:prstGeom prst="ellipse">
                <a:avLst/>
              </a:prstGeom>
              <a:solidFill>
                <a:srgbClr val="0070C0"/>
              </a:solid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cxnSp>
            <p:nvCxnSpPr>
              <p:cNvPr id="44" name="MH_Other_6"/>
              <p:cNvCxnSpPr>
                <a:stCxn id="45" idx="2"/>
                <a:endCxn id="47" idx="0"/>
              </p:cNvCxnSpPr>
              <p:nvPr>
                <p:custDataLst>
                  <p:tags r:id="rId10"/>
                </p:custDataLst>
              </p:nvPr>
            </p:nvCxnSpPr>
            <p:spPr>
              <a:xfrm flipH="1">
                <a:off x="4664871" y="2894013"/>
                <a:ext cx="4512" cy="180976"/>
              </a:xfrm>
              <a:prstGeom prst="line">
                <a:avLst/>
              </a:prstGeom>
              <a:ln w="635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5" name="MH_SubTitle_3"/>
              <p:cNvSpPr/>
              <p:nvPr>
                <p:custDataLst>
                  <p:tags r:id="rId11"/>
                </p:custDataLst>
              </p:nvPr>
            </p:nvSpPr>
            <p:spPr>
              <a:xfrm>
                <a:off x="3919775" y="2430463"/>
                <a:ext cx="1499215" cy="463550"/>
              </a:xfrm>
              <a:prstGeom prst="flowChartPreparation">
                <a:avLst/>
              </a:prstGeom>
              <a:solidFill>
                <a:schemeClr val="accent5">
                  <a:lumMod val="7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noAutofit/>
              </a:bodyPr>
              <a:lstStyle/>
              <a:p>
                <a:pPr algn="ctr">
                  <a:defRPr/>
                </a:pPr>
                <a:r>
                  <a:rPr lang="zh-CN" altLang="en-US" sz="2100" b="1" dirty="0" smtClean="0">
                    <a:solidFill>
                      <a:schemeClr val="bg1"/>
                    </a:solidFill>
                    <a:ea typeface="微软雅黑" panose="020B0503020204020204" pitchFamily="34" charset="-122"/>
                  </a:rPr>
                  <a:t>详细方案</a:t>
                </a:r>
                <a:endParaRPr lang="zh-CN" altLang="en-US" sz="2100" b="1" dirty="0">
                  <a:solidFill>
                    <a:schemeClr val="bg1"/>
                  </a:solidFill>
                  <a:ea typeface="微软雅黑" panose="020B0503020204020204" pitchFamily="34" charset="-122"/>
                </a:endParaRPr>
              </a:p>
            </p:txBody>
          </p:sp>
          <p:sp>
            <p:nvSpPr>
              <p:cNvPr id="46" name="MH_Text_3"/>
              <p:cNvSpPr/>
              <p:nvPr>
                <p:custDataLst>
                  <p:tags r:id="rId12"/>
                </p:custDataLst>
              </p:nvPr>
            </p:nvSpPr>
            <p:spPr>
              <a:xfrm>
                <a:off x="3995738" y="3201988"/>
                <a:ext cx="1339850" cy="2422525"/>
              </a:xfrm>
              <a:prstGeom prst="roundRect">
                <a:avLst/>
              </a:prstGeom>
              <a:solidFill>
                <a:srgbClr val="FFFFFF"/>
              </a:solidFill>
              <a:ln w="19050">
                <a:solidFill>
                  <a:srgbClr val="C0C0C0"/>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normAutofit/>
              </a:bodyPr>
              <a:lstStyle/>
              <a:p>
                <a:pPr algn="ctr" eaLnBrk="1" fontAlgn="auto" hangingPunct="1">
                  <a:lnSpc>
                    <a:spcPct val="130000"/>
                  </a:lnSpc>
                  <a:spcBef>
                    <a:spcPts val="0"/>
                  </a:spcBef>
                  <a:spcAft>
                    <a:spcPts val="0"/>
                  </a:spcAft>
                  <a:defRPr/>
                </a:pPr>
                <a:endParaRPr lang="zh-CN" altLang="en-US" sz="1400" dirty="0">
                  <a:solidFill>
                    <a:srgbClr val="292929"/>
                  </a:solidFill>
                </a:endParaRPr>
              </a:p>
            </p:txBody>
          </p:sp>
          <p:sp>
            <p:nvSpPr>
              <p:cNvPr id="47" name="MH_Other_7"/>
              <p:cNvSpPr/>
              <p:nvPr>
                <p:custDataLst>
                  <p:tags r:id="rId13"/>
                </p:custDataLst>
              </p:nvPr>
            </p:nvSpPr>
            <p:spPr>
              <a:xfrm>
                <a:off x="4538663" y="3074988"/>
                <a:ext cx="252412" cy="254000"/>
              </a:xfrm>
              <a:prstGeom prst="ellipse">
                <a:avLst/>
              </a:prstGeom>
              <a:solidFill>
                <a:schemeClr val="accent5">
                  <a:lumMod val="75000"/>
                </a:schemeClr>
              </a:solid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cxnSp>
            <p:nvCxnSpPr>
              <p:cNvPr id="48" name="MH_Other_8"/>
              <p:cNvCxnSpPr>
                <a:stCxn id="49" idx="2"/>
                <a:endCxn id="51" idx="0"/>
              </p:cNvCxnSpPr>
              <p:nvPr>
                <p:custDataLst>
                  <p:tags r:id="rId14"/>
                </p:custDataLst>
              </p:nvPr>
            </p:nvCxnSpPr>
            <p:spPr>
              <a:xfrm flipH="1">
                <a:off x="6170614" y="2894013"/>
                <a:ext cx="4574" cy="180976"/>
              </a:xfrm>
              <a:prstGeom prst="line">
                <a:avLst/>
              </a:prstGeom>
              <a:ln w="635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9" name="MH_SubTitle_4"/>
              <p:cNvSpPr/>
              <p:nvPr>
                <p:custDataLst>
                  <p:tags r:id="rId15"/>
                </p:custDataLst>
              </p:nvPr>
            </p:nvSpPr>
            <p:spPr>
              <a:xfrm>
                <a:off x="5426436" y="2430463"/>
                <a:ext cx="1497505" cy="463550"/>
              </a:xfrm>
              <a:prstGeom prst="flowChartPreparation">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noAutofit/>
              </a:bodyPr>
              <a:lstStyle/>
              <a:p>
                <a:pPr algn="ctr">
                  <a:defRPr/>
                </a:pPr>
                <a:r>
                  <a:rPr lang="zh-CN" altLang="en-US" sz="2100" b="1" dirty="0" smtClean="0">
                    <a:solidFill>
                      <a:schemeClr val="bg1"/>
                    </a:solidFill>
                    <a:ea typeface="微软雅黑" panose="020B0503020204020204" pitchFamily="34" charset="-122"/>
                  </a:rPr>
                  <a:t>统筹推进</a:t>
                </a:r>
                <a:endParaRPr lang="zh-CN" altLang="en-US" sz="2100" b="1" i="1" kern="0" dirty="0">
                  <a:solidFill>
                    <a:schemeClr val="bg1"/>
                  </a:solidFill>
                  <a:cs typeface="Arial" panose="020B0604020202020204" pitchFamily="34" charset="0"/>
                </a:endParaRPr>
              </a:p>
            </p:txBody>
          </p:sp>
          <p:sp>
            <p:nvSpPr>
              <p:cNvPr id="50" name="MH_Text_4"/>
              <p:cNvSpPr/>
              <p:nvPr>
                <p:custDataLst>
                  <p:tags r:id="rId16"/>
                </p:custDataLst>
              </p:nvPr>
            </p:nvSpPr>
            <p:spPr>
              <a:xfrm>
                <a:off x="5500688" y="3201988"/>
                <a:ext cx="1339850" cy="2422525"/>
              </a:xfrm>
              <a:prstGeom prst="roundRect">
                <a:avLst/>
              </a:prstGeom>
              <a:solidFill>
                <a:srgbClr val="FFFFFF"/>
              </a:solidFill>
              <a:ln w="19050">
                <a:solidFill>
                  <a:srgbClr val="C0C0C0"/>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normAutofit/>
              </a:bodyPr>
              <a:lstStyle/>
              <a:p>
                <a:pPr algn="ctr" eaLnBrk="1" fontAlgn="auto" hangingPunct="1">
                  <a:lnSpc>
                    <a:spcPct val="130000"/>
                  </a:lnSpc>
                  <a:spcBef>
                    <a:spcPts val="0"/>
                  </a:spcBef>
                  <a:spcAft>
                    <a:spcPts val="0"/>
                  </a:spcAft>
                  <a:defRPr/>
                </a:pPr>
                <a:endParaRPr lang="zh-CN" altLang="en-US" sz="1400" dirty="0">
                  <a:solidFill>
                    <a:srgbClr val="292929"/>
                  </a:solidFill>
                </a:endParaRPr>
              </a:p>
            </p:txBody>
          </p:sp>
          <p:sp>
            <p:nvSpPr>
              <p:cNvPr id="51" name="MH_Other_9"/>
              <p:cNvSpPr/>
              <p:nvPr>
                <p:custDataLst>
                  <p:tags r:id="rId17"/>
                </p:custDataLst>
              </p:nvPr>
            </p:nvSpPr>
            <p:spPr>
              <a:xfrm>
                <a:off x="6043613" y="3074988"/>
                <a:ext cx="254000" cy="254000"/>
              </a:xfrm>
              <a:prstGeom prst="ellipse">
                <a:avLst/>
              </a:prstGeom>
              <a:solidFill>
                <a:schemeClr val="accent2"/>
              </a:solid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grpSp>
        <p:sp>
          <p:nvSpPr>
            <p:cNvPr id="32" name="矩形 31"/>
            <p:cNvSpPr/>
            <p:nvPr/>
          </p:nvSpPr>
          <p:spPr>
            <a:xfrm>
              <a:off x="1068666" y="2688321"/>
              <a:ext cx="1326004" cy="1343573"/>
            </a:xfrm>
            <a:prstGeom prst="rect">
              <a:avLst/>
            </a:prstGeom>
          </p:spPr>
          <p:txBody>
            <a:bodyPr wrap="none">
              <a:spAutoFit/>
            </a:bodyPr>
            <a:lstStyle/>
            <a:p>
              <a:pPr algn="ctr">
                <a:lnSpc>
                  <a:spcPct val="140000"/>
                </a:lnSpc>
              </a:pPr>
              <a:r>
                <a:rPr lang="zh-CN" altLang="zh-CN" sz="2000" b="1" dirty="0" smtClean="0">
                  <a:ea typeface="微软雅黑" panose="020B0503020204020204" pitchFamily="34" charset="-122"/>
                </a:rPr>
                <a:t>政治</a:t>
              </a:r>
              <a:r>
                <a:rPr lang="en-US" altLang="zh-CN" sz="2000" b="1" dirty="0" smtClean="0">
                  <a:ea typeface="微软雅黑" panose="020B0503020204020204" pitchFamily="34" charset="-122"/>
                </a:rPr>
                <a:t>  </a:t>
              </a:r>
              <a:r>
                <a:rPr lang="zh-CN" altLang="zh-CN" sz="2000" b="1" dirty="0" smtClean="0">
                  <a:ea typeface="微软雅黑" panose="020B0503020204020204" pitchFamily="34" charset="-122"/>
                </a:rPr>
                <a:t>经济</a:t>
              </a:r>
              <a:endParaRPr lang="en-US" altLang="zh-CN" sz="2000" b="1" dirty="0">
                <a:ea typeface="微软雅黑" panose="020B0503020204020204" pitchFamily="34" charset="-122"/>
              </a:endParaRPr>
            </a:p>
            <a:p>
              <a:pPr algn="ctr">
                <a:lnSpc>
                  <a:spcPct val="140000"/>
                </a:lnSpc>
              </a:pPr>
              <a:r>
                <a:rPr lang="zh-CN" altLang="zh-CN" sz="2000" b="1" dirty="0" smtClean="0">
                  <a:ea typeface="微软雅黑" panose="020B0503020204020204" pitchFamily="34" charset="-122"/>
                </a:rPr>
                <a:t>社会</a:t>
              </a:r>
              <a:r>
                <a:rPr lang="en-US" altLang="zh-CN" sz="2000" b="1" dirty="0" smtClean="0">
                  <a:ea typeface="微软雅黑" panose="020B0503020204020204" pitchFamily="34" charset="-122"/>
                </a:rPr>
                <a:t>  </a:t>
              </a:r>
              <a:r>
                <a:rPr lang="zh-CN" altLang="zh-CN" sz="2000" b="1" dirty="0" smtClean="0">
                  <a:ea typeface="微软雅黑" panose="020B0503020204020204" pitchFamily="34" charset="-122"/>
                </a:rPr>
                <a:t>宗教</a:t>
              </a:r>
              <a:endParaRPr lang="en-US" altLang="zh-CN" sz="2000" b="1" dirty="0">
                <a:ea typeface="微软雅黑" panose="020B0503020204020204" pitchFamily="34" charset="-122"/>
              </a:endParaRPr>
            </a:p>
            <a:p>
              <a:pPr algn="ctr">
                <a:lnSpc>
                  <a:spcPct val="140000"/>
                </a:lnSpc>
              </a:pPr>
              <a:r>
                <a:rPr lang="zh-CN" altLang="zh-CN" sz="2000" b="1" dirty="0" smtClean="0">
                  <a:ea typeface="微软雅黑" panose="020B0503020204020204" pitchFamily="34" charset="-122"/>
                </a:rPr>
                <a:t>族群</a:t>
              </a:r>
              <a:r>
                <a:rPr lang="en-US" altLang="zh-CN" sz="2000" b="1" dirty="0" smtClean="0">
                  <a:ea typeface="微软雅黑" panose="020B0503020204020204" pitchFamily="34" charset="-122"/>
                </a:rPr>
                <a:t>  </a:t>
              </a:r>
              <a:r>
                <a:rPr lang="zh-CN" altLang="zh-CN" sz="2000" b="1" dirty="0" smtClean="0">
                  <a:ea typeface="微软雅黑" panose="020B0503020204020204" pitchFamily="34" charset="-122"/>
                </a:rPr>
                <a:t>人口</a:t>
              </a:r>
              <a:endParaRPr lang="zh-CN" altLang="en-US" sz="2000" b="1" dirty="0">
                <a:ea typeface="微软雅黑" panose="020B0503020204020204" pitchFamily="34" charset="-122"/>
              </a:endParaRPr>
            </a:p>
          </p:txBody>
        </p:sp>
        <p:sp>
          <p:nvSpPr>
            <p:cNvPr id="33" name="矩形 32"/>
            <p:cNvSpPr/>
            <p:nvPr/>
          </p:nvSpPr>
          <p:spPr>
            <a:xfrm>
              <a:off x="2826718" y="2688321"/>
              <a:ext cx="1584176" cy="1774460"/>
            </a:xfrm>
            <a:prstGeom prst="rect">
              <a:avLst/>
            </a:prstGeom>
          </p:spPr>
          <p:txBody>
            <a:bodyPr wrap="square">
              <a:spAutoFit/>
            </a:bodyPr>
            <a:lstStyle/>
            <a:p>
              <a:pPr algn="ctr">
                <a:lnSpc>
                  <a:spcPct val="140000"/>
                </a:lnSpc>
              </a:pPr>
              <a:r>
                <a:rPr lang="zh-CN" altLang="zh-CN" sz="2000" b="1" dirty="0" smtClean="0">
                  <a:ea typeface="微软雅黑" panose="020B0503020204020204" pitchFamily="34" charset="-122"/>
                </a:rPr>
                <a:t>规划</a:t>
              </a:r>
              <a:r>
                <a:rPr lang="en-US" altLang="zh-CN" sz="2000" b="1" dirty="0" smtClean="0">
                  <a:ea typeface="微软雅黑" panose="020B0503020204020204" pitchFamily="34" charset="-122"/>
                </a:rPr>
                <a:t>  </a:t>
              </a:r>
              <a:r>
                <a:rPr lang="zh-CN" altLang="zh-CN" sz="2000" b="1" dirty="0" smtClean="0">
                  <a:ea typeface="微软雅黑" panose="020B0503020204020204" pitchFamily="34" charset="-122"/>
                </a:rPr>
                <a:t>勘探</a:t>
              </a:r>
              <a:endParaRPr lang="en-US" altLang="zh-CN" sz="2000" b="1" dirty="0">
                <a:ea typeface="微软雅黑" panose="020B0503020204020204" pitchFamily="34" charset="-122"/>
              </a:endParaRPr>
            </a:p>
            <a:p>
              <a:pPr algn="ctr">
                <a:lnSpc>
                  <a:spcPct val="140000"/>
                </a:lnSpc>
              </a:pPr>
              <a:r>
                <a:rPr lang="zh-CN" altLang="zh-CN" sz="2000" b="1" dirty="0" smtClean="0">
                  <a:ea typeface="微软雅黑" panose="020B0503020204020204" pitchFamily="34" charset="-122"/>
                </a:rPr>
                <a:t>建设</a:t>
              </a:r>
              <a:r>
                <a:rPr lang="en-US" altLang="zh-CN" sz="2000" b="1" dirty="0" smtClean="0">
                  <a:ea typeface="微软雅黑" panose="020B0503020204020204" pitchFamily="34" charset="-122"/>
                </a:rPr>
                <a:t>  </a:t>
              </a:r>
              <a:r>
                <a:rPr lang="zh-CN" altLang="zh-CN" sz="2000" b="1" dirty="0" smtClean="0">
                  <a:ea typeface="微软雅黑" panose="020B0503020204020204" pitchFamily="34" charset="-122"/>
                </a:rPr>
                <a:t>装备</a:t>
              </a:r>
              <a:endParaRPr lang="en-US" altLang="zh-CN" sz="2000" b="1" dirty="0">
                <a:ea typeface="微软雅黑" panose="020B0503020204020204" pitchFamily="34" charset="-122"/>
              </a:endParaRPr>
            </a:p>
            <a:p>
              <a:pPr algn="ctr">
                <a:lnSpc>
                  <a:spcPct val="140000"/>
                </a:lnSpc>
              </a:pPr>
              <a:r>
                <a:rPr lang="zh-CN" altLang="zh-CN" sz="2000" b="1" dirty="0" smtClean="0">
                  <a:ea typeface="微软雅黑" panose="020B0503020204020204" pitchFamily="34" charset="-122"/>
                </a:rPr>
                <a:t>运营</a:t>
              </a:r>
              <a:r>
                <a:rPr lang="en-US" altLang="zh-CN" sz="2000" b="1" dirty="0" smtClean="0">
                  <a:ea typeface="微软雅黑" panose="020B0503020204020204" pitchFamily="34" charset="-122"/>
                </a:rPr>
                <a:t>  </a:t>
              </a:r>
              <a:r>
                <a:rPr lang="zh-CN" altLang="zh-CN" sz="2000" b="1" dirty="0" smtClean="0">
                  <a:ea typeface="微软雅黑" panose="020B0503020204020204" pitchFamily="34" charset="-122"/>
                </a:rPr>
                <a:t>维护</a:t>
              </a:r>
              <a:endParaRPr lang="en-US" altLang="zh-CN" sz="2000" b="1" dirty="0">
                <a:ea typeface="微软雅黑" panose="020B0503020204020204" pitchFamily="34" charset="-122"/>
              </a:endParaRPr>
            </a:p>
            <a:p>
              <a:pPr algn="ctr">
                <a:lnSpc>
                  <a:spcPct val="140000"/>
                </a:lnSpc>
              </a:pPr>
              <a:r>
                <a:rPr lang="zh-CN" altLang="zh-CN" sz="2000" b="1" dirty="0" smtClean="0">
                  <a:ea typeface="微软雅黑" panose="020B0503020204020204" pitchFamily="34" charset="-122"/>
                </a:rPr>
                <a:t>投</a:t>
              </a:r>
              <a:r>
                <a:rPr lang="zh-CN" altLang="zh-CN" sz="2000" b="1" dirty="0">
                  <a:ea typeface="微软雅黑" panose="020B0503020204020204" pitchFamily="34" charset="-122"/>
                </a:rPr>
                <a:t>融资</a:t>
              </a:r>
              <a:endParaRPr lang="zh-CN" altLang="en-US" sz="2000" b="1" dirty="0">
                <a:ea typeface="微软雅黑" panose="020B0503020204020204" pitchFamily="34" charset="-122"/>
              </a:endParaRPr>
            </a:p>
          </p:txBody>
        </p:sp>
        <p:sp>
          <p:nvSpPr>
            <p:cNvPr id="34" name="矩形 33"/>
            <p:cNvSpPr/>
            <p:nvPr/>
          </p:nvSpPr>
          <p:spPr>
            <a:xfrm>
              <a:off x="4854059" y="2688321"/>
              <a:ext cx="1133872" cy="1769773"/>
            </a:xfrm>
            <a:prstGeom prst="rect">
              <a:avLst/>
            </a:prstGeom>
          </p:spPr>
          <p:txBody>
            <a:bodyPr wrap="square">
              <a:spAutoFit/>
            </a:bodyPr>
            <a:lstStyle/>
            <a:p>
              <a:pPr algn="ctr">
                <a:lnSpc>
                  <a:spcPct val="140000"/>
                </a:lnSpc>
              </a:pPr>
              <a:r>
                <a:rPr lang="zh-CN" altLang="en-US" sz="2000" b="1" dirty="0" smtClean="0">
                  <a:ea typeface="微软雅黑" panose="020B0503020204020204" pitchFamily="34" charset="-122"/>
                </a:rPr>
                <a:t>投资</a:t>
              </a:r>
              <a:endParaRPr lang="en-US" altLang="zh-CN" sz="2000" b="1" dirty="0" smtClean="0">
                <a:ea typeface="微软雅黑" panose="020B0503020204020204" pitchFamily="34" charset="-122"/>
              </a:endParaRPr>
            </a:p>
            <a:p>
              <a:pPr algn="ctr">
                <a:lnSpc>
                  <a:spcPct val="140000"/>
                </a:lnSpc>
              </a:pPr>
              <a:r>
                <a:rPr lang="zh-CN" altLang="en-US" sz="2000" b="1" dirty="0" smtClean="0">
                  <a:ea typeface="微软雅黑" panose="020B0503020204020204" pitchFamily="34" charset="-122"/>
                </a:rPr>
                <a:t>成本</a:t>
              </a:r>
              <a:endParaRPr lang="en-US" altLang="zh-CN" sz="2000" b="1" dirty="0" smtClean="0">
                <a:ea typeface="微软雅黑" panose="020B0503020204020204" pitchFamily="34" charset="-122"/>
              </a:endParaRPr>
            </a:p>
            <a:p>
              <a:pPr algn="ctr">
                <a:lnSpc>
                  <a:spcPct val="140000"/>
                </a:lnSpc>
              </a:pPr>
              <a:r>
                <a:rPr lang="zh-CN" altLang="en-US" sz="2000" b="1" dirty="0" smtClean="0">
                  <a:ea typeface="微软雅黑" panose="020B0503020204020204" pitchFamily="34" charset="-122"/>
                </a:rPr>
                <a:t>运营</a:t>
              </a:r>
              <a:endParaRPr lang="en-US" altLang="zh-CN" sz="2000" b="1" dirty="0" smtClean="0">
                <a:ea typeface="微软雅黑" panose="020B0503020204020204" pitchFamily="34" charset="-122"/>
              </a:endParaRPr>
            </a:p>
            <a:p>
              <a:pPr algn="ctr">
                <a:lnSpc>
                  <a:spcPct val="140000"/>
                </a:lnSpc>
              </a:pPr>
              <a:r>
                <a:rPr lang="zh-CN" altLang="en-US" sz="2000" b="1" dirty="0" smtClean="0">
                  <a:ea typeface="微软雅黑" panose="020B0503020204020204" pitchFamily="34" charset="-122"/>
                </a:rPr>
                <a:t>载客量</a:t>
              </a:r>
              <a:endParaRPr lang="en-US" altLang="zh-CN" sz="2000" b="1" dirty="0" smtClean="0">
                <a:ea typeface="微软雅黑" panose="020B0503020204020204" pitchFamily="34" charset="-122"/>
              </a:endParaRPr>
            </a:p>
          </p:txBody>
        </p:sp>
        <p:sp>
          <p:nvSpPr>
            <p:cNvPr id="35" name="矩形 34"/>
            <p:cNvSpPr/>
            <p:nvPr/>
          </p:nvSpPr>
          <p:spPr>
            <a:xfrm>
              <a:off x="6547384" y="2688321"/>
              <a:ext cx="1428285" cy="2205347"/>
            </a:xfrm>
            <a:prstGeom prst="rect">
              <a:avLst/>
            </a:prstGeom>
          </p:spPr>
          <p:txBody>
            <a:bodyPr wrap="square">
              <a:spAutoFit/>
            </a:bodyPr>
            <a:lstStyle/>
            <a:p>
              <a:pPr algn="ctr">
                <a:lnSpc>
                  <a:spcPct val="140000"/>
                </a:lnSpc>
              </a:pPr>
              <a:r>
                <a:rPr lang="zh-CN" altLang="en-US" sz="2000" b="1" dirty="0" smtClean="0">
                  <a:ea typeface="微软雅黑" panose="020B0503020204020204" pitchFamily="34" charset="-122"/>
                </a:rPr>
                <a:t>有选择</a:t>
              </a:r>
              <a:endParaRPr lang="en-US" altLang="zh-CN" sz="2000" b="1" dirty="0" smtClean="0">
                <a:ea typeface="微软雅黑" panose="020B0503020204020204" pitchFamily="34" charset="-122"/>
              </a:endParaRPr>
            </a:p>
            <a:p>
              <a:pPr algn="ctr">
                <a:lnSpc>
                  <a:spcPct val="140000"/>
                </a:lnSpc>
              </a:pPr>
              <a:r>
                <a:rPr lang="zh-CN" altLang="en-US" sz="2000" b="1" dirty="0" smtClean="0">
                  <a:ea typeface="微软雅黑" panose="020B0503020204020204" pitchFamily="34" charset="-122"/>
                </a:rPr>
                <a:t>有重点</a:t>
              </a:r>
              <a:endParaRPr lang="en-US" altLang="zh-CN" sz="2000" b="1" dirty="0" smtClean="0">
                <a:ea typeface="微软雅黑" panose="020B0503020204020204" pitchFamily="34" charset="-122"/>
              </a:endParaRPr>
            </a:p>
            <a:p>
              <a:pPr algn="ctr">
                <a:lnSpc>
                  <a:spcPct val="140000"/>
                </a:lnSpc>
              </a:pPr>
              <a:r>
                <a:rPr lang="zh-CN" altLang="en-US" sz="2000" b="1" dirty="0" smtClean="0">
                  <a:ea typeface="微软雅黑" panose="020B0503020204020204" pitchFamily="34" charset="-122"/>
                </a:rPr>
                <a:t>有计划</a:t>
              </a:r>
              <a:endParaRPr lang="en-US" altLang="zh-CN" sz="2000" b="1" dirty="0" smtClean="0">
                <a:ea typeface="微软雅黑" panose="020B0503020204020204" pitchFamily="34" charset="-122"/>
              </a:endParaRPr>
            </a:p>
            <a:p>
              <a:pPr algn="ctr">
                <a:lnSpc>
                  <a:spcPct val="140000"/>
                </a:lnSpc>
              </a:pPr>
              <a:r>
                <a:rPr lang="zh-CN" altLang="en-US" sz="2000" b="1" dirty="0" smtClean="0">
                  <a:ea typeface="微软雅黑" panose="020B0503020204020204" pitchFamily="34" charset="-122"/>
                </a:rPr>
                <a:t>有步骤</a:t>
              </a:r>
              <a:endParaRPr lang="en-US" altLang="zh-CN" sz="2000" b="1" dirty="0" smtClean="0">
                <a:ea typeface="微软雅黑" panose="020B0503020204020204" pitchFamily="34" charset="-122"/>
              </a:endParaRPr>
            </a:p>
            <a:p>
              <a:pPr algn="ctr">
                <a:lnSpc>
                  <a:spcPct val="140000"/>
                </a:lnSpc>
              </a:pPr>
              <a:r>
                <a:rPr lang="zh-CN" altLang="en-US" sz="2000" b="1" dirty="0" smtClean="0">
                  <a:ea typeface="微软雅黑" panose="020B0503020204020204" pitchFamily="34" charset="-122"/>
                </a:rPr>
                <a:t>有</a:t>
              </a:r>
              <a:r>
                <a:rPr lang="zh-CN" altLang="en-US" sz="2000" b="1" dirty="0">
                  <a:ea typeface="微软雅黑" panose="020B0503020204020204" pitchFamily="34" charset="-122"/>
                </a:rPr>
                <a:t>组织</a:t>
              </a:r>
              <a:endParaRPr lang="zh-CN" altLang="en-US" sz="2000" b="1" dirty="0">
                <a:ea typeface="微软雅黑" panose="020B0503020204020204" pitchFamily="34" charset="-122"/>
              </a:endParaRPr>
            </a:p>
          </p:txBody>
        </p:sp>
      </p:grpSp>
      <p:sp>
        <p:nvSpPr>
          <p:cNvPr id="29" name="矩形 2"/>
          <p:cNvSpPr>
            <a:spLocks noChangeArrowheads="1"/>
          </p:cNvSpPr>
          <p:nvPr/>
        </p:nvSpPr>
        <p:spPr bwMode="auto">
          <a:xfrm>
            <a:off x="285721" y="151445"/>
            <a:ext cx="796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2</a:t>
            </a:r>
            <a:r>
              <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、目标国国情的多样性和对铁路需求的差异性</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0" y="4929198"/>
            <a:ext cx="9144000" cy="192880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4" name="矩形 53"/>
          <p:cNvSpPr/>
          <p:nvPr/>
        </p:nvSpPr>
        <p:spPr>
          <a:xfrm>
            <a:off x="0" y="5371943"/>
            <a:ext cx="9144032" cy="1280160"/>
          </a:xfrm>
          <a:prstGeom prst="rect">
            <a:avLst/>
          </a:prstGeom>
        </p:spPr>
        <p:txBody>
          <a:bodyPr wrap="square">
            <a:spAutoFit/>
          </a:bodyPr>
          <a:lstStyle/>
          <a:p>
            <a:pPr algn="ctr"/>
            <a:r>
              <a:rPr lang="zh-CN" altLang="en-US" sz="2400" b="1" dirty="0" smtClean="0">
                <a:ln>
                  <a:solidFill>
                    <a:schemeClr val="bg1">
                      <a:alpha val="0"/>
                    </a:schemeClr>
                  </a:solidFill>
                </a:ln>
                <a:solidFill>
                  <a:srgbClr val="FFFF00"/>
                </a:solidFill>
                <a:latin typeface="微软雅黑" panose="020B0503020204020204" pitchFamily="34" charset="-122"/>
                <a:ea typeface="微软雅黑" panose="020B0503020204020204" pitchFamily="34" charset="-122"/>
                <a:cs typeface="Segoe UI" panose="020B0502040204020203" pitchFamily="34" charset="0"/>
              </a:rPr>
              <a:t>沿线各国</a:t>
            </a:r>
            <a:r>
              <a:rPr lang="zh-CN" altLang="en-US" sz="28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国情的多样性</a:t>
            </a:r>
            <a:r>
              <a:rPr lang="zh-CN" altLang="en-US" sz="2400" b="1" dirty="0" smtClean="0">
                <a:ln>
                  <a:solidFill>
                    <a:schemeClr val="bg1">
                      <a:alpha val="0"/>
                    </a:schemeClr>
                  </a:solidFill>
                </a:ln>
                <a:solidFill>
                  <a:srgbClr val="FFFF00"/>
                </a:solidFill>
                <a:latin typeface="微软雅黑" panose="020B0503020204020204" pitchFamily="34" charset="-122"/>
                <a:ea typeface="微软雅黑" panose="020B0503020204020204" pitchFamily="34" charset="-122"/>
                <a:cs typeface="Segoe UI" panose="020B0502040204020203" pitchFamily="34" charset="0"/>
              </a:rPr>
              <a:t>和对铁路</a:t>
            </a:r>
            <a:r>
              <a:rPr lang="zh-CN" altLang="en-US" sz="28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需求的差异性</a:t>
            </a:r>
            <a:endParaRPr lang="en-US" altLang="zh-CN" sz="28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algn="ctr"/>
            <a:r>
              <a:rPr lang="zh-CN" altLang="en-US" sz="2400" b="1" dirty="0" smtClean="0">
                <a:ln>
                  <a:solidFill>
                    <a:schemeClr val="bg1">
                      <a:alpha val="0"/>
                    </a:schemeClr>
                  </a:solidFill>
                </a:ln>
                <a:solidFill>
                  <a:srgbClr val="FFFF00"/>
                </a:solidFill>
                <a:latin typeface="微软雅黑" panose="020B0503020204020204" pitchFamily="34" charset="-122"/>
                <a:ea typeface="微软雅黑" panose="020B0503020204020204" pitchFamily="34" charset="-122"/>
                <a:cs typeface="Segoe UI" panose="020B0502040204020203" pitchFamily="34" charset="0"/>
              </a:rPr>
              <a:t>决定了中国铁路“走出去”，要精准对焦沿线国家的具体需求</a:t>
            </a:r>
            <a:endParaRPr lang="en-US" altLang="zh-CN" sz="2400" b="1" dirty="0" smtClean="0">
              <a:ln>
                <a:solidFill>
                  <a:schemeClr val="bg1">
                    <a:alpha val="0"/>
                  </a:schemeClr>
                </a:solidFill>
              </a:ln>
              <a:solidFill>
                <a:srgbClr val="FFFF00"/>
              </a:solidFill>
              <a:latin typeface="微软雅黑" panose="020B0503020204020204" pitchFamily="34" charset="-122"/>
              <a:ea typeface="微软雅黑" panose="020B0503020204020204" pitchFamily="34" charset="-122"/>
              <a:cs typeface="Segoe UI" panose="020B0502040204020203" pitchFamily="34" charset="0"/>
            </a:endParaRPr>
          </a:p>
          <a:p>
            <a:pPr algn="ctr"/>
            <a:r>
              <a:rPr lang="zh-CN" altLang="en-US" sz="2400" b="1" dirty="0" smtClean="0">
                <a:ln>
                  <a:solidFill>
                    <a:schemeClr val="bg1">
                      <a:alpha val="0"/>
                    </a:schemeClr>
                  </a:solidFill>
                </a:ln>
                <a:solidFill>
                  <a:srgbClr val="FFFF00"/>
                </a:solidFill>
                <a:latin typeface="微软雅黑" panose="020B0503020204020204" pitchFamily="34" charset="-122"/>
                <a:ea typeface="微软雅黑" panose="020B0503020204020204" pitchFamily="34" charset="-122"/>
                <a:cs typeface="Segoe UI" panose="020B0502040204020203" pitchFamily="34" charset="0"/>
              </a:rPr>
              <a:t>要充分了解国情、问题、语言文化、思维方式、运作环境等等</a:t>
            </a:r>
            <a:endParaRPr lang="zh-CN" altLang="en-US" sz="2400" b="1" dirty="0" smtClean="0">
              <a:ln>
                <a:solidFill>
                  <a:schemeClr val="bg1">
                    <a:alpha val="0"/>
                  </a:schemeClr>
                </a:solidFill>
              </a:ln>
              <a:solidFill>
                <a:srgbClr val="FFFF0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0" name="等腰三角形 29"/>
          <p:cNvSpPr/>
          <p:nvPr/>
        </p:nvSpPr>
        <p:spPr>
          <a:xfrm flipV="1">
            <a:off x="3047292" y="4786322"/>
            <a:ext cx="3096344" cy="36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henchen\Desktop\Nipic_13152899_2016011215395725100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620688"/>
            <a:ext cx="9144000" cy="623733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23528" y="1268761"/>
            <a:ext cx="8640960" cy="5078313"/>
          </a:xfrm>
          <a:prstGeom prst="rect">
            <a:avLst/>
          </a:prstGeom>
        </p:spPr>
        <p:txBody>
          <a:bodyPr wrap="square">
            <a:spAutoFit/>
          </a:bodyPr>
          <a:lstStyle/>
          <a:p>
            <a:pPr marL="457200" indent="-457200">
              <a:lnSpc>
                <a:spcPct val="150000"/>
              </a:lnSpc>
              <a:buFont typeface="Arial" panose="020B0604020202020204" pitchFamily="34" charset="0"/>
              <a:buChar char="•"/>
            </a:pPr>
            <a:r>
              <a:rPr lang="en-US" altLang="en-US" sz="2400" b="1" dirty="0" smtClean="0">
                <a:solidFill>
                  <a:schemeClr val="bg1"/>
                </a:solidFill>
                <a:latin typeface="微软雅黑" panose="020B0503020204020204" pitchFamily="34" charset="-122"/>
                <a:ea typeface="微软雅黑" panose="020B0503020204020204" pitchFamily="34" charset="-122"/>
              </a:rPr>
              <a:t>2013</a:t>
            </a:r>
            <a:r>
              <a:rPr lang="zh-CN" altLang="en-US" sz="2400" b="1" dirty="0" smtClean="0">
                <a:solidFill>
                  <a:schemeClr val="bg1"/>
                </a:solidFill>
                <a:latin typeface="微软雅黑" panose="020B0503020204020204" pitchFamily="34" charset="-122"/>
                <a:ea typeface="微软雅黑" panose="020B0503020204020204" pitchFamily="34" charset="-122"/>
              </a:rPr>
              <a:t>年</a:t>
            </a:r>
            <a:r>
              <a:rPr lang="en-US" altLang="en-US" sz="2400" b="1" dirty="0" smtClean="0">
                <a:solidFill>
                  <a:schemeClr val="bg1"/>
                </a:solidFill>
                <a:latin typeface="微软雅黑" panose="020B0503020204020204" pitchFamily="34" charset="-122"/>
                <a:ea typeface="微软雅黑" panose="020B0503020204020204" pitchFamily="34" charset="-122"/>
              </a:rPr>
              <a:t>9</a:t>
            </a:r>
            <a:r>
              <a:rPr lang="zh-CN" altLang="en-US" sz="2400" b="1" dirty="0" smtClean="0">
                <a:solidFill>
                  <a:schemeClr val="bg1"/>
                </a:solidFill>
                <a:latin typeface="微软雅黑" panose="020B0503020204020204" pitchFamily="34" charset="-122"/>
                <a:ea typeface="微软雅黑" panose="020B0503020204020204" pitchFamily="34" charset="-122"/>
              </a:rPr>
              <a:t>月和</a:t>
            </a:r>
            <a:r>
              <a:rPr lang="en-US" altLang="en-US" sz="2400" b="1" dirty="0" smtClean="0">
                <a:solidFill>
                  <a:schemeClr val="bg1"/>
                </a:solidFill>
                <a:latin typeface="微软雅黑" panose="020B0503020204020204" pitchFamily="34" charset="-122"/>
                <a:ea typeface="微软雅黑" panose="020B0503020204020204" pitchFamily="34" charset="-122"/>
              </a:rPr>
              <a:t>10</a:t>
            </a:r>
            <a:r>
              <a:rPr lang="zh-CN" altLang="en-US" sz="2400" b="1" dirty="0" smtClean="0">
                <a:solidFill>
                  <a:schemeClr val="bg1"/>
                </a:solidFill>
                <a:latin typeface="微软雅黑" panose="020B0503020204020204" pitchFamily="34" charset="-122"/>
                <a:ea typeface="微软雅黑" panose="020B0503020204020204" pitchFamily="34" charset="-122"/>
              </a:rPr>
              <a:t>月，习近平总书记提出共建“</a:t>
            </a:r>
            <a:r>
              <a:rPr lang="zh-CN" altLang="en-US" sz="2800" b="1" dirty="0" smtClean="0">
                <a:solidFill>
                  <a:srgbClr val="FFFF00"/>
                </a:solidFill>
                <a:latin typeface="微软雅黑" panose="020B0503020204020204" pitchFamily="34" charset="-122"/>
                <a:ea typeface="微软雅黑" panose="020B0503020204020204" pitchFamily="34" charset="-122"/>
              </a:rPr>
              <a:t>丝绸之路经济带</a:t>
            </a:r>
            <a:r>
              <a:rPr lang="zh-CN" altLang="en-US" sz="2400" b="1" dirty="0" smtClean="0">
                <a:solidFill>
                  <a:schemeClr val="bg1"/>
                </a:solidFill>
                <a:latin typeface="微软雅黑" panose="020B0503020204020204" pitchFamily="34" charset="-122"/>
                <a:ea typeface="微软雅黑" panose="020B0503020204020204" pitchFamily="34" charset="-122"/>
              </a:rPr>
              <a:t>”和“</a:t>
            </a:r>
            <a:r>
              <a:rPr lang="en-US" altLang="en-US" sz="2800" b="1" dirty="0" smtClean="0">
                <a:solidFill>
                  <a:srgbClr val="FFFF00"/>
                </a:solidFill>
                <a:latin typeface="微软雅黑" panose="020B0503020204020204" pitchFamily="34" charset="-122"/>
                <a:ea typeface="微软雅黑" panose="020B0503020204020204" pitchFamily="34" charset="-122"/>
              </a:rPr>
              <a:t>21</a:t>
            </a:r>
            <a:r>
              <a:rPr lang="zh-CN" altLang="en-US" sz="2800" b="1" dirty="0" smtClean="0">
                <a:solidFill>
                  <a:srgbClr val="FFFF00"/>
                </a:solidFill>
                <a:latin typeface="微软雅黑" panose="020B0503020204020204" pitchFamily="34" charset="-122"/>
                <a:ea typeface="微软雅黑" panose="020B0503020204020204" pitchFamily="34" charset="-122"/>
              </a:rPr>
              <a:t>世纪海上丝绸之路</a:t>
            </a:r>
            <a:r>
              <a:rPr lang="zh-CN" altLang="en-US" sz="2400" b="1" dirty="0" smtClean="0">
                <a:solidFill>
                  <a:schemeClr val="bg1"/>
                </a:solidFill>
                <a:latin typeface="微软雅黑" panose="020B0503020204020204" pitchFamily="34" charset="-122"/>
                <a:ea typeface="微软雅黑" panose="020B0503020204020204" pitchFamily="34" charset="-122"/>
              </a:rPr>
              <a:t>”的重大战略构想</a:t>
            </a:r>
            <a:endParaRPr lang="zh-CN" altLang="en-US" sz="2400" b="1" dirty="0" smtClean="0">
              <a:solidFill>
                <a:schemeClr val="bg1"/>
              </a:solidFill>
              <a:latin typeface="微软雅黑" panose="020B0503020204020204" pitchFamily="34" charset="-122"/>
              <a:ea typeface="微软雅黑" panose="020B0503020204020204" pitchFamily="34" charset="-122"/>
            </a:endParaRPr>
          </a:p>
          <a:p>
            <a:pPr marL="457200" indent="-457200">
              <a:lnSpc>
                <a:spcPct val="150000"/>
              </a:lnSpc>
              <a:buFont typeface="Arial" panose="020B0604020202020204" pitchFamily="34" charset="0"/>
              <a:buChar char="•"/>
            </a:pPr>
            <a:r>
              <a:rPr lang="zh-CN" altLang="en-US" sz="2400" b="1" dirty="0" smtClean="0">
                <a:solidFill>
                  <a:schemeClr val="bg1"/>
                </a:solidFill>
                <a:latin typeface="微软雅黑" panose="020B0503020204020204" pitchFamily="34" charset="-122"/>
                <a:ea typeface="微软雅黑" panose="020B0503020204020204" pitchFamily="34" charset="-122"/>
              </a:rPr>
              <a:t>贯通</a:t>
            </a:r>
            <a:r>
              <a:rPr lang="zh-CN" altLang="en-US" sz="3200" b="1" dirty="0" smtClean="0">
                <a:solidFill>
                  <a:srgbClr val="FF0000"/>
                </a:solidFill>
                <a:latin typeface="微软雅黑" panose="020B0503020204020204" pitchFamily="34" charset="-122"/>
                <a:ea typeface="微软雅黑" panose="020B0503020204020204" pitchFamily="34" charset="-122"/>
              </a:rPr>
              <a:t>中亚</a:t>
            </a:r>
            <a:r>
              <a:rPr lang="zh-CN" altLang="en-US" sz="24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rgbClr val="FF0000"/>
                </a:solidFill>
                <a:latin typeface="微软雅黑" panose="020B0503020204020204" pitchFamily="34" charset="-122"/>
                <a:ea typeface="微软雅黑" panose="020B0503020204020204" pitchFamily="34" charset="-122"/>
              </a:rPr>
              <a:t>东南亚</a:t>
            </a:r>
            <a:r>
              <a:rPr lang="zh-CN" altLang="en-US" sz="24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rgbClr val="FF0000"/>
                </a:solidFill>
                <a:latin typeface="微软雅黑" panose="020B0503020204020204" pitchFamily="34" charset="-122"/>
                <a:ea typeface="微软雅黑" panose="020B0503020204020204" pitchFamily="34" charset="-122"/>
              </a:rPr>
              <a:t>南亚</a:t>
            </a:r>
            <a:r>
              <a:rPr lang="zh-CN" altLang="en-US" sz="24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rgbClr val="FF0000"/>
                </a:solidFill>
                <a:latin typeface="微软雅黑" panose="020B0503020204020204" pitchFamily="34" charset="-122"/>
                <a:ea typeface="微软雅黑" panose="020B0503020204020204" pitchFamily="34" charset="-122"/>
              </a:rPr>
              <a:t>西亚</a:t>
            </a:r>
            <a:r>
              <a:rPr lang="zh-CN" altLang="en-US" sz="2400" b="1" dirty="0">
                <a:solidFill>
                  <a:schemeClr val="bg1"/>
                </a:solidFill>
                <a:latin typeface="微软雅黑" panose="020B0503020204020204" pitchFamily="34" charset="-122"/>
                <a:ea typeface="微软雅黑" panose="020B0503020204020204" pitchFamily="34" charset="-122"/>
              </a:rPr>
              <a:t>乃至</a:t>
            </a:r>
            <a:r>
              <a:rPr lang="zh-CN" altLang="en-US" sz="3200" b="1" dirty="0">
                <a:solidFill>
                  <a:srgbClr val="FF0000"/>
                </a:solidFill>
                <a:latin typeface="微软雅黑" panose="020B0503020204020204" pitchFamily="34" charset="-122"/>
                <a:ea typeface="微软雅黑" panose="020B0503020204020204" pitchFamily="34" charset="-122"/>
              </a:rPr>
              <a:t>欧洲</a:t>
            </a:r>
            <a:r>
              <a:rPr lang="zh-CN" altLang="en-US" sz="2400" b="1" dirty="0">
                <a:solidFill>
                  <a:schemeClr val="bg1"/>
                </a:solidFill>
                <a:latin typeface="微软雅黑" panose="020B0503020204020204" pitchFamily="34" charset="-122"/>
                <a:ea typeface="微软雅黑" panose="020B0503020204020204" pitchFamily="34" charset="-122"/>
              </a:rPr>
              <a:t>部分区域</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457200" indent="-457200">
              <a:lnSpc>
                <a:spcPct val="150000"/>
              </a:lnSpc>
              <a:buFont typeface="Arial" panose="020B0604020202020204" pitchFamily="34" charset="0"/>
              <a:buChar char="•"/>
            </a:pPr>
            <a:r>
              <a:rPr lang="zh-CN" altLang="en-US" sz="2400" b="1" dirty="0">
                <a:solidFill>
                  <a:schemeClr val="bg1"/>
                </a:solidFill>
                <a:latin typeface="微软雅黑" panose="020B0503020204020204" pitchFamily="34" charset="-122"/>
                <a:ea typeface="微软雅黑" panose="020B0503020204020204" pitchFamily="34" charset="-122"/>
              </a:rPr>
              <a:t>东牵</a:t>
            </a:r>
            <a:r>
              <a:rPr lang="zh-CN" altLang="en-US" sz="3200" b="1" dirty="0">
                <a:solidFill>
                  <a:srgbClr val="FF0000"/>
                </a:solidFill>
                <a:latin typeface="微软雅黑" panose="020B0503020204020204" pitchFamily="34" charset="-122"/>
                <a:ea typeface="微软雅黑" panose="020B0503020204020204" pitchFamily="34" charset="-122"/>
              </a:rPr>
              <a:t>亚太</a:t>
            </a:r>
            <a:r>
              <a:rPr lang="zh-CN" altLang="en-US" sz="2400" b="1" dirty="0">
                <a:solidFill>
                  <a:schemeClr val="bg1"/>
                </a:solidFill>
                <a:latin typeface="微软雅黑" panose="020B0503020204020204" pitchFamily="34" charset="-122"/>
                <a:ea typeface="微软雅黑" panose="020B0503020204020204" pitchFamily="34" charset="-122"/>
              </a:rPr>
              <a:t>经济圈</a:t>
            </a:r>
            <a:r>
              <a:rPr lang="zh-CN" altLang="en-US" sz="28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西系</a:t>
            </a:r>
            <a:r>
              <a:rPr lang="zh-CN" altLang="en-US" sz="3200" b="1" dirty="0">
                <a:solidFill>
                  <a:srgbClr val="FF0000"/>
                </a:solidFill>
                <a:latin typeface="微软雅黑" panose="020B0503020204020204" pitchFamily="34" charset="-122"/>
                <a:ea typeface="微软雅黑" panose="020B0503020204020204" pitchFamily="34" charset="-122"/>
              </a:rPr>
              <a:t>欧洲</a:t>
            </a:r>
            <a:r>
              <a:rPr lang="zh-CN" altLang="en-US" sz="2400" b="1" dirty="0">
                <a:solidFill>
                  <a:schemeClr val="bg1"/>
                </a:solidFill>
                <a:latin typeface="微软雅黑" panose="020B0503020204020204" pitchFamily="34" charset="-122"/>
                <a:ea typeface="微软雅黑" panose="020B0503020204020204" pitchFamily="34" charset="-122"/>
              </a:rPr>
              <a:t>经济圈</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457200" indent="-457200">
              <a:lnSpc>
                <a:spcPct val="150000"/>
              </a:lnSpc>
              <a:buFont typeface="Arial" panose="020B0604020202020204" pitchFamily="34" charset="0"/>
              <a:buChar char="•"/>
            </a:pPr>
            <a:r>
              <a:rPr lang="zh-CN" altLang="zh-CN" sz="2400" b="1" dirty="0">
                <a:solidFill>
                  <a:schemeClr val="bg1"/>
                </a:solidFill>
                <a:latin typeface="微软雅黑" panose="020B0503020204020204" pitchFamily="34" charset="-122"/>
                <a:ea typeface="微软雅黑" panose="020B0503020204020204" pitchFamily="34" charset="-122"/>
              </a:rPr>
              <a:t>覆盖</a:t>
            </a:r>
            <a:r>
              <a:rPr lang="en-US" altLang="zh-CN" sz="3200" b="1" dirty="0">
                <a:solidFill>
                  <a:srgbClr val="FF0000"/>
                </a:solidFill>
                <a:latin typeface="微软雅黑" panose="020B0503020204020204" pitchFamily="34" charset="-122"/>
                <a:ea typeface="微软雅黑" panose="020B0503020204020204" pitchFamily="34" charset="-122"/>
              </a:rPr>
              <a:t>64</a:t>
            </a:r>
            <a:r>
              <a:rPr lang="zh-CN" altLang="zh-CN" sz="2400" b="1" dirty="0">
                <a:solidFill>
                  <a:schemeClr val="bg1"/>
                </a:solidFill>
                <a:latin typeface="微软雅黑" panose="020B0503020204020204" pitchFamily="34" charset="-122"/>
                <a:ea typeface="微软雅黑" panose="020B0503020204020204" pitchFamily="34" charset="-122"/>
              </a:rPr>
              <a:t>个国家</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457200" indent="-457200">
              <a:lnSpc>
                <a:spcPct val="150000"/>
              </a:lnSpc>
              <a:buFont typeface="Arial" panose="020B0604020202020204" pitchFamily="34" charset="0"/>
              <a:buChar char="•"/>
            </a:pPr>
            <a:r>
              <a:rPr lang="zh-CN" altLang="zh-CN" sz="2400" b="1" dirty="0">
                <a:solidFill>
                  <a:schemeClr val="bg1"/>
                </a:solidFill>
                <a:latin typeface="微软雅黑" panose="020B0503020204020204" pitchFamily="34" charset="-122"/>
                <a:ea typeface="微软雅黑" panose="020B0503020204020204" pitchFamily="34" charset="-122"/>
              </a:rPr>
              <a:t>近</a:t>
            </a:r>
            <a:r>
              <a:rPr lang="en-US" altLang="zh-CN" sz="3200" b="1" dirty="0">
                <a:solidFill>
                  <a:srgbClr val="FF0000"/>
                </a:solidFill>
                <a:latin typeface="微软雅黑" panose="020B0503020204020204" pitchFamily="34" charset="-122"/>
                <a:ea typeface="微软雅黑" panose="020B0503020204020204" pitchFamily="34" charset="-122"/>
              </a:rPr>
              <a:t>44</a:t>
            </a:r>
            <a:r>
              <a:rPr lang="zh-CN" altLang="zh-CN" sz="2400" b="1" dirty="0">
                <a:solidFill>
                  <a:schemeClr val="bg1"/>
                </a:solidFill>
                <a:latin typeface="微软雅黑" panose="020B0503020204020204" pitchFamily="34" charset="-122"/>
                <a:ea typeface="微软雅黑" panose="020B0503020204020204" pitchFamily="34" charset="-122"/>
              </a:rPr>
              <a:t>亿人口</a:t>
            </a:r>
            <a:r>
              <a:rPr lang="zh-CN" altLang="en-US" sz="2400" b="1" dirty="0">
                <a:solidFill>
                  <a:schemeClr val="bg1"/>
                </a:solidFill>
                <a:latin typeface="微软雅黑" panose="020B0503020204020204" pitchFamily="34" charset="-122"/>
                <a:ea typeface="微软雅黑" panose="020B0503020204020204" pitchFamily="34" charset="-122"/>
              </a:rPr>
              <a:t>，占全球</a:t>
            </a:r>
            <a:r>
              <a:rPr lang="en-US" altLang="zh-CN" sz="3200" b="1" dirty="0" smtClean="0">
                <a:solidFill>
                  <a:srgbClr val="FF0000"/>
                </a:solidFill>
                <a:latin typeface="微软雅黑" panose="020B0503020204020204" pitchFamily="34" charset="-122"/>
                <a:ea typeface="微软雅黑" panose="020B0503020204020204" pitchFamily="34" charset="-122"/>
              </a:rPr>
              <a:t>63%</a:t>
            </a:r>
            <a:endParaRPr lang="en-US" altLang="zh-CN" sz="2800" b="1" dirty="0">
              <a:solidFill>
                <a:srgbClr val="FF0000"/>
              </a:solidFill>
              <a:latin typeface="微软雅黑" panose="020B0503020204020204" pitchFamily="34" charset="-122"/>
              <a:ea typeface="微软雅黑" panose="020B0503020204020204" pitchFamily="34" charset="-122"/>
            </a:endParaRPr>
          </a:p>
          <a:p>
            <a:pPr marL="457200" indent="-457200">
              <a:lnSpc>
                <a:spcPct val="150000"/>
              </a:lnSpc>
              <a:buFont typeface="Arial" panose="020B0604020202020204" pitchFamily="34" charset="0"/>
              <a:buChar char="•"/>
            </a:pPr>
            <a:r>
              <a:rPr lang="zh-CN" altLang="zh-CN" sz="2400" b="1" dirty="0">
                <a:solidFill>
                  <a:schemeClr val="bg1"/>
                </a:solidFill>
                <a:latin typeface="微软雅黑" panose="020B0503020204020204" pitchFamily="34" charset="-122"/>
                <a:ea typeface="微软雅黑" panose="020B0503020204020204" pitchFamily="34" charset="-122"/>
              </a:rPr>
              <a:t>经济总量约为</a:t>
            </a:r>
            <a:r>
              <a:rPr lang="en-US" altLang="zh-CN" sz="3200" b="1" dirty="0">
                <a:solidFill>
                  <a:srgbClr val="FF0000"/>
                </a:solidFill>
                <a:latin typeface="微软雅黑" panose="020B0503020204020204" pitchFamily="34" charset="-122"/>
                <a:ea typeface="微软雅黑" panose="020B0503020204020204" pitchFamily="34" charset="-122"/>
              </a:rPr>
              <a:t>21</a:t>
            </a:r>
            <a:r>
              <a:rPr lang="zh-CN" altLang="zh-CN" sz="2400" b="1" dirty="0">
                <a:solidFill>
                  <a:schemeClr val="bg1"/>
                </a:solidFill>
                <a:latin typeface="微软雅黑" panose="020B0503020204020204" pitchFamily="34" charset="-122"/>
                <a:ea typeface="微软雅黑" panose="020B0503020204020204" pitchFamily="34" charset="-122"/>
              </a:rPr>
              <a:t>万亿美元</a:t>
            </a:r>
            <a:r>
              <a:rPr lang="zh-CN" altLang="en-US" sz="2400" b="1" dirty="0">
                <a:solidFill>
                  <a:schemeClr val="bg1"/>
                </a:solidFill>
                <a:latin typeface="微软雅黑" panose="020B0503020204020204" pitchFamily="34" charset="-122"/>
                <a:ea typeface="微软雅黑" panose="020B0503020204020204" pitchFamily="34" charset="-122"/>
              </a:rPr>
              <a:t>，占全球</a:t>
            </a:r>
            <a:r>
              <a:rPr lang="en-US" altLang="zh-CN" sz="3200" b="1" dirty="0">
                <a:solidFill>
                  <a:srgbClr val="FF0000"/>
                </a:solidFill>
                <a:latin typeface="微软雅黑" panose="020B0503020204020204" pitchFamily="34" charset="-122"/>
                <a:ea typeface="微软雅黑" panose="020B0503020204020204" pitchFamily="34" charset="-122"/>
              </a:rPr>
              <a:t>29</a:t>
            </a:r>
            <a:r>
              <a:rPr lang="en-US" altLang="zh-CN" sz="3200" b="1" dirty="0" smtClean="0">
                <a:solidFill>
                  <a:srgbClr val="FF0000"/>
                </a:solidFill>
                <a:latin typeface="微软雅黑" panose="020B0503020204020204" pitchFamily="34" charset="-122"/>
                <a:ea typeface="微软雅黑" panose="020B0503020204020204" pitchFamily="34" charset="-122"/>
              </a:rPr>
              <a:t>%</a:t>
            </a:r>
            <a:endParaRPr lang="en-US" altLang="zh-CN" sz="2800" b="1" dirty="0" smtClean="0">
              <a:solidFill>
                <a:srgbClr val="FF0000"/>
              </a:solidFill>
              <a:latin typeface="微软雅黑" panose="020B0503020204020204" pitchFamily="34" charset="-122"/>
              <a:ea typeface="微软雅黑" panose="020B0503020204020204" pitchFamily="34" charset="-122"/>
            </a:endParaRPr>
          </a:p>
        </p:txBody>
      </p:sp>
      <p:pic>
        <p:nvPicPr>
          <p:cNvPr id="5" name="Picture 2" descr="C:\Users\Administrator\Desktop\上.jpg"/>
          <p:cNvPicPr>
            <a:picLocks noChangeAspect="1" noChangeArrowheads="1"/>
          </p:cNvPicPr>
          <p:nvPr/>
        </p:nvPicPr>
        <p:blipFill>
          <a:blip r:embed="rId2" cstate="print"/>
          <a:srcRect/>
          <a:stretch>
            <a:fillRect/>
          </a:stretch>
        </p:blipFill>
        <p:spPr bwMode="auto">
          <a:xfrm>
            <a:off x="0" y="0"/>
            <a:ext cx="9144000" cy="625252"/>
          </a:xfrm>
          <a:prstGeom prst="rect">
            <a:avLst/>
          </a:prstGeom>
          <a:noFill/>
        </p:spPr>
      </p:pic>
      <p:sp>
        <p:nvSpPr>
          <p:cNvPr id="6" name="TextBox 5"/>
          <p:cNvSpPr txBox="1"/>
          <p:nvPr/>
        </p:nvSpPr>
        <p:spPr>
          <a:xfrm>
            <a:off x="1259632" y="116632"/>
            <a:ext cx="6264696"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一、中国铁路走出去的意义与战略方向</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D:\用户目录\Desktop\se25430366.jpg"/>
          <p:cNvPicPr>
            <a:picLocks noChangeAspect="1" noChangeArrowheads="1"/>
          </p:cNvPicPr>
          <p:nvPr/>
        </p:nvPicPr>
        <p:blipFill>
          <a:blip r:embed="rId1" cstate="print"/>
          <a:srcRect l="26562" t="4687" r="26562" b="4687"/>
          <a:stretch>
            <a:fillRect/>
          </a:stretch>
        </p:blipFill>
        <p:spPr bwMode="auto">
          <a:xfrm>
            <a:off x="6429388" y="1214422"/>
            <a:ext cx="1625830" cy="2357454"/>
          </a:xfrm>
          <a:prstGeom prst="rect">
            <a:avLst/>
          </a:prstGeom>
          <a:noFill/>
        </p:spPr>
      </p:pic>
      <p:sp>
        <p:nvSpPr>
          <p:cNvPr id="3" name="矩形标注 2"/>
          <p:cNvSpPr/>
          <p:nvPr/>
        </p:nvSpPr>
        <p:spPr>
          <a:xfrm>
            <a:off x="1357290" y="1785926"/>
            <a:ext cx="4357718" cy="1080000"/>
          </a:xfrm>
          <a:prstGeom prst="wedgeRectCallout">
            <a:avLst>
              <a:gd name="adj1" fmla="val 58292"/>
              <a:gd name="adj2" fmla="val -1814"/>
            </a:avLst>
          </a:prstGeom>
          <a:ln>
            <a:solidFill>
              <a:srgbClr val="002060"/>
            </a:solidFill>
          </a:ln>
        </p:spPr>
        <p:txBody>
          <a:bodyPr wrap="square" anchor="ctr" anchorCtr="0">
            <a:noAutofit/>
          </a:bodyPr>
          <a:lstStyle/>
          <a:p>
            <a:pPr>
              <a:lnSpc>
                <a:spcPct val="120000"/>
              </a:lnSpc>
            </a:pPr>
            <a:r>
              <a:rPr lang="zh-CN" altLang="en-US" sz="2600" b="1" dirty="0" smtClean="0">
                <a:solidFill>
                  <a:srgbClr val="002060"/>
                </a:solidFill>
                <a:latin typeface="微软雅黑" panose="020B0503020204020204" pitchFamily="34" charset="-122"/>
                <a:ea typeface="微软雅黑" panose="020B0503020204020204" pitchFamily="34" charset="-122"/>
              </a:rPr>
              <a:t>      “不打无准备之仗，不打无把握之仗”</a:t>
            </a:r>
            <a:endParaRPr lang="zh-CN" altLang="en-US" sz="2600" b="1" dirty="0">
              <a:solidFill>
                <a:srgbClr val="002060"/>
              </a:solidFill>
              <a:latin typeface="微软雅黑" panose="020B0503020204020204" pitchFamily="34" charset="-122"/>
              <a:ea typeface="微软雅黑" panose="020B0503020204020204" pitchFamily="34" charset="-122"/>
            </a:endParaRPr>
          </a:p>
        </p:txBody>
      </p:sp>
      <p:pic>
        <p:nvPicPr>
          <p:cNvPr id="6" name="Picture 4" descr="C:\Users\SY\Desktop\图片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222" y="3429000"/>
            <a:ext cx="9740901" cy="37671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p:cNvSpPr txBox="1">
            <a:spLocks noChangeArrowheads="1"/>
          </p:cNvSpPr>
          <p:nvPr/>
        </p:nvSpPr>
        <p:spPr bwMode="auto">
          <a:xfrm>
            <a:off x="928662" y="4000504"/>
            <a:ext cx="6715172" cy="221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Calibri" panose="020F0502020204030204" charset="0"/>
                <a:ea typeface="宋体" panose="02010600030101010101" pitchFamily="2" charset="-122"/>
              </a:defRPr>
            </a:lvl1pPr>
            <a:lvl2pPr marL="742950" indent="-285750" algn="l">
              <a:defRPr>
                <a:solidFill>
                  <a:schemeClr val="tx1"/>
                </a:solidFill>
                <a:latin typeface="Calibri" panose="020F0502020204030204" charset="0"/>
                <a:ea typeface="宋体" panose="02010600030101010101" pitchFamily="2" charset="-122"/>
              </a:defRPr>
            </a:lvl2pPr>
            <a:lvl3pPr marL="1143000" indent="-228600" algn="l">
              <a:defRPr>
                <a:solidFill>
                  <a:schemeClr val="tx1"/>
                </a:solidFill>
                <a:latin typeface="Calibri" panose="020F0502020204030204" charset="0"/>
                <a:ea typeface="宋体" panose="02010600030101010101" pitchFamily="2" charset="-122"/>
              </a:defRPr>
            </a:lvl3pPr>
            <a:lvl4pPr marL="1600200" indent="-228600" algn="l">
              <a:defRPr>
                <a:solidFill>
                  <a:schemeClr val="tx1"/>
                </a:solidFill>
                <a:latin typeface="Calibri" panose="020F0502020204030204" charset="0"/>
                <a:ea typeface="宋体" panose="02010600030101010101" pitchFamily="2" charset="-122"/>
              </a:defRPr>
            </a:lvl4pPr>
            <a:lvl5pPr marL="2057400" indent="-228600" algn="l">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20000"/>
              </a:lnSpc>
            </a:pPr>
            <a:r>
              <a:rPr lang="zh-CN" altLang="en-US" sz="2200" b="1" dirty="0" smtClean="0">
                <a:solidFill>
                  <a:schemeClr val="bg1"/>
                </a:solidFill>
                <a:latin typeface="+mn-lt"/>
                <a:ea typeface="微软雅黑" panose="020B0503020204020204" pitchFamily="34" charset="-122"/>
              </a:rPr>
              <a:t>中国铁路“走出去”要将关口前移、重心前置，要提前在做功课、做准备上下足功夫，以“精度”强“力度”、加“速度”、提“效度”</a:t>
            </a:r>
            <a:endParaRPr lang="zh-CN" altLang="en-US" sz="2200" b="1" dirty="0" smtClean="0">
              <a:solidFill>
                <a:schemeClr val="bg1"/>
              </a:solidFill>
              <a:latin typeface="+mn-lt"/>
              <a:ea typeface="微软雅黑" panose="020B0503020204020204" pitchFamily="34" charset="-122"/>
            </a:endParaRPr>
          </a:p>
          <a:p>
            <a:pPr algn="just">
              <a:lnSpc>
                <a:spcPct val="120000"/>
              </a:lnSpc>
            </a:pPr>
            <a:r>
              <a:rPr lang="zh-CN" altLang="en-US" sz="2200" b="1" dirty="0" smtClean="0">
                <a:solidFill>
                  <a:schemeClr val="bg1"/>
                </a:solidFill>
                <a:latin typeface="+mn-lt"/>
                <a:ea typeface="微软雅黑" panose="020B0503020204020204" pitchFamily="34" charset="-122"/>
              </a:rPr>
              <a:t>国内</a:t>
            </a:r>
            <a:r>
              <a:rPr lang="zh-CN" altLang="en-US" sz="2800" b="1" dirty="0" smtClean="0">
                <a:solidFill>
                  <a:srgbClr val="FFFF00"/>
                </a:solidFill>
                <a:latin typeface="+mn-lt"/>
                <a:ea typeface="微软雅黑" panose="020B0503020204020204" pitchFamily="34" charset="-122"/>
              </a:rPr>
              <a:t>供给侧改革</a:t>
            </a:r>
            <a:r>
              <a:rPr lang="zh-CN" altLang="en-US" sz="2200" b="1" dirty="0" smtClean="0">
                <a:solidFill>
                  <a:schemeClr val="bg1"/>
                </a:solidFill>
                <a:latin typeface="+mn-lt"/>
                <a:ea typeface="微软雅黑" panose="020B0503020204020204" pitchFamily="34" charset="-122"/>
              </a:rPr>
              <a:t>的理念和思路，对于中国铁路“走出去”有着很好的借鉴和启发意义</a:t>
            </a:r>
            <a:endParaRPr lang="zh-CN" altLang="en-US" sz="2200" b="1" dirty="0">
              <a:solidFill>
                <a:schemeClr val="bg1"/>
              </a:solidFill>
              <a:latin typeface="+mn-lt"/>
              <a:ea typeface="微软雅黑" panose="020B0503020204020204" pitchFamily="34" charset="-122"/>
            </a:endParaRPr>
          </a:p>
        </p:txBody>
      </p:sp>
      <p:sp>
        <p:nvSpPr>
          <p:cNvPr id="8" name="矩形 2"/>
          <p:cNvSpPr>
            <a:spLocks noChangeArrowheads="1"/>
          </p:cNvSpPr>
          <p:nvPr/>
        </p:nvSpPr>
        <p:spPr bwMode="auto">
          <a:xfrm>
            <a:off x="285721" y="151445"/>
            <a:ext cx="796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2</a:t>
            </a:r>
            <a:r>
              <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、目标国国情的多样性和对铁路需求的差异性</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285721" y="151445"/>
            <a:ext cx="7964777" cy="52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defTabSz="931545" eaLnBrk="0" fontAlgn="base" hangingPunct="0">
              <a:lnSpc>
                <a:spcPct val="130000"/>
              </a:lnSpc>
              <a:spcBef>
                <a:spcPct val="0"/>
              </a:spcBef>
              <a:spcAft>
                <a:spcPct val="0"/>
              </a:spcAft>
              <a:defRPr/>
            </a:pPr>
            <a:r>
              <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3.  </a:t>
            </a:r>
            <a:r>
              <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铁路建设与产业化、城镇化有机结合</a:t>
            </a:r>
            <a:endPar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 name="矩形 3"/>
          <p:cNvSpPr/>
          <p:nvPr/>
        </p:nvSpPr>
        <p:spPr>
          <a:xfrm>
            <a:off x="357158" y="1285860"/>
            <a:ext cx="8501090" cy="1517015"/>
          </a:xfrm>
          <a:prstGeom prst="rect">
            <a:avLst/>
          </a:prstGeom>
        </p:spPr>
        <p:txBody>
          <a:bodyPr wrap="square">
            <a:spAutoFit/>
          </a:bodyPr>
          <a:lstStyle/>
          <a:p>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      铁路不仅是交通线，还是经济线、旅游线、民生线，对地方来讲更是</a:t>
            </a:r>
            <a:r>
              <a:rPr lang="zh-CN" altLang="en-US"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生命线</a:t>
            </a:r>
            <a:endParaRPr lang="en-US" altLang="zh-CN"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r>
              <a:rPr lang="en-US" altLang="zh-CN"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       </a:t>
            </a:r>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一条铁路背后是一个产业规划，几条高铁意味着经济版图的</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重构</a:t>
            </a:r>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和城镇化的</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勃兴</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矩形 5"/>
          <p:cNvSpPr/>
          <p:nvPr/>
        </p:nvSpPr>
        <p:spPr>
          <a:xfrm>
            <a:off x="320522" y="3000372"/>
            <a:ext cx="2251214"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600" b="1" dirty="0" smtClean="0">
                <a:solidFill>
                  <a:schemeClr val="bg1"/>
                </a:solidFill>
                <a:latin typeface="微软雅黑" panose="020B0503020204020204" pitchFamily="34" charset="-122"/>
                <a:ea typeface="微软雅黑" panose="020B0503020204020204" pitchFamily="34" charset="-122"/>
              </a:rPr>
              <a:t>双  轨</a:t>
            </a:r>
            <a:endParaRPr lang="zh-CN" altLang="en-US" sz="26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3749578" y="3000372"/>
            <a:ext cx="5090400" cy="504000"/>
          </a:xfrm>
          <a:prstGeom prst="rect">
            <a:avLst/>
          </a:prstGeom>
          <a:solidFill>
            <a:srgbClr val="0070C0"/>
          </a:solidFill>
          <a:ln>
            <a:noFill/>
          </a:ln>
        </p:spPr>
        <p:txBody>
          <a:bodyPr wrap="square" anchor="ctr" anchorCtr="0">
            <a:noAutofit/>
          </a:bodyPr>
          <a:lstStyle/>
          <a:p>
            <a:pPr algn="ctr">
              <a:lnSpc>
                <a:spcPct val="120000"/>
              </a:lnSpc>
            </a:pPr>
            <a:r>
              <a:rPr lang="zh-CN" altLang="en-US" sz="2600" b="1" dirty="0" smtClean="0">
                <a:solidFill>
                  <a:schemeClr val="bg1"/>
                </a:solidFill>
                <a:latin typeface="微软雅黑" panose="020B0503020204020204" pitchFamily="34" charset="-122"/>
                <a:ea typeface="微软雅黑" panose="020B0503020204020204" pitchFamily="34" charset="-122"/>
              </a:rPr>
              <a:t>两  化（产业化、城镇化）</a:t>
            </a:r>
            <a:endParaRPr lang="zh-CN" altLang="en-US" sz="2600" b="1" dirty="0" smtClean="0">
              <a:solidFill>
                <a:schemeClr val="bg1"/>
              </a:solidFill>
              <a:latin typeface="微软雅黑" panose="020B0503020204020204" pitchFamily="34" charset="-122"/>
              <a:ea typeface="微软雅黑" panose="020B0503020204020204" pitchFamily="34" charset="-122"/>
            </a:endParaRPr>
          </a:p>
        </p:txBody>
      </p:sp>
      <p:cxnSp>
        <p:nvCxnSpPr>
          <p:cNvPr id="8" name="直接箭头连接符 7"/>
          <p:cNvCxnSpPr/>
          <p:nvPr/>
        </p:nvCxnSpPr>
        <p:spPr>
          <a:xfrm>
            <a:off x="3000364" y="3286124"/>
            <a:ext cx="642942" cy="158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749578" y="3571876"/>
            <a:ext cx="5090400" cy="504000"/>
          </a:xfrm>
          <a:prstGeom prst="rect">
            <a:avLst/>
          </a:prstGeom>
          <a:solidFill>
            <a:srgbClr val="0070C0"/>
          </a:solidFill>
          <a:ln>
            <a:noFill/>
          </a:ln>
        </p:spPr>
        <p:txBody>
          <a:bodyPr wrap="square" anchor="ctr" anchorCtr="0">
            <a:noAutofit/>
          </a:bodyPr>
          <a:lstStyle/>
          <a:p>
            <a:pPr algn="ctr">
              <a:lnSpc>
                <a:spcPct val="120000"/>
              </a:lnSpc>
            </a:pPr>
            <a:r>
              <a:rPr lang="zh-CN" altLang="en-US" sz="2600" b="1" dirty="0" smtClean="0">
                <a:solidFill>
                  <a:schemeClr val="bg1"/>
                </a:solidFill>
                <a:latin typeface="微软雅黑" panose="020B0503020204020204" pitchFamily="34" charset="-122"/>
                <a:ea typeface="微软雅黑" panose="020B0503020204020204" pitchFamily="34" charset="-122"/>
              </a:rPr>
              <a:t>立足高铁又超越高铁</a:t>
            </a:r>
            <a:endParaRPr lang="zh-CN" altLang="en-US" sz="2600" b="1" dirty="0" smtClean="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3767880" y="5568206"/>
            <a:ext cx="5090400" cy="504000"/>
          </a:xfrm>
          <a:prstGeom prst="rect">
            <a:avLst/>
          </a:prstGeom>
          <a:solidFill>
            <a:srgbClr val="0070C0"/>
          </a:solidFill>
          <a:ln>
            <a:noFill/>
          </a:ln>
        </p:spPr>
        <p:txBody>
          <a:bodyPr wrap="square" anchor="ctr" anchorCtr="0">
            <a:noAutofit/>
          </a:bodyPr>
          <a:lstStyle/>
          <a:p>
            <a:pPr algn="ctr">
              <a:lnSpc>
                <a:spcPct val="120000"/>
              </a:lnSpc>
            </a:pPr>
            <a:r>
              <a:rPr lang="zh-CN" altLang="en-US" sz="2600" b="1" dirty="0" smtClean="0">
                <a:solidFill>
                  <a:schemeClr val="bg1"/>
                </a:solidFill>
                <a:latin typeface="微软雅黑" panose="020B0503020204020204" pitchFamily="34" charset="-122"/>
                <a:ea typeface="微软雅黑" panose="020B0503020204020204" pitchFamily="34" charset="-122"/>
              </a:rPr>
              <a:t>充分释放“高铁红利”</a:t>
            </a:r>
            <a:endParaRPr lang="zh-CN" altLang="en-US" sz="2600" b="1" dirty="0" smtClean="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3767880" y="6211148"/>
            <a:ext cx="5090400" cy="504000"/>
          </a:xfrm>
          <a:prstGeom prst="rect">
            <a:avLst/>
          </a:prstGeom>
          <a:solidFill>
            <a:srgbClr val="0070C0"/>
          </a:solidFill>
          <a:ln>
            <a:noFill/>
          </a:ln>
        </p:spPr>
        <p:txBody>
          <a:bodyPr wrap="square" anchor="ctr" anchorCtr="0">
            <a:noAutofit/>
          </a:bodyPr>
          <a:lstStyle/>
          <a:p>
            <a:pPr algn="ctr">
              <a:lnSpc>
                <a:spcPct val="120000"/>
              </a:lnSpc>
            </a:pPr>
            <a:r>
              <a:rPr lang="zh-CN" altLang="en-US" sz="2600" b="1" dirty="0" smtClean="0">
                <a:solidFill>
                  <a:schemeClr val="bg1"/>
                </a:solidFill>
                <a:latin typeface="微软雅黑" panose="020B0503020204020204" pitchFamily="34" charset="-122"/>
                <a:ea typeface="微软雅黑" panose="020B0503020204020204" pitchFamily="34" charset="-122"/>
              </a:rPr>
              <a:t>发挥“拉动效应”和“溢出效应”</a:t>
            </a:r>
            <a:endParaRPr lang="zh-CN" altLang="en-US" sz="2600" b="1" dirty="0" smtClean="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3767880" y="4214818"/>
            <a:ext cx="5072098" cy="1200329"/>
          </a:xfrm>
          <a:prstGeom prst="rect">
            <a:avLst/>
          </a:prstGeom>
          <a:ln>
            <a:solidFill>
              <a:srgbClr val="002060"/>
            </a:solidFill>
          </a:ln>
        </p:spPr>
        <p:txBody>
          <a:bodyPr wrap="square">
            <a:spAutoFit/>
          </a:bodyPr>
          <a:lstStyle/>
          <a:p>
            <a:r>
              <a:rPr lang="zh-CN" altLang="en-US" sz="2400" b="1" dirty="0" smtClean="0">
                <a:solidFill>
                  <a:srgbClr val="002060"/>
                </a:solidFill>
                <a:latin typeface="微软雅黑" panose="020B0503020204020204" pitchFamily="34" charset="-122"/>
                <a:ea typeface="微软雅黑" panose="020B0503020204020204" pitchFamily="34" charset="-122"/>
              </a:rPr>
              <a:t>从单纯的高铁建设，向高铁建设与沿线区域的资源开发、产业发展、城镇建设、工业振兴等一体化规划推进</a:t>
            </a:r>
            <a:endParaRPr lang="zh-CN" altLang="en-US" sz="2400" b="1" dirty="0" smtClean="0">
              <a:solidFill>
                <a:srgbClr val="002060"/>
              </a:solidFill>
              <a:latin typeface="微软雅黑" panose="020B0503020204020204" pitchFamily="34" charset="-122"/>
              <a:ea typeface="微软雅黑" panose="020B0503020204020204" pitchFamily="34" charset="-122"/>
            </a:endParaRPr>
          </a:p>
        </p:txBody>
      </p:sp>
      <p:cxnSp>
        <p:nvCxnSpPr>
          <p:cNvPr id="15" name="直接箭头连接符 14"/>
          <p:cNvCxnSpPr/>
          <p:nvPr/>
        </p:nvCxnSpPr>
        <p:spPr>
          <a:xfrm rot="10800000">
            <a:off x="3071802" y="6142056"/>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42844" y="5463147"/>
            <a:ext cx="2857520" cy="1323439"/>
          </a:xfrm>
          <a:prstGeom prst="rect">
            <a:avLst/>
          </a:prstGeom>
          <a:ln>
            <a:solidFill>
              <a:srgbClr val="002060"/>
            </a:solidFill>
          </a:ln>
        </p:spPr>
        <p:txBody>
          <a:bodyPr wrap="square">
            <a:spAutoFit/>
          </a:bodyPr>
          <a:lstStyle/>
          <a:p>
            <a:pPr marL="457200" indent="-457200" defTabSz="931545" eaLnBrk="0" fontAlgn="base" hangingPunct="0">
              <a:spcBef>
                <a:spcPct val="0"/>
              </a:spcBef>
              <a:spcAft>
                <a:spcPct val="0"/>
              </a:spcAft>
              <a:buFont typeface="Wingdings" panose="05000000000000000000" pitchFamily="2" charset="2"/>
              <a:buChar char="l"/>
              <a:defRPr/>
            </a:pPr>
            <a:r>
              <a:rPr lang="zh-CN" altLang="en-US" sz="2000" b="1" dirty="0" smtClean="0">
                <a:solidFill>
                  <a:srgbClr val="002060"/>
                </a:solidFill>
                <a:latin typeface="微软雅黑" panose="020B0503020204020204" pitchFamily="34" charset="-122"/>
                <a:ea typeface="微软雅黑" panose="020B0503020204020204" pitchFamily="34" charset="-122"/>
              </a:rPr>
              <a:t>减少阻力</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marL="457200" indent="-457200" defTabSz="931545" eaLnBrk="0" fontAlgn="base" hangingPunct="0">
              <a:spcBef>
                <a:spcPct val="0"/>
              </a:spcBef>
              <a:spcAft>
                <a:spcPct val="0"/>
              </a:spcAft>
              <a:defRPr/>
            </a:pPr>
            <a:r>
              <a:rPr lang="en-US" altLang="zh-CN" sz="2000" b="1" dirty="0" smtClean="0">
                <a:solidFill>
                  <a:srgbClr val="002060"/>
                </a:solidFill>
                <a:latin typeface="微软雅黑" panose="020B0503020204020204" pitchFamily="34" charset="-122"/>
                <a:ea typeface="微软雅黑" panose="020B0503020204020204" pitchFamily="34" charset="-122"/>
              </a:rPr>
              <a:t>      </a:t>
            </a:r>
            <a:r>
              <a:rPr lang="zh-CN" altLang="en-US" sz="2000" b="1" dirty="0" smtClean="0">
                <a:solidFill>
                  <a:srgbClr val="002060"/>
                </a:solidFill>
                <a:latin typeface="微软雅黑" panose="020B0503020204020204" pitchFamily="34" charset="-122"/>
                <a:ea typeface="微软雅黑" panose="020B0503020204020204" pitchFamily="34" charset="-122"/>
              </a:rPr>
              <a:t>增强吸引力</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marL="457200" indent="-457200" defTabSz="931545" eaLnBrk="0" fontAlgn="base" hangingPunct="0">
              <a:spcBef>
                <a:spcPct val="0"/>
              </a:spcBef>
              <a:spcAft>
                <a:spcPct val="0"/>
              </a:spcAft>
              <a:buFont typeface="Wingdings" panose="05000000000000000000" pitchFamily="2" charset="2"/>
              <a:buChar char="l"/>
              <a:defRPr/>
            </a:pPr>
            <a:r>
              <a:rPr lang="zh-CN" altLang="en-US" sz="2000" b="1" dirty="0" smtClean="0">
                <a:solidFill>
                  <a:srgbClr val="002060"/>
                </a:solidFill>
                <a:latin typeface="微软雅黑" panose="020B0503020204020204" pitchFamily="34" charset="-122"/>
                <a:ea typeface="微软雅黑" panose="020B0503020204020204" pitchFamily="34" charset="-122"/>
              </a:rPr>
              <a:t>更好地带动就业</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marL="457200" indent="-457200" defTabSz="931545" eaLnBrk="0" fontAlgn="base" hangingPunct="0">
              <a:spcBef>
                <a:spcPct val="0"/>
              </a:spcBef>
              <a:spcAft>
                <a:spcPct val="0"/>
              </a:spcAft>
              <a:buFont typeface="Wingdings" panose="05000000000000000000" pitchFamily="2" charset="2"/>
              <a:buChar char="l"/>
              <a:defRPr/>
            </a:pPr>
            <a:r>
              <a:rPr lang="zh-CN" altLang="en-US" sz="2000" b="1" dirty="0" smtClean="0">
                <a:solidFill>
                  <a:srgbClr val="002060"/>
                </a:solidFill>
                <a:latin typeface="微软雅黑" panose="020B0503020204020204" pitchFamily="34" charset="-122"/>
                <a:ea typeface="微软雅黑" panose="020B0503020204020204" pitchFamily="34" charset="-122"/>
              </a:rPr>
              <a:t>改善民生</a:t>
            </a:r>
            <a:endParaRPr lang="en-US" altLang="zh-CN" sz="2000" b="1" dirty="0" smtClean="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85721" y="151445"/>
            <a:ext cx="7964777" cy="52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defTabSz="931545" eaLnBrk="0" fontAlgn="base" hangingPunct="0">
              <a:lnSpc>
                <a:spcPct val="130000"/>
              </a:lnSpc>
              <a:spcBef>
                <a:spcPct val="0"/>
              </a:spcBef>
              <a:spcAft>
                <a:spcPct val="0"/>
              </a:spcAft>
              <a:defRPr/>
            </a:pPr>
            <a:r>
              <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3.  </a:t>
            </a:r>
            <a:r>
              <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铁路建设与产业化、城镇化有机结合</a:t>
            </a:r>
            <a:endPar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 name="矩形 2"/>
          <p:cNvSpPr/>
          <p:nvPr/>
        </p:nvSpPr>
        <p:spPr>
          <a:xfrm>
            <a:off x="500066" y="1357298"/>
            <a:ext cx="8501090" cy="5265420"/>
          </a:xfrm>
          <a:prstGeom prst="rect">
            <a:avLst/>
          </a:prstGeom>
        </p:spPr>
        <p:txBody>
          <a:bodyPr wrap="square">
            <a:spAutoFit/>
          </a:bodyPr>
          <a:lstStyle/>
          <a:p>
            <a:r>
              <a:rPr lang="zh-CN" altLang="en-US"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高铁、普铁线路开通运营</a:t>
            </a:r>
            <a:r>
              <a:rPr lang="en-US" altLang="zh-CN"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释放既有铁路的货运运输能力，提升既有铁路网的运输能力，加速人流、物流、能流和资金流流动，扩大国内外物流吞吐能力，促进进出口贸易，增强市场活力，增大对国内外投资者的吸引力，从而促进当地产业发展</a:t>
            </a:r>
            <a:endParaRPr lang="en-US" altLang="zh-CN"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有效促进“一带一路”沿线的东部、中部、西部地区之间的互动与合作，为新一轮的对外开放提供动力，带动国内更多产业不断向国际拓展，参与国际竞争，给高铁所建国经济社会发展带来更大的增长空间和发展潜力</a:t>
            </a:r>
            <a:endParaRPr lang="zh-CN" altLang="en-US"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357158" y="1633396"/>
            <a:ext cx="8786842" cy="911860"/>
          </a:xfrm>
          <a:prstGeom prst="rect">
            <a:avLst/>
          </a:prstGeom>
          <a:noFill/>
          <a:ln w="9525">
            <a:noFill/>
            <a:miter lim="800000"/>
          </a:ln>
          <a:effectLst/>
        </p:spPr>
        <p:txBody>
          <a:bodyPr vert="horz" wrap="square" lIns="91440" tIns="45720" rIns="91440" bIns="45720" numCol="1" anchor="ctr" anchorCtr="0" compatLnSpc="1">
            <a:spAutoFit/>
          </a:bodyPr>
          <a:lstStyle/>
          <a:p>
            <a:pPr lvl="0" indent="381000" fontAlgn="base">
              <a:spcBef>
                <a:spcPct val="0"/>
              </a:spcBef>
              <a:spcAft>
                <a:spcPct val="0"/>
              </a:spcAft>
            </a:pPr>
            <a:r>
              <a:rPr lang="zh-CN" altLang="en-US"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  城镇化是高铁、普铁“溢出效应”的重要体现，高铁是新型城镇化的纽带，作为开路先锋将主导城镇化的未来</a:t>
            </a:r>
            <a:endParaRPr lang="en-US" altLang="zh-CN"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 name="矩形 2"/>
          <p:cNvSpPr/>
          <p:nvPr/>
        </p:nvSpPr>
        <p:spPr>
          <a:xfrm>
            <a:off x="857224" y="2894484"/>
            <a:ext cx="7929618" cy="3140710"/>
          </a:xfrm>
          <a:prstGeom prst="rect">
            <a:avLst/>
          </a:prstGeom>
        </p:spPr>
        <p:txBody>
          <a:bodyPr wrap="square">
            <a:spAutoFit/>
          </a:bodyPr>
          <a:lstStyle/>
          <a:p>
            <a:pPr marL="457200" lvl="0" indent="-457200" defTabSz="931545" eaLnBrk="0" fontAlgn="base" hangingPunct="0">
              <a:lnSpc>
                <a:spcPct val="130000"/>
              </a:lnSpc>
              <a:spcBef>
                <a:spcPct val="0"/>
              </a:spcBef>
              <a:spcAft>
                <a:spcPct val="0"/>
              </a:spcAft>
              <a:buFont typeface="+mj-ea"/>
              <a:buAutoNum type="circleNumDbPlain"/>
              <a:defRPr/>
            </a:pPr>
            <a:r>
              <a:rPr lang="zh-CN" altLang="en-US" sz="2200" b="1" dirty="0" smtClean="0">
                <a:solidFill>
                  <a:srgbClr val="002060"/>
                </a:solidFill>
                <a:latin typeface="微软雅黑" panose="020B0503020204020204" pitchFamily="34" charset="-122"/>
                <a:ea typeface="微软雅黑" panose="020B0503020204020204" pitchFamily="34" charset="-122"/>
              </a:rPr>
              <a:t>以高铁、普铁为纽带，以站点城市为基点，形成以高铁为纽带的城市群，或将是新型城镇化的理想模式</a:t>
            </a:r>
            <a:endParaRPr lang="en-US" altLang="zh-CN" sz="2200" b="1" dirty="0" smtClean="0">
              <a:solidFill>
                <a:srgbClr val="002060"/>
              </a:solidFill>
              <a:latin typeface="微软雅黑" panose="020B0503020204020204" pitchFamily="34" charset="-122"/>
              <a:ea typeface="微软雅黑" panose="020B0503020204020204" pitchFamily="34" charset="-122"/>
            </a:endParaRPr>
          </a:p>
          <a:p>
            <a:pPr marL="457200" lvl="0" indent="-457200" defTabSz="931545" eaLnBrk="0" fontAlgn="base" hangingPunct="0">
              <a:lnSpc>
                <a:spcPct val="130000"/>
              </a:lnSpc>
              <a:spcBef>
                <a:spcPct val="0"/>
              </a:spcBef>
              <a:spcAft>
                <a:spcPct val="0"/>
              </a:spcAft>
              <a:buFont typeface="+mj-ea"/>
              <a:buAutoNum type="circleNumDbPlain"/>
              <a:defRPr/>
            </a:pPr>
            <a:r>
              <a:rPr lang="zh-CN" altLang="en-US" sz="2200" b="1" dirty="0" smtClean="0">
                <a:solidFill>
                  <a:srgbClr val="002060"/>
                </a:solidFill>
                <a:latin typeface="微软雅黑" panose="020B0503020204020204" pitchFamily="34" charset="-122"/>
                <a:ea typeface="微软雅黑" panose="020B0503020204020204" pitchFamily="34" charset="-122"/>
              </a:rPr>
              <a:t>铁路深入内陆腹地、扮演经济发展大动脉的内在特征，决定了其在发展内陆经济中的绝对地位和不可替代作用，由此助推内陆地区由对外开放的边缘迈向前沿，从而在加快整合周边区域产业和提升开放型经济水平的同时，加速推进沿线城镇化建设进程</a:t>
            </a:r>
            <a:endParaRPr lang="zh-CN" altLang="en-US" sz="2200" b="1" dirty="0" smtClean="0">
              <a:solidFill>
                <a:srgbClr val="002060"/>
              </a:solidFill>
              <a:latin typeface="微软雅黑" panose="020B0503020204020204" pitchFamily="34" charset="-122"/>
              <a:ea typeface="微软雅黑" panose="020B0503020204020204" pitchFamily="34" charset="-122"/>
            </a:endParaRPr>
          </a:p>
        </p:txBody>
      </p:sp>
      <p:sp>
        <p:nvSpPr>
          <p:cNvPr id="5" name="矩形 4"/>
          <p:cNvSpPr>
            <a:spLocks noChangeArrowheads="1"/>
          </p:cNvSpPr>
          <p:nvPr/>
        </p:nvSpPr>
        <p:spPr bwMode="auto">
          <a:xfrm>
            <a:off x="285721" y="151445"/>
            <a:ext cx="7964777" cy="52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defTabSz="931545" eaLnBrk="0" fontAlgn="base" hangingPunct="0">
              <a:lnSpc>
                <a:spcPct val="130000"/>
              </a:lnSpc>
              <a:spcBef>
                <a:spcPct val="0"/>
              </a:spcBef>
              <a:spcAft>
                <a:spcPct val="0"/>
              </a:spcAft>
              <a:defRPr/>
            </a:pPr>
            <a:r>
              <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3.  </a:t>
            </a:r>
            <a:r>
              <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铁路建设与产业化、城镇化有机结合</a:t>
            </a:r>
            <a:endPar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SubTitle_1"/>
          <p:cNvSpPr>
            <a:spLocks noChangeArrowheads="1"/>
          </p:cNvSpPr>
          <p:nvPr>
            <p:custDataLst>
              <p:tags r:id="rId1"/>
            </p:custDataLst>
          </p:nvPr>
        </p:nvSpPr>
        <p:spPr bwMode="auto">
          <a:xfrm>
            <a:off x="2328366" y="5001790"/>
            <a:ext cx="5988050" cy="493712"/>
          </a:xfrm>
          <a:custGeom>
            <a:avLst/>
            <a:gdLst>
              <a:gd name="T0" fmla="*/ 4033838 w 4034972"/>
              <a:gd name="T1" fmla="*/ 0 h 798285"/>
              <a:gd name="T2" fmla="*/ 3830695 w 4034972"/>
              <a:gd name="T3" fmla="*/ 796925 h 798285"/>
              <a:gd name="T4" fmla="*/ 0 w 4034972"/>
              <a:gd name="T5" fmla="*/ 796925 h 798285"/>
              <a:gd name="T6" fmla="*/ 203143 w 4034972"/>
              <a:gd name="T7" fmla="*/ 0 h 798285"/>
              <a:gd name="T8" fmla="*/ 4033838 w 4034972"/>
              <a:gd name="T9" fmla="*/ 0 h 798285"/>
              <a:gd name="T10" fmla="*/ 0 60000 65536"/>
              <a:gd name="T11" fmla="*/ 0 60000 65536"/>
              <a:gd name="T12" fmla="*/ 0 60000 65536"/>
              <a:gd name="T13" fmla="*/ 0 60000 65536"/>
              <a:gd name="T14" fmla="*/ 0 60000 65536"/>
              <a:gd name="T15" fmla="*/ 0 w 4034972"/>
              <a:gd name="T16" fmla="*/ 0 h 798285"/>
              <a:gd name="T17" fmla="*/ 4034972 w 4034972"/>
              <a:gd name="T18" fmla="*/ 798285 h 798285"/>
            </a:gdLst>
            <a:ahLst/>
            <a:cxnLst>
              <a:cxn ang="T10">
                <a:pos x="T0" y="T1"/>
              </a:cxn>
              <a:cxn ang="T11">
                <a:pos x="T2" y="T3"/>
              </a:cxn>
              <a:cxn ang="T12">
                <a:pos x="T4" y="T5"/>
              </a:cxn>
              <a:cxn ang="T13">
                <a:pos x="T6" y="T7"/>
              </a:cxn>
              <a:cxn ang="T14">
                <a:pos x="T8" y="T9"/>
              </a:cxn>
            </a:cxnLst>
            <a:rect l="T15" t="T16" r="T17" b="T18"/>
            <a:pathLst>
              <a:path w="4034972" h="798285">
                <a:moveTo>
                  <a:pt x="4034972" y="0"/>
                </a:moveTo>
                <a:lnTo>
                  <a:pt x="3831772" y="798285"/>
                </a:lnTo>
                <a:lnTo>
                  <a:pt x="0" y="798285"/>
                </a:lnTo>
                <a:lnTo>
                  <a:pt x="203200" y="0"/>
                </a:lnTo>
                <a:lnTo>
                  <a:pt x="4034972" y="0"/>
                </a:lnTo>
                <a:close/>
              </a:path>
            </a:pathLst>
          </a:custGeom>
          <a:solidFill>
            <a:srgbClr val="0070C0"/>
          </a:solidFill>
          <a:ln w="12700">
            <a:noFill/>
            <a:miter lim="800000"/>
          </a:ln>
        </p:spPr>
        <p:txBody>
          <a:bodyPr anchor="ctr"/>
          <a:lstStyle/>
          <a:p>
            <a:pPr algn="ctr">
              <a:lnSpc>
                <a:spcPct val="130000"/>
              </a:lnSpc>
            </a:pPr>
            <a:r>
              <a:rPr lang="zh-CN" altLang="zh-CN" b="1">
                <a:solidFill>
                  <a:schemeClr val="bg1"/>
                </a:solidFill>
                <a:latin typeface="微软雅黑" panose="020B0503020204020204" pitchFamily="34" charset="-122"/>
                <a:ea typeface="微软雅黑" panose="020B0503020204020204" pitchFamily="34" charset="-122"/>
                <a:sym typeface="Arial" panose="020B0604020202020204" pitchFamily="34" charset="0"/>
              </a:rPr>
              <a:t>　　主动安全、模块化车体、质量管理体系</a:t>
            </a:r>
            <a:r>
              <a:rPr lang="zh-CN" altLang="en-US" b="1">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zh-CN" b="1">
                <a:solidFill>
                  <a:schemeClr val="bg1"/>
                </a:solidFill>
                <a:latin typeface="微软雅黑" panose="020B0503020204020204" pitchFamily="34" charset="-122"/>
                <a:ea typeface="微软雅黑" panose="020B0503020204020204" pitchFamily="34" charset="-122"/>
                <a:sym typeface="Arial" panose="020B0604020202020204" pitchFamily="34" charset="0"/>
              </a:rPr>
              <a:t>可靠性</a:t>
            </a:r>
            <a:endParaRPr lang="zh-CN" altLang="zh-CN"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MH_SubTitle_2"/>
          <p:cNvSpPr>
            <a:spLocks noChangeArrowheads="1"/>
          </p:cNvSpPr>
          <p:nvPr>
            <p:custDataLst>
              <p:tags r:id="rId2"/>
            </p:custDataLst>
          </p:nvPr>
        </p:nvSpPr>
        <p:spPr bwMode="auto">
          <a:xfrm>
            <a:off x="2328366" y="4365275"/>
            <a:ext cx="5988050" cy="493713"/>
          </a:xfrm>
          <a:custGeom>
            <a:avLst/>
            <a:gdLst>
              <a:gd name="T0" fmla="*/ 4033838 w 4034972"/>
              <a:gd name="T1" fmla="*/ 0 h 798285"/>
              <a:gd name="T2" fmla="*/ 3830695 w 4034972"/>
              <a:gd name="T3" fmla="*/ 798512 h 798285"/>
              <a:gd name="T4" fmla="*/ 0 w 4034972"/>
              <a:gd name="T5" fmla="*/ 798512 h 798285"/>
              <a:gd name="T6" fmla="*/ 203143 w 4034972"/>
              <a:gd name="T7" fmla="*/ 0 h 798285"/>
              <a:gd name="T8" fmla="*/ 4033838 w 4034972"/>
              <a:gd name="T9" fmla="*/ 0 h 798285"/>
              <a:gd name="T10" fmla="*/ 0 60000 65536"/>
              <a:gd name="T11" fmla="*/ 0 60000 65536"/>
              <a:gd name="T12" fmla="*/ 0 60000 65536"/>
              <a:gd name="T13" fmla="*/ 0 60000 65536"/>
              <a:gd name="T14" fmla="*/ 0 60000 65536"/>
              <a:gd name="T15" fmla="*/ 0 w 4034972"/>
              <a:gd name="T16" fmla="*/ 0 h 798285"/>
              <a:gd name="T17" fmla="*/ 4034972 w 4034972"/>
              <a:gd name="T18" fmla="*/ 798285 h 798285"/>
            </a:gdLst>
            <a:ahLst/>
            <a:cxnLst>
              <a:cxn ang="T10">
                <a:pos x="T0" y="T1"/>
              </a:cxn>
              <a:cxn ang="T11">
                <a:pos x="T2" y="T3"/>
              </a:cxn>
              <a:cxn ang="T12">
                <a:pos x="T4" y="T5"/>
              </a:cxn>
              <a:cxn ang="T13">
                <a:pos x="T6" y="T7"/>
              </a:cxn>
              <a:cxn ang="T14">
                <a:pos x="T8" y="T9"/>
              </a:cxn>
            </a:cxnLst>
            <a:rect l="T15" t="T16" r="T17" b="T18"/>
            <a:pathLst>
              <a:path w="4034972" h="798285">
                <a:moveTo>
                  <a:pt x="4034972" y="0"/>
                </a:moveTo>
                <a:lnTo>
                  <a:pt x="3831772" y="798285"/>
                </a:lnTo>
                <a:lnTo>
                  <a:pt x="0" y="798285"/>
                </a:lnTo>
                <a:lnTo>
                  <a:pt x="203200" y="0"/>
                </a:lnTo>
                <a:lnTo>
                  <a:pt x="4034972" y="0"/>
                </a:lnTo>
                <a:close/>
              </a:path>
            </a:pathLst>
          </a:custGeom>
          <a:solidFill>
            <a:srgbClr val="0070C0"/>
          </a:solidFill>
          <a:ln w="12700">
            <a:noFill/>
            <a:miter lim="800000"/>
          </a:ln>
        </p:spPr>
        <p:txBody>
          <a:bodyPr anchor="ctr"/>
          <a:lstStyle/>
          <a:p>
            <a:pPr>
              <a:lnSpc>
                <a:spcPct val="130000"/>
              </a:lnSpc>
            </a:pPr>
            <a:r>
              <a:rPr lang="zh-CN" altLang="zh-CN" b="1">
                <a:solidFill>
                  <a:schemeClr val="bg1"/>
                </a:solidFill>
                <a:latin typeface="微软雅黑" panose="020B0503020204020204" pitchFamily="34" charset="-122"/>
                <a:ea typeface="微软雅黑" panose="020B0503020204020204" pitchFamily="34" charset="-122"/>
                <a:sym typeface="Arial" panose="020B0604020202020204" pitchFamily="34" charset="0"/>
              </a:rPr>
              <a:t>　　　低阻力、轻量化</a:t>
            </a:r>
            <a:r>
              <a:rPr lang="zh-CN" altLang="en-US" b="1">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zh-CN" b="1">
                <a:solidFill>
                  <a:schemeClr val="bg1"/>
                </a:solidFill>
                <a:latin typeface="微软雅黑" panose="020B0503020204020204" pitchFamily="34" charset="-122"/>
                <a:ea typeface="微软雅黑" panose="020B0503020204020204" pitchFamily="34" charset="-122"/>
                <a:sym typeface="Arial" panose="020B0604020202020204" pitchFamily="34" charset="0"/>
              </a:rPr>
              <a:t>减灾防灾</a:t>
            </a:r>
            <a:endParaRPr lang="zh-CN" altLang="zh-CN"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MH_SubTitle_3"/>
          <p:cNvSpPr>
            <a:spLocks noChangeArrowheads="1"/>
          </p:cNvSpPr>
          <p:nvPr>
            <p:custDataLst>
              <p:tags r:id="rId3"/>
            </p:custDataLst>
          </p:nvPr>
        </p:nvSpPr>
        <p:spPr bwMode="auto">
          <a:xfrm>
            <a:off x="2328366" y="5639604"/>
            <a:ext cx="5988050" cy="493712"/>
          </a:xfrm>
          <a:custGeom>
            <a:avLst/>
            <a:gdLst>
              <a:gd name="T0" fmla="*/ 4033838 w 4034972"/>
              <a:gd name="T1" fmla="*/ 0 h 798285"/>
              <a:gd name="T2" fmla="*/ 3830695 w 4034972"/>
              <a:gd name="T3" fmla="*/ 798513 h 798285"/>
              <a:gd name="T4" fmla="*/ 0 w 4034972"/>
              <a:gd name="T5" fmla="*/ 798513 h 798285"/>
              <a:gd name="T6" fmla="*/ 203143 w 4034972"/>
              <a:gd name="T7" fmla="*/ 0 h 798285"/>
              <a:gd name="T8" fmla="*/ 4033838 w 4034972"/>
              <a:gd name="T9" fmla="*/ 0 h 798285"/>
              <a:gd name="T10" fmla="*/ 0 60000 65536"/>
              <a:gd name="T11" fmla="*/ 0 60000 65536"/>
              <a:gd name="T12" fmla="*/ 0 60000 65536"/>
              <a:gd name="T13" fmla="*/ 0 60000 65536"/>
              <a:gd name="T14" fmla="*/ 0 60000 65536"/>
              <a:gd name="T15" fmla="*/ 0 w 4034972"/>
              <a:gd name="T16" fmla="*/ 0 h 798285"/>
              <a:gd name="T17" fmla="*/ 4034972 w 4034972"/>
              <a:gd name="T18" fmla="*/ 798285 h 798285"/>
            </a:gdLst>
            <a:ahLst/>
            <a:cxnLst>
              <a:cxn ang="T10">
                <a:pos x="T0" y="T1"/>
              </a:cxn>
              <a:cxn ang="T11">
                <a:pos x="T2" y="T3"/>
              </a:cxn>
              <a:cxn ang="T12">
                <a:pos x="T4" y="T5"/>
              </a:cxn>
              <a:cxn ang="T13">
                <a:pos x="T6" y="T7"/>
              </a:cxn>
              <a:cxn ang="T14">
                <a:pos x="T8" y="T9"/>
              </a:cxn>
            </a:cxnLst>
            <a:rect l="T15" t="T16" r="T17" b="T18"/>
            <a:pathLst>
              <a:path w="4034972" h="798285">
                <a:moveTo>
                  <a:pt x="4034972" y="0"/>
                </a:moveTo>
                <a:lnTo>
                  <a:pt x="3831772" y="798285"/>
                </a:lnTo>
                <a:lnTo>
                  <a:pt x="0" y="798285"/>
                </a:lnTo>
                <a:lnTo>
                  <a:pt x="203200" y="0"/>
                </a:lnTo>
                <a:lnTo>
                  <a:pt x="4034972" y="0"/>
                </a:lnTo>
                <a:close/>
              </a:path>
            </a:pathLst>
          </a:custGeom>
          <a:solidFill>
            <a:srgbClr val="0070C0"/>
          </a:solidFill>
          <a:ln w="12700">
            <a:noFill/>
            <a:miter lim="800000"/>
          </a:ln>
        </p:spPr>
        <p:txBody>
          <a:bodyPr anchor="ctr"/>
          <a:lstStyle/>
          <a:p>
            <a:pPr>
              <a:lnSpc>
                <a:spcPct val="130000"/>
              </a:lnSpc>
            </a:pPr>
            <a:r>
              <a:rPr lang="zh-CN" altLang="zh-CN" b="1">
                <a:solidFill>
                  <a:schemeClr val="bg1"/>
                </a:solidFill>
                <a:latin typeface="微软雅黑" panose="020B0503020204020204" pitchFamily="34" charset="-122"/>
                <a:ea typeface="微软雅黑" panose="020B0503020204020204" pitchFamily="34" charset="-122"/>
                <a:sym typeface="Arial" panose="020B0604020202020204" pitchFamily="34" charset="0"/>
              </a:rPr>
              <a:t>　　　生态设计</a:t>
            </a:r>
            <a:endParaRPr lang="zh-CN" altLang="zh-CN"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MH_SubTitle_3"/>
          <p:cNvSpPr>
            <a:spLocks noChangeArrowheads="1"/>
          </p:cNvSpPr>
          <p:nvPr>
            <p:custDataLst>
              <p:tags r:id="rId4"/>
            </p:custDataLst>
          </p:nvPr>
        </p:nvSpPr>
        <p:spPr bwMode="auto">
          <a:xfrm>
            <a:off x="2261691" y="6265882"/>
            <a:ext cx="5988050" cy="493713"/>
          </a:xfrm>
          <a:custGeom>
            <a:avLst/>
            <a:gdLst>
              <a:gd name="T0" fmla="*/ 4033838 w 4034972"/>
              <a:gd name="T1" fmla="*/ 0 h 798285"/>
              <a:gd name="T2" fmla="*/ 3830695 w 4034972"/>
              <a:gd name="T3" fmla="*/ 798513 h 798285"/>
              <a:gd name="T4" fmla="*/ 0 w 4034972"/>
              <a:gd name="T5" fmla="*/ 798513 h 798285"/>
              <a:gd name="T6" fmla="*/ 203143 w 4034972"/>
              <a:gd name="T7" fmla="*/ 0 h 798285"/>
              <a:gd name="T8" fmla="*/ 4033838 w 4034972"/>
              <a:gd name="T9" fmla="*/ 0 h 798285"/>
              <a:gd name="T10" fmla="*/ 0 60000 65536"/>
              <a:gd name="T11" fmla="*/ 0 60000 65536"/>
              <a:gd name="T12" fmla="*/ 0 60000 65536"/>
              <a:gd name="T13" fmla="*/ 0 60000 65536"/>
              <a:gd name="T14" fmla="*/ 0 60000 65536"/>
              <a:gd name="T15" fmla="*/ 0 w 4034972"/>
              <a:gd name="T16" fmla="*/ 0 h 798285"/>
              <a:gd name="T17" fmla="*/ 4034972 w 4034972"/>
              <a:gd name="T18" fmla="*/ 798285 h 798285"/>
            </a:gdLst>
            <a:ahLst/>
            <a:cxnLst>
              <a:cxn ang="T10">
                <a:pos x="T0" y="T1"/>
              </a:cxn>
              <a:cxn ang="T11">
                <a:pos x="T2" y="T3"/>
              </a:cxn>
              <a:cxn ang="T12">
                <a:pos x="T4" y="T5"/>
              </a:cxn>
              <a:cxn ang="T13">
                <a:pos x="T6" y="T7"/>
              </a:cxn>
              <a:cxn ang="T14">
                <a:pos x="T8" y="T9"/>
              </a:cxn>
            </a:cxnLst>
            <a:rect l="T15" t="T16" r="T17" b="T18"/>
            <a:pathLst>
              <a:path w="4034972" h="798285">
                <a:moveTo>
                  <a:pt x="4034972" y="0"/>
                </a:moveTo>
                <a:lnTo>
                  <a:pt x="3831772" y="798285"/>
                </a:lnTo>
                <a:lnTo>
                  <a:pt x="0" y="798285"/>
                </a:lnTo>
                <a:lnTo>
                  <a:pt x="203200" y="0"/>
                </a:lnTo>
                <a:lnTo>
                  <a:pt x="4034972" y="0"/>
                </a:lnTo>
                <a:close/>
              </a:path>
            </a:pathLst>
          </a:custGeom>
          <a:solidFill>
            <a:srgbClr val="0070C0"/>
          </a:solidFill>
          <a:ln w="12700">
            <a:noFill/>
            <a:miter lim="800000"/>
          </a:ln>
        </p:spPr>
        <p:txBody>
          <a:bodyPr anchor="ctr"/>
          <a:lstStyle/>
          <a:p>
            <a:pPr>
              <a:lnSpc>
                <a:spcPct val="130000"/>
              </a:lnSpc>
            </a:pPr>
            <a:r>
              <a:rPr lang="zh-CN" altLang="zh-CN" b="1">
                <a:solidFill>
                  <a:schemeClr val="bg1"/>
                </a:solidFill>
                <a:latin typeface="微软雅黑" panose="020B0503020204020204" pitchFamily="34" charset="-122"/>
                <a:ea typeface="微软雅黑" panose="020B0503020204020204" pitchFamily="34" charset="-122"/>
                <a:sym typeface="Arial" panose="020B0604020202020204" pitchFamily="34" charset="0"/>
              </a:rPr>
              <a:t>　　　能源</a:t>
            </a:r>
            <a:r>
              <a:rPr lang="en-US" altLang="zh-CN" b="1">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zh-CN" b="1">
                <a:solidFill>
                  <a:schemeClr val="bg1"/>
                </a:solidFill>
                <a:latin typeface="微软雅黑" panose="020B0503020204020204" pitchFamily="34" charset="-122"/>
                <a:ea typeface="微软雅黑" panose="020B0503020204020204" pitchFamily="34" charset="-122"/>
                <a:sym typeface="Arial" panose="020B0604020202020204" pitchFamily="34" charset="0"/>
              </a:rPr>
              <a:t>效率</a:t>
            </a:r>
            <a:r>
              <a:rPr lang="en-US" altLang="zh-CN" b="1">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zh-CN" b="1">
                <a:solidFill>
                  <a:schemeClr val="bg1"/>
                </a:solidFill>
                <a:latin typeface="微软雅黑" panose="020B0503020204020204" pitchFamily="34" charset="-122"/>
                <a:ea typeface="微软雅黑" panose="020B0503020204020204" pitchFamily="34" charset="-122"/>
                <a:sym typeface="Arial" panose="020B0604020202020204" pitchFamily="34" charset="0"/>
              </a:rPr>
              <a:t>经济</a:t>
            </a:r>
            <a:r>
              <a:rPr lang="en-US" altLang="zh-CN" b="1">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zh-CN" b="1">
                <a:solidFill>
                  <a:schemeClr val="bg1"/>
                </a:solidFill>
                <a:latin typeface="微软雅黑" panose="020B0503020204020204" pitchFamily="34" charset="-122"/>
                <a:ea typeface="微软雅黑" panose="020B0503020204020204" pitchFamily="34" charset="-122"/>
                <a:sym typeface="Arial" panose="020B0604020202020204" pitchFamily="34" charset="0"/>
              </a:rPr>
              <a:t>生态</a:t>
            </a:r>
            <a:r>
              <a:rPr lang="en-US" altLang="zh-CN" b="1">
                <a:solidFill>
                  <a:schemeClr val="bg1"/>
                </a:solidFill>
                <a:latin typeface="微软雅黑" panose="020B0503020204020204" pitchFamily="34" charset="-122"/>
                <a:ea typeface="微软雅黑" panose="020B0503020204020204" pitchFamily="34" charset="-122"/>
                <a:sym typeface="Arial" panose="020B0604020202020204" pitchFamily="34" charset="0"/>
              </a:rPr>
              <a:t>(ECO4)</a:t>
            </a:r>
            <a:endParaRPr lang="en-US" altLang="zh-CN"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MH_Other_1"/>
          <p:cNvSpPr/>
          <p:nvPr>
            <p:custDataLst>
              <p:tags r:id="rId5"/>
            </p:custDataLst>
          </p:nvPr>
        </p:nvSpPr>
        <p:spPr>
          <a:xfrm>
            <a:off x="1012011" y="5001472"/>
            <a:ext cx="1975485" cy="495300"/>
          </a:xfrm>
          <a:custGeom>
            <a:avLst/>
            <a:gdLst>
              <a:gd name="txL" fmla="*/ 0 w 1059543"/>
              <a:gd name="txT" fmla="*/ 0 h 798286"/>
              <a:gd name="txR" fmla="*/ 1059543 w 1059543"/>
              <a:gd name="txB" fmla="*/ 798286 h 798286"/>
            </a:gdLst>
            <a:ahLst/>
            <a:cxnLst>
              <a:cxn ang="0">
                <a:pos x="188565" y="0"/>
              </a:cxn>
              <a:cxn ang="0">
                <a:pos x="1058862" y="0"/>
              </a:cxn>
              <a:cxn ang="0">
                <a:pos x="855793" y="798513"/>
              </a:cxn>
              <a:cxn ang="0">
                <a:pos x="0" y="798513"/>
              </a:cxn>
              <a:cxn ang="0">
                <a:pos x="188565" y="0"/>
              </a:cxn>
            </a:cxnLst>
            <a:rect l="txL" t="txT" r="txR" b="txB"/>
            <a:pathLst>
              <a:path w="1059543" h="798286">
                <a:moveTo>
                  <a:pt x="188686" y="0"/>
                </a:moveTo>
                <a:lnTo>
                  <a:pt x="1059543" y="0"/>
                </a:lnTo>
                <a:lnTo>
                  <a:pt x="856343" y="798286"/>
                </a:lnTo>
                <a:lnTo>
                  <a:pt x="0" y="798286"/>
                </a:lnTo>
                <a:lnTo>
                  <a:pt x="188686" y="0"/>
                </a:lnTo>
                <a:close/>
              </a:path>
            </a:pathLst>
          </a:custGeom>
          <a:solidFill>
            <a:srgbClr val="004074"/>
          </a:solidFill>
          <a:ln w="12700">
            <a:noFill/>
            <a:miter/>
          </a:ln>
        </p:spPr>
        <p:txBody>
          <a:bodyPr anchor="ctr">
            <a:scene3d>
              <a:camera prst="orthographicFront"/>
              <a:lightRig rig="threePt" dir="t"/>
            </a:scene3d>
          </a:bodyPr>
          <a:lstStyle/>
          <a:p>
            <a:pPr algn="ctr">
              <a:lnSpc>
                <a:spcPct val="130000"/>
              </a:lnSpc>
            </a:pPr>
            <a:r>
              <a:rPr lang="zh-CN" altLang="zh-CN" b="1" noProof="1">
                <a:solidFill>
                  <a:schemeClr val="bg1"/>
                </a:solidFill>
                <a:latin typeface="微软雅黑" panose="020B0503020204020204" pitchFamily="34" charset="-122"/>
                <a:ea typeface="微软雅黑" panose="020B0503020204020204" pitchFamily="34" charset="-122"/>
                <a:cs typeface="+mn-ea"/>
                <a:sym typeface="+mn-ea"/>
              </a:rPr>
              <a:t>德国西门子</a:t>
            </a:r>
            <a:endParaRPr lang="zh-CN" altLang="en-US" b="1" noProof="1">
              <a:latin typeface="Agency FB" panose="020B0503020202020204" pitchFamily="34" charset="0"/>
              <a:ea typeface="微软雅黑" panose="020B0503020204020204" pitchFamily="34" charset="-122"/>
            </a:endParaRPr>
          </a:p>
        </p:txBody>
      </p:sp>
      <p:sp>
        <p:nvSpPr>
          <p:cNvPr id="7" name="MH_Other_2"/>
          <p:cNvSpPr>
            <a:spLocks noChangeArrowheads="1"/>
          </p:cNvSpPr>
          <p:nvPr>
            <p:custDataLst>
              <p:tags r:id="rId6"/>
            </p:custDataLst>
          </p:nvPr>
        </p:nvSpPr>
        <p:spPr bwMode="auto">
          <a:xfrm>
            <a:off x="1012329" y="4365275"/>
            <a:ext cx="1976437" cy="493713"/>
          </a:xfrm>
          <a:custGeom>
            <a:avLst/>
            <a:gdLst>
              <a:gd name="T0" fmla="*/ 188565 w 1059543"/>
              <a:gd name="T1" fmla="*/ 0 h 798286"/>
              <a:gd name="T2" fmla="*/ 1058862 w 1059543"/>
              <a:gd name="T3" fmla="*/ 0 h 798286"/>
              <a:gd name="T4" fmla="*/ 855793 w 1059543"/>
              <a:gd name="T5" fmla="*/ 798512 h 798286"/>
              <a:gd name="T6" fmla="*/ 0 w 1059543"/>
              <a:gd name="T7" fmla="*/ 798512 h 798286"/>
              <a:gd name="T8" fmla="*/ 188565 w 1059543"/>
              <a:gd name="T9" fmla="*/ 0 h 798286"/>
              <a:gd name="T10" fmla="*/ 0 60000 65536"/>
              <a:gd name="T11" fmla="*/ 0 60000 65536"/>
              <a:gd name="T12" fmla="*/ 0 60000 65536"/>
              <a:gd name="T13" fmla="*/ 0 60000 65536"/>
              <a:gd name="T14" fmla="*/ 0 60000 65536"/>
              <a:gd name="T15" fmla="*/ 0 w 1059543"/>
              <a:gd name="T16" fmla="*/ 0 h 798286"/>
              <a:gd name="T17" fmla="*/ 1059543 w 1059543"/>
              <a:gd name="T18" fmla="*/ 798286 h 798286"/>
            </a:gdLst>
            <a:ahLst/>
            <a:cxnLst>
              <a:cxn ang="T10">
                <a:pos x="T0" y="T1"/>
              </a:cxn>
              <a:cxn ang="T11">
                <a:pos x="T2" y="T3"/>
              </a:cxn>
              <a:cxn ang="T12">
                <a:pos x="T4" y="T5"/>
              </a:cxn>
              <a:cxn ang="T13">
                <a:pos x="T6" y="T7"/>
              </a:cxn>
              <a:cxn ang="T14">
                <a:pos x="T8" y="T9"/>
              </a:cxn>
            </a:cxnLst>
            <a:rect l="T15" t="T16" r="T17" b="T18"/>
            <a:pathLst>
              <a:path w="1059543" h="798286">
                <a:moveTo>
                  <a:pt x="188686" y="0"/>
                </a:moveTo>
                <a:lnTo>
                  <a:pt x="1059543" y="0"/>
                </a:lnTo>
                <a:lnTo>
                  <a:pt x="856343" y="798286"/>
                </a:lnTo>
                <a:lnTo>
                  <a:pt x="0" y="798286"/>
                </a:lnTo>
                <a:lnTo>
                  <a:pt x="188686" y="0"/>
                </a:lnTo>
                <a:close/>
              </a:path>
            </a:pathLst>
          </a:custGeom>
          <a:solidFill>
            <a:srgbClr val="004074"/>
          </a:solidFill>
          <a:ln w="12700">
            <a:noFill/>
            <a:miter lim="800000"/>
          </a:ln>
        </p:spPr>
        <p:txBody>
          <a:bodyPr anchor="ctr"/>
          <a:lstStyle/>
          <a:p>
            <a:pPr algn="ctr">
              <a:lnSpc>
                <a:spcPct val="130000"/>
              </a:lnSpc>
            </a:pPr>
            <a:r>
              <a:rPr lang="zh-CN" altLang="zh-CN" b="1">
                <a:solidFill>
                  <a:schemeClr val="bg1"/>
                </a:solidFill>
                <a:latin typeface="微软雅黑" panose="020B0503020204020204" pitchFamily="34" charset="-122"/>
                <a:ea typeface="微软雅黑" panose="020B0503020204020204" pitchFamily="34" charset="-122"/>
                <a:sym typeface="宋体" panose="02010600030101010101" pitchFamily="2" charset="-122"/>
              </a:rPr>
              <a:t>日本川崎重工</a:t>
            </a:r>
            <a:endParaRPr lang="zh-CN" altLang="en-US" b="1">
              <a:solidFill>
                <a:srgbClr val="FFFFFF"/>
              </a:solidFill>
              <a:latin typeface="Agency FB" panose="020B0503020202020204" pitchFamily="34" charset="0"/>
              <a:ea typeface="微软雅黑" panose="020B0503020204020204" pitchFamily="34" charset="-122"/>
            </a:endParaRPr>
          </a:p>
        </p:txBody>
      </p:sp>
      <p:sp>
        <p:nvSpPr>
          <p:cNvPr id="8" name="MH_Other_3"/>
          <p:cNvSpPr>
            <a:spLocks noChangeArrowheads="1"/>
          </p:cNvSpPr>
          <p:nvPr>
            <p:custDataLst>
              <p:tags r:id="rId7"/>
            </p:custDataLst>
          </p:nvPr>
        </p:nvSpPr>
        <p:spPr bwMode="auto">
          <a:xfrm>
            <a:off x="1012329" y="5641191"/>
            <a:ext cx="1976437" cy="493713"/>
          </a:xfrm>
          <a:custGeom>
            <a:avLst/>
            <a:gdLst>
              <a:gd name="T0" fmla="*/ 188565 w 1059543"/>
              <a:gd name="T1" fmla="*/ 0 h 798286"/>
              <a:gd name="T2" fmla="*/ 1058862 w 1059543"/>
              <a:gd name="T3" fmla="*/ 0 h 798286"/>
              <a:gd name="T4" fmla="*/ 855793 w 1059543"/>
              <a:gd name="T5" fmla="*/ 798513 h 798286"/>
              <a:gd name="T6" fmla="*/ 0 w 1059543"/>
              <a:gd name="T7" fmla="*/ 798513 h 798286"/>
              <a:gd name="T8" fmla="*/ 188565 w 1059543"/>
              <a:gd name="T9" fmla="*/ 0 h 798286"/>
              <a:gd name="T10" fmla="*/ 0 60000 65536"/>
              <a:gd name="T11" fmla="*/ 0 60000 65536"/>
              <a:gd name="T12" fmla="*/ 0 60000 65536"/>
              <a:gd name="T13" fmla="*/ 0 60000 65536"/>
              <a:gd name="T14" fmla="*/ 0 60000 65536"/>
              <a:gd name="T15" fmla="*/ 0 w 1059543"/>
              <a:gd name="T16" fmla="*/ 0 h 798286"/>
              <a:gd name="T17" fmla="*/ 1059543 w 1059543"/>
              <a:gd name="T18" fmla="*/ 798286 h 798286"/>
            </a:gdLst>
            <a:ahLst/>
            <a:cxnLst>
              <a:cxn ang="T10">
                <a:pos x="T0" y="T1"/>
              </a:cxn>
              <a:cxn ang="T11">
                <a:pos x="T2" y="T3"/>
              </a:cxn>
              <a:cxn ang="T12">
                <a:pos x="T4" y="T5"/>
              </a:cxn>
              <a:cxn ang="T13">
                <a:pos x="T6" y="T7"/>
              </a:cxn>
              <a:cxn ang="T14">
                <a:pos x="T8" y="T9"/>
              </a:cxn>
            </a:cxnLst>
            <a:rect l="T15" t="T16" r="T17" b="T18"/>
            <a:pathLst>
              <a:path w="1059543" h="798286">
                <a:moveTo>
                  <a:pt x="188686" y="0"/>
                </a:moveTo>
                <a:lnTo>
                  <a:pt x="1059543" y="0"/>
                </a:lnTo>
                <a:lnTo>
                  <a:pt x="856343" y="798286"/>
                </a:lnTo>
                <a:lnTo>
                  <a:pt x="0" y="798286"/>
                </a:lnTo>
                <a:lnTo>
                  <a:pt x="188686" y="0"/>
                </a:lnTo>
                <a:close/>
              </a:path>
            </a:pathLst>
          </a:custGeom>
          <a:solidFill>
            <a:srgbClr val="004074"/>
          </a:solidFill>
          <a:ln w="12700">
            <a:noFill/>
            <a:miter lim="800000"/>
          </a:ln>
        </p:spPr>
        <p:txBody>
          <a:bodyPr anchor="ctr"/>
          <a:lstStyle/>
          <a:p>
            <a:pPr algn="ctr">
              <a:lnSpc>
                <a:spcPct val="130000"/>
              </a:lnSpc>
            </a:pPr>
            <a:r>
              <a:rPr lang="zh-CN" altLang="zh-CN" b="1">
                <a:solidFill>
                  <a:schemeClr val="bg1"/>
                </a:solidFill>
                <a:latin typeface="微软雅黑" panose="020B0503020204020204" pitchFamily="34" charset="-122"/>
                <a:ea typeface="微软雅黑" panose="020B0503020204020204" pitchFamily="34" charset="-122"/>
                <a:sym typeface="宋体" panose="02010600030101010101" pitchFamily="2" charset="-122"/>
              </a:rPr>
              <a:t>法国阿尔斯通</a:t>
            </a:r>
            <a:endParaRPr lang="zh-CN" altLang="zh-CN"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MH_Other_3"/>
          <p:cNvSpPr>
            <a:spLocks noChangeArrowheads="1"/>
          </p:cNvSpPr>
          <p:nvPr>
            <p:custDataLst>
              <p:tags r:id="rId8"/>
            </p:custDataLst>
          </p:nvPr>
        </p:nvSpPr>
        <p:spPr bwMode="auto">
          <a:xfrm>
            <a:off x="945654" y="6267470"/>
            <a:ext cx="1976437" cy="493712"/>
          </a:xfrm>
          <a:custGeom>
            <a:avLst/>
            <a:gdLst>
              <a:gd name="T0" fmla="*/ 188565 w 1059543"/>
              <a:gd name="T1" fmla="*/ 0 h 798286"/>
              <a:gd name="T2" fmla="*/ 1058862 w 1059543"/>
              <a:gd name="T3" fmla="*/ 0 h 798286"/>
              <a:gd name="T4" fmla="*/ 855793 w 1059543"/>
              <a:gd name="T5" fmla="*/ 798513 h 798286"/>
              <a:gd name="T6" fmla="*/ 0 w 1059543"/>
              <a:gd name="T7" fmla="*/ 798513 h 798286"/>
              <a:gd name="T8" fmla="*/ 188565 w 1059543"/>
              <a:gd name="T9" fmla="*/ 0 h 798286"/>
              <a:gd name="T10" fmla="*/ 0 60000 65536"/>
              <a:gd name="T11" fmla="*/ 0 60000 65536"/>
              <a:gd name="T12" fmla="*/ 0 60000 65536"/>
              <a:gd name="T13" fmla="*/ 0 60000 65536"/>
              <a:gd name="T14" fmla="*/ 0 60000 65536"/>
              <a:gd name="T15" fmla="*/ 0 w 1059543"/>
              <a:gd name="T16" fmla="*/ 0 h 798286"/>
              <a:gd name="T17" fmla="*/ 1059543 w 1059543"/>
              <a:gd name="T18" fmla="*/ 798286 h 798286"/>
            </a:gdLst>
            <a:ahLst/>
            <a:cxnLst>
              <a:cxn ang="T10">
                <a:pos x="T0" y="T1"/>
              </a:cxn>
              <a:cxn ang="T11">
                <a:pos x="T2" y="T3"/>
              </a:cxn>
              <a:cxn ang="T12">
                <a:pos x="T4" y="T5"/>
              </a:cxn>
              <a:cxn ang="T13">
                <a:pos x="T6" y="T7"/>
              </a:cxn>
              <a:cxn ang="T14">
                <a:pos x="T8" y="T9"/>
              </a:cxn>
            </a:cxnLst>
            <a:rect l="T15" t="T16" r="T17" b="T18"/>
            <a:pathLst>
              <a:path w="1059543" h="798286">
                <a:moveTo>
                  <a:pt x="188686" y="0"/>
                </a:moveTo>
                <a:lnTo>
                  <a:pt x="1059543" y="0"/>
                </a:lnTo>
                <a:lnTo>
                  <a:pt x="856343" y="798286"/>
                </a:lnTo>
                <a:lnTo>
                  <a:pt x="0" y="798286"/>
                </a:lnTo>
                <a:lnTo>
                  <a:pt x="188686" y="0"/>
                </a:lnTo>
                <a:close/>
              </a:path>
            </a:pathLst>
          </a:custGeom>
          <a:solidFill>
            <a:srgbClr val="004074"/>
          </a:solidFill>
          <a:ln w="12700">
            <a:noFill/>
            <a:miter lim="800000"/>
          </a:ln>
        </p:spPr>
        <p:txBody>
          <a:bodyPr anchor="ctr"/>
          <a:lstStyle/>
          <a:p>
            <a:pPr algn="ctr">
              <a:lnSpc>
                <a:spcPct val="130000"/>
              </a:lnSpc>
            </a:pPr>
            <a:r>
              <a:rPr lang="zh-CN" altLang="zh-CN" b="1">
                <a:solidFill>
                  <a:schemeClr val="bg1"/>
                </a:solidFill>
                <a:latin typeface="微软雅黑" panose="020B0503020204020204" pitchFamily="34" charset="-122"/>
                <a:ea typeface="微软雅黑" panose="020B0503020204020204" pitchFamily="34" charset="-122"/>
                <a:sym typeface="宋体" panose="02010600030101010101" pitchFamily="2" charset="-122"/>
              </a:rPr>
              <a:t>加拿大庞巴迪</a:t>
            </a:r>
            <a:endParaRPr lang="zh-CN" altLang="zh-CN"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cxnSp>
        <p:nvCxnSpPr>
          <p:cNvPr id="10" name="MH_Other_1"/>
          <p:cNvCxnSpPr/>
          <p:nvPr>
            <p:custDataLst>
              <p:tags r:id="rId9"/>
            </p:custDataLst>
          </p:nvPr>
        </p:nvCxnSpPr>
        <p:spPr>
          <a:xfrm>
            <a:off x="5378624" y="2296735"/>
            <a:ext cx="558800"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MH_Other_2"/>
          <p:cNvSpPr/>
          <p:nvPr>
            <p:custDataLst>
              <p:tags r:id="rId10"/>
            </p:custDataLst>
          </p:nvPr>
        </p:nvSpPr>
        <p:spPr>
          <a:xfrm>
            <a:off x="5967587" y="2093535"/>
            <a:ext cx="406400" cy="406400"/>
          </a:xfrm>
          <a:prstGeom prst="ellipse">
            <a:avLst/>
          </a:prstGeom>
          <a:solidFill>
            <a:schemeClr val="accent2"/>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FFFFFF"/>
              </a:solidFill>
            </a:endParaRPr>
          </a:p>
        </p:txBody>
      </p:sp>
      <p:cxnSp>
        <p:nvCxnSpPr>
          <p:cNvPr id="12" name="MH_Other_3"/>
          <p:cNvCxnSpPr/>
          <p:nvPr>
            <p:custDataLst>
              <p:tags r:id="rId11"/>
            </p:custDataLst>
          </p:nvPr>
        </p:nvCxnSpPr>
        <p:spPr>
          <a:xfrm>
            <a:off x="5814665" y="3491198"/>
            <a:ext cx="558800"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MH_Other_4"/>
          <p:cNvSpPr/>
          <p:nvPr>
            <p:custDataLst>
              <p:tags r:id="rId12"/>
            </p:custDataLst>
          </p:nvPr>
        </p:nvSpPr>
        <p:spPr>
          <a:xfrm>
            <a:off x="6314728" y="3286410"/>
            <a:ext cx="406400" cy="406400"/>
          </a:xfrm>
          <a:prstGeom prst="ellipse">
            <a:avLst/>
          </a:prstGeom>
          <a:solidFill>
            <a:schemeClr val="accent5">
              <a:lumMod val="7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FFFFFF"/>
              </a:solidFill>
            </a:endParaRPr>
          </a:p>
        </p:txBody>
      </p:sp>
      <p:cxnSp>
        <p:nvCxnSpPr>
          <p:cNvPr id="14" name="MH_Other_5"/>
          <p:cNvCxnSpPr/>
          <p:nvPr>
            <p:custDataLst>
              <p:tags r:id="rId13"/>
            </p:custDataLst>
          </p:nvPr>
        </p:nvCxnSpPr>
        <p:spPr>
          <a:xfrm>
            <a:off x="2965376" y="2743113"/>
            <a:ext cx="558800"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MH_Other_6"/>
          <p:cNvSpPr/>
          <p:nvPr>
            <p:custDataLst>
              <p:tags r:id="rId14"/>
            </p:custDataLst>
          </p:nvPr>
        </p:nvSpPr>
        <p:spPr>
          <a:xfrm>
            <a:off x="2495476" y="2551026"/>
            <a:ext cx="406400" cy="406400"/>
          </a:xfrm>
          <a:prstGeom prst="ellipse">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FFFFFF"/>
              </a:solidFill>
            </a:endParaRPr>
          </a:p>
        </p:txBody>
      </p:sp>
      <p:sp>
        <p:nvSpPr>
          <p:cNvPr id="16" name="MH_Text_1"/>
          <p:cNvSpPr txBox="1"/>
          <p:nvPr>
            <p:custDataLst>
              <p:tags r:id="rId15"/>
            </p:custDataLst>
          </p:nvPr>
        </p:nvSpPr>
        <p:spPr>
          <a:xfrm>
            <a:off x="696201" y="2959013"/>
            <a:ext cx="1725613" cy="663575"/>
          </a:xfrm>
          <a:prstGeom prst="rect">
            <a:avLst/>
          </a:prstGeom>
          <a:noFill/>
        </p:spPr>
        <p:txBody>
          <a:bodyPr>
            <a:noAutofit/>
          </a:bodyPr>
          <a:lstStyle/>
          <a:p>
            <a:pPr algn="r">
              <a:lnSpc>
                <a:spcPct val="130000"/>
              </a:lnSpc>
              <a:defRPr/>
            </a:pPr>
            <a:r>
              <a:rPr lang="zh-CN" altLang="zh-CN" dirty="0" smtClean="0">
                <a:ea typeface="微软雅黑" panose="020B0503020204020204" pitchFamily="34" charset="-122"/>
              </a:rPr>
              <a:t>商业运行经验</a:t>
            </a:r>
            <a:endParaRPr lang="en-US" altLang="zh-CN" dirty="0" smtClean="0">
              <a:ea typeface="微软雅黑" panose="020B0503020204020204" pitchFamily="34" charset="-122"/>
            </a:endParaRPr>
          </a:p>
          <a:p>
            <a:pPr algn="r">
              <a:lnSpc>
                <a:spcPct val="130000"/>
              </a:lnSpc>
              <a:defRPr/>
            </a:pPr>
            <a:r>
              <a:rPr lang="zh-CN" altLang="zh-CN" dirty="0" smtClean="0">
                <a:ea typeface="微软雅黑" panose="020B0503020204020204" pitchFamily="34" charset="-122"/>
              </a:rPr>
              <a:t>高安全标准</a:t>
            </a:r>
            <a:endParaRPr lang="en-US" altLang="zh-CN" dirty="0">
              <a:solidFill>
                <a:schemeClr val="tx1">
                  <a:lumMod val="50000"/>
                  <a:lumOff val="50000"/>
                </a:schemeClr>
              </a:solidFill>
              <a:latin typeface="+mn-lt"/>
              <a:ea typeface="+mn-ea"/>
            </a:endParaRPr>
          </a:p>
        </p:txBody>
      </p:sp>
      <p:sp>
        <p:nvSpPr>
          <p:cNvPr id="17" name="MH_Other_8"/>
          <p:cNvSpPr/>
          <p:nvPr>
            <p:custDataLst>
              <p:tags r:id="rId16"/>
            </p:custDataLst>
          </p:nvPr>
        </p:nvSpPr>
        <p:spPr>
          <a:xfrm rot="8100000">
            <a:off x="4794176" y="3176501"/>
            <a:ext cx="1392238" cy="696912"/>
          </a:xfrm>
          <a:custGeom>
            <a:avLst/>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solidFill>
            <a:schemeClr val="accent5">
              <a:lumMod val="7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MH_Other_9"/>
          <p:cNvSpPr/>
          <p:nvPr>
            <p:custDataLst>
              <p:tags r:id="rId17"/>
            </p:custDataLst>
          </p:nvPr>
        </p:nvSpPr>
        <p:spPr>
          <a:xfrm rot="15300000">
            <a:off x="3328120" y="2783594"/>
            <a:ext cx="1392238" cy="695325"/>
          </a:xfrm>
          <a:custGeom>
            <a:avLst/>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MH_Text_1"/>
          <p:cNvSpPr txBox="1"/>
          <p:nvPr>
            <p:custDataLst>
              <p:tags r:id="rId18"/>
            </p:custDataLst>
          </p:nvPr>
        </p:nvSpPr>
        <p:spPr>
          <a:xfrm>
            <a:off x="428597" y="2585063"/>
            <a:ext cx="1993218" cy="403225"/>
          </a:xfrm>
          <a:prstGeom prst="rect">
            <a:avLst/>
          </a:prstGeom>
          <a:noFill/>
        </p:spPr>
        <p:txBody>
          <a:bodyPr anchor="b">
            <a:noAutofit/>
          </a:bodyPr>
          <a:lstStyle/>
          <a:p>
            <a:pPr algn="r">
              <a:lnSpc>
                <a:spcPct val="120000"/>
              </a:lnSpc>
              <a:defRPr/>
            </a:pPr>
            <a:r>
              <a:rPr lang="zh-CN" altLang="zh-CN" sz="2200" b="1" dirty="0" smtClean="0">
                <a:latin typeface="微软雅黑" panose="020B0503020204020204" pitchFamily="34" charset="-122"/>
                <a:ea typeface="微软雅黑" panose="020B0503020204020204" pitchFamily="34" charset="-122"/>
              </a:rPr>
              <a:t>日本</a:t>
            </a:r>
            <a:r>
              <a:rPr lang="en-US" altLang="zh-CN" sz="2200" b="1" dirty="0" smtClean="0">
                <a:latin typeface="微软雅黑" panose="020B0503020204020204" pitchFamily="34" charset="-122"/>
                <a:ea typeface="微软雅黑" panose="020B0503020204020204" pitchFamily="34" charset="-122"/>
              </a:rPr>
              <a:t>(</a:t>
            </a:r>
            <a:r>
              <a:rPr lang="zh-CN" altLang="en-US" sz="2200" b="1" dirty="0" smtClean="0">
                <a:latin typeface="微软雅黑" panose="020B0503020204020204" pitchFamily="34" charset="-122"/>
                <a:ea typeface="微软雅黑" panose="020B0503020204020204" pitchFamily="34" charset="-122"/>
              </a:rPr>
              <a:t>新干线</a:t>
            </a:r>
            <a:r>
              <a:rPr lang="en-US" altLang="zh-CN" sz="2200" b="1" dirty="0" smtClean="0">
                <a:latin typeface="微软雅黑" panose="020B0503020204020204" pitchFamily="34" charset="-122"/>
                <a:ea typeface="微软雅黑" panose="020B0503020204020204" pitchFamily="34" charset="-122"/>
              </a:rPr>
              <a:t>)</a:t>
            </a:r>
            <a:endParaRPr lang="en-US" altLang="zh-CN" sz="2200" b="1" dirty="0">
              <a:latin typeface="微软雅黑" panose="020B0503020204020204" pitchFamily="34" charset="-122"/>
              <a:ea typeface="微软雅黑" panose="020B0503020204020204" pitchFamily="34" charset="-122"/>
            </a:endParaRPr>
          </a:p>
        </p:txBody>
      </p:sp>
      <p:sp>
        <p:nvSpPr>
          <p:cNvPr id="20" name="MH_Text_3"/>
          <p:cNvSpPr txBox="1"/>
          <p:nvPr>
            <p:custDataLst>
              <p:tags r:id="rId19"/>
            </p:custDataLst>
          </p:nvPr>
        </p:nvSpPr>
        <p:spPr>
          <a:xfrm>
            <a:off x="6763928" y="3718974"/>
            <a:ext cx="1725612" cy="416230"/>
          </a:xfrm>
          <a:prstGeom prst="rect">
            <a:avLst/>
          </a:prstGeom>
          <a:noFill/>
        </p:spPr>
        <p:txBody>
          <a:bodyPr>
            <a:normAutofit fontScale="92500" lnSpcReduction="20000"/>
          </a:bodyPr>
          <a:lstStyle/>
          <a:p>
            <a:pPr>
              <a:lnSpc>
                <a:spcPct val="140000"/>
              </a:lnSpc>
              <a:defRPr/>
            </a:pPr>
            <a:r>
              <a:rPr lang="zh-CN" altLang="zh-CN" dirty="0" smtClean="0">
                <a:ea typeface="微软雅黑" panose="020B0503020204020204" pitchFamily="34" charset="-122"/>
              </a:rPr>
              <a:t>国际声誉</a:t>
            </a:r>
            <a:endParaRPr lang="en-US" altLang="zh-CN" dirty="0">
              <a:solidFill>
                <a:schemeClr val="tx1">
                  <a:lumMod val="50000"/>
                  <a:lumOff val="50000"/>
                </a:schemeClr>
              </a:solidFill>
              <a:latin typeface="+mn-lt"/>
              <a:ea typeface="+mn-ea"/>
            </a:endParaRPr>
          </a:p>
        </p:txBody>
      </p:sp>
      <p:sp>
        <p:nvSpPr>
          <p:cNvPr id="21" name="MH_Text_3"/>
          <p:cNvSpPr txBox="1"/>
          <p:nvPr>
            <p:custDataLst>
              <p:tags r:id="rId20"/>
            </p:custDataLst>
          </p:nvPr>
        </p:nvSpPr>
        <p:spPr>
          <a:xfrm>
            <a:off x="6763928" y="3297523"/>
            <a:ext cx="1665724" cy="403225"/>
          </a:xfrm>
          <a:prstGeom prst="rect">
            <a:avLst/>
          </a:prstGeom>
          <a:noFill/>
        </p:spPr>
        <p:txBody>
          <a:bodyPr anchor="b">
            <a:noAutofit/>
          </a:bodyPr>
          <a:lstStyle/>
          <a:p>
            <a:pPr>
              <a:lnSpc>
                <a:spcPct val="120000"/>
              </a:lnSpc>
              <a:defRPr/>
            </a:pPr>
            <a:r>
              <a:rPr lang="zh-CN" altLang="en-US" sz="2200" b="1" dirty="0" smtClean="0">
                <a:latin typeface="微软雅黑" panose="020B0503020204020204" pitchFamily="34" charset="-122"/>
                <a:ea typeface="微软雅黑" panose="020B0503020204020204" pitchFamily="34" charset="-122"/>
              </a:rPr>
              <a:t>德国</a:t>
            </a:r>
            <a:r>
              <a:rPr lang="en-US" altLang="zh-CN" sz="2200" b="1" dirty="0" smtClean="0">
                <a:latin typeface="微软雅黑" panose="020B0503020204020204" pitchFamily="34" charset="-122"/>
                <a:ea typeface="微软雅黑" panose="020B0503020204020204" pitchFamily="34" charset="-122"/>
              </a:rPr>
              <a:t>(ICE)</a:t>
            </a:r>
            <a:endParaRPr lang="en-US" altLang="zh-CN" sz="2200" b="1" dirty="0">
              <a:latin typeface="微软雅黑" panose="020B0503020204020204" pitchFamily="34" charset="-122"/>
              <a:ea typeface="微软雅黑" panose="020B0503020204020204" pitchFamily="34" charset="-122"/>
            </a:endParaRPr>
          </a:p>
        </p:txBody>
      </p:sp>
      <p:sp>
        <p:nvSpPr>
          <p:cNvPr id="22" name="MH_Text_2"/>
          <p:cNvSpPr txBox="1"/>
          <p:nvPr>
            <p:custDataLst>
              <p:tags r:id="rId21"/>
            </p:custDataLst>
          </p:nvPr>
        </p:nvSpPr>
        <p:spPr>
          <a:xfrm>
            <a:off x="6421487" y="2468185"/>
            <a:ext cx="1725612" cy="389311"/>
          </a:xfrm>
          <a:prstGeom prst="rect">
            <a:avLst/>
          </a:prstGeom>
          <a:noFill/>
        </p:spPr>
        <p:txBody>
          <a:bodyPr>
            <a:noAutofit/>
          </a:bodyPr>
          <a:lstStyle/>
          <a:p>
            <a:pPr>
              <a:lnSpc>
                <a:spcPct val="140000"/>
              </a:lnSpc>
              <a:defRPr/>
            </a:pPr>
            <a:r>
              <a:rPr lang="zh-CN" altLang="zh-CN" dirty="0" smtClean="0">
                <a:ea typeface="微软雅黑" panose="020B0503020204020204" pitchFamily="34" charset="-122"/>
              </a:rPr>
              <a:t>高速度</a:t>
            </a:r>
            <a:endParaRPr lang="en-US" altLang="zh-CN" dirty="0">
              <a:solidFill>
                <a:schemeClr val="tx1">
                  <a:lumMod val="50000"/>
                  <a:lumOff val="50000"/>
                </a:schemeClr>
              </a:solidFill>
              <a:latin typeface="+mn-lt"/>
              <a:ea typeface="+mn-ea"/>
            </a:endParaRPr>
          </a:p>
        </p:txBody>
      </p:sp>
      <p:sp>
        <p:nvSpPr>
          <p:cNvPr id="23" name="MH_Text_2"/>
          <p:cNvSpPr txBox="1">
            <a:spLocks noChangeArrowheads="1"/>
          </p:cNvSpPr>
          <p:nvPr>
            <p:custDataLst>
              <p:tags r:id="rId22"/>
            </p:custDataLst>
          </p:nvPr>
        </p:nvSpPr>
        <p:spPr bwMode="auto">
          <a:xfrm>
            <a:off x="6421487" y="2117923"/>
            <a:ext cx="186528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lnSpc>
                <a:spcPct val="120000"/>
              </a:lnSpc>
              <a:defRPr/>
            </a:pPr>
            <a:r>
              <a:rPr lang="zh-CN" altLang="en-US" sz="2200" b="1" dirty="0" smtClean="0">
                <a:latin typeface="微软雅黑" panose="020B0503020204020204" pitchFamily="34" charset="-122"/>
                <a:ea typeface="微软雅黑" panose="020B0503020204020204" pitchFamily="34" charset="-122"/>
              </a:rPr>
              <a:t>法国</a:t>
            </a:r>
            <a:r>
              <a:rPr lang="en-US" altLang="zh-CN" sz="2200" b="1" dirty="0" smtClean="0">
                <a:latin typeface="微软雅黑" panose="020B0503020204020204" pitchFamily="34" charset="-122"/>
                <a:ea typeface="微软雅黑" panose="020B0503020204020204" pitchFamily="34" charset="-122"/>
              </a:rPr>
              <a:t>(TGV)</a:t>
            </a:r>
            <a:endParaRPr lang="en-US" altLang="zh-CN" sz="2200" b="1" dirty="0" smtClean="0">
              <a:latin typeface="微软雅黑" panose="020B0503020204020204" pitchFamily="34" charset="-122"/>
              <a:ea typeface="微软雅黑" panose="020B0503020204020204" pitchFamily="34" charset="-122"/>
            </a:endParaRPr>
          </a:p>
        </p:txBody>
      </p:sp>
      <p:sp>
        <p:nvSpPr>
          <p:cNvPr id="24" name="矩形 23"/>
          <p:cNvSpPr/>
          <p:nvPr/>
        </p:nvSpPr>
        <p:spPr>
          <a:xfrm>
            <a:off x="4487359" y="2614031"/>
            <a:ext cx="1008112" cy="568554"/>
          </a:xfrm>
          <a:prstGeom prst="rect">
            <a:avLst/>
          </a:prstGeom>
        </p:spPr>
        <p:txBody>
          <a:bodyPr wrap="square">
            <a:spAutoFit/>
          </a:bodyPr>
          <a:lstStyle/>
          <a:p>
            <a:pPr algn="ctr">
              <a:lnSpc>
                <a:spcPct val="130000"/>
              </a:lnSpc>
            </a:pPr>
            <a:r>
              <a:rPr lang="zh-CN" altLang="zh-CN" sz="2600" b="1" dirty="0" smtClean="0">
                <a:ea typeface="微软雅黑" panose="020B0503020204020204" pitchFamily="34" charset="-122"/>
              </a:rPr>
              <a:t>竞争</a:t>
            </a:r>
            <a:endParaRPr lang="en-US" altLang="zh-CN" sz="2600" b="1" dirty="0" smtClean="0">
              <a:ea typeface="微软雅黑" panose="020B0503020204020204" pitchFamily="34" charset="-122"/>
            </a:endParaRPr>
          </a:p>
        </p:txBody>
      </p:sp>
      <p:sp>
        <p:nvSpPr>
          <p:cNvPr id="25" name="矩形 24"/>
          <p:cNvSpPr>
            <a:spLocks noChangeArrowheads="1"/>
          </p:cNvSpPr>
          <p:nvPr/>
        </p:nvSpPr>
        <p:spPr bwMode="auto">
          <a:xfrm>
            <a:off x="285721" y="324129"/>
            <a:ext cx="796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r>
              <a:rPr lang="en-US" altLang="zh-CN" sz="2400" b="1" dirty="0" smtClean="0">
                <a:solidFill>
                  <a:schemeClr val="bg1"/>
                </a:solidFill>
                <a:latin typeface="微软雅黑" panose="020B0503020204020204" pitchFamily="34" charset="-122"/>
                <a:ea typeface="微软雅黑" panose="020B0503020204020204" pitchFamily="34" charset="-122"/>
              </a:rPr>
              <a:t>4.  </a:t>
            </a:r>
            <a:r>
              <a:rPr lang="zh-CN" altLang="en-US" sz="2400" b="1" dirty="0" smtClean="0">
                <a:solidFill>
                  <a:schemeClr val="bg1"/>
                </a:solidFill>
                <a:latin typeface="微软雅黑" panose="020B0503020204020204" pitchFamily="34" charset="-122"/>
                <a:ea typeface="微软雅黑" panose="020B0503020204020204" pitchFamily="34" charset="-122"/>
              </a:rPr>
              <a:t>铁路强国间的博弈与竞争</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622577" y="1345156"/>
            <a:ext cx="6240811" cy="492443"/>
          </a:xfrm>
          <a:prstGeom prst="rect">
            <a:avLst/>
          </a:prstGeom>
        </p:spPr>
        <p:txBody>
          <a:bodyPr wrap="none">
            <a:spAutoFit/>
          </a:bodyPr>
          <a:lstStyle/>
          <a:p>
            <a:r>
              <a:rPr lang="zh-CN" altLang="en-US"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中国高铁“走出去”的主要竞争对手</a:t>
            </a:r>
            <a:r>
              <a:rPr lang="en-US" altLang="zh-CN"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endParaRPr lang="zh-CN" altLang="en-US"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4380" y="1285860"/>
            <a:ext cx="8286776" cy="2751522"/>
          </a:xfrm>
          <a:prstGeom prst="rect">
            <a:avLst/>
          </a:prstGeom>
          <a:ln>
            <a:noFill/>
          </a:ln>
        </p:spPr>
        <p:txBody>
          <a:bodyPr wrap="square">
            <a:spAutoFit/>
          </a:bodyPr>
          <a:lstStyle/>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双重打压：“阳谋”与“阴谋”</a:t>
            </a:r>
            <a:endPar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defRPr/>
            </a:pP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     阳谋</a:t>
            </a:r>
            <a:r>
              <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散布中国威胁论、公开围堵、政治施压等</a:t>
            </a:r>
            <a:endPar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defRPr/>
            </a:pP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     阴谋</a:t>
            </a:r>
            <a:r>
              <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挑拨离间、暗中诋毁等</a:t>
            </a:r>
            <a:endPar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疆域</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：周边的东南亚和南亚国家</a:t>
            </a:r>
            <a:endPar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defRPr/>
            </a:pP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                 远离中国本土的欧洲、非洲、南美洲和北美</a:t>
            </a:r>
            <a:endPar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对象</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 “一对一”、 “一对多”</a:t>
            </a:r>
            <a:endPar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 name="MH_SubTitle_1"/>
          <p:cNvSpPr>
            <a:spLocks noChangeArrowheads="1"/>
          </p:cNvSpPr>
          <p:nvPr>
            <p:custDataLst>
              <p:tags r:id="rId1"/>
            </p:custDataLst>
          </p:nvPr>
        </p:nvSpPr>
        <p:spPr bwMode="auto">
          <a:xfrm>
            <a:off x="2328366" y="4812880"/>
            <a:ext cx="6244162" cy="493712"/>
          </a:xfrm>
          <a:custGeom>
            <a:avLst/>
            <a:gdLst>
              <a:gd name="T0" fmla="*/ 4033838 w 4034972"/>
              <a:gd name="T1" fmla="*/ 0 h 798285"/>
              <a:gd name="T2" fmla="*/ 3830695 w 4034972"/>
              <a:gd name="T3" fmla="*/ 796925 h 798285"/>
              <a:gd name="T4" fmla="*/ 0 w 4034972"/>
              <a:gd name="T5" fmla="*/ 796925 h 798285"/>
              <a:gd name="T6" fmla="*/ 203143 w 4034972"/>
              <a:gd name="T7" fmla="*/ 0 h 798285"/>
              <a:gd name="T8" fmla="*/ 4033838 w 4034972"/>
              <a:gd name="T9" fmla="*/ 0 h 798285"/>
              <a:gd name="T10" fmla="*/ 0 60000 65536"/>
              <a:gd name="T11" fmla="*/ 0 60000 65536"/>
              <a:gd name="T12" fmla="*/ 0 60000 65536"/>
              <a:gd name="T13" fmla="*/ 0 60000 65536"/>
              <a:gd name="T14" fmla="*/ 0 60000 65536"/>
              <a:gd name="T15" fmla="*/ 0 w 4034972"/>
              <a:gd name="T16" fmla="*/ 0 h 798285"/>
              <a:gd name="T17" fmla="*/ 4034972 w 4034972"/>
              <a:gd name="T18" fmla="*/ 798285 h 798285"/>
            </a:gdLst>
            <a:ahLst/>
            <a:cxnLst>
              <a:cxn ang="T10">
                <a:pos x="T0" y="T1"/>
              </a:cxn>
              <a:cxn ang="T11">
                <a:pos x="T2" y="T3"/>
              </a:cxn>
              <a:cxn ang="T12">
                <a:pos x="T4" y="T5"/>
              </a:cxn>
              <a:cxn ang="T13">
                <a:pos x="T6" y="T7"/>
              </a:cxn>
              <a:cxn ang="T14">
                <a:pos x="T8" y="T9"/>
              </a:cxn>
            </a:cxnLst>
            <a:rect l="T15" t="T16" r="T17" b="T18"/>
            <a:pathLst>
              <a:path w="4034972" h="798285">
                <a:moveTo>
                  <a:pt x="4034972" y="0"/>
                </a:moveTo>
                <a:lnTo>
                  <a:pt x="3831772" y="798285"/>
                </a:lnTo>
                <a:lnTo>
                  <a:pt x="0" y="798285"/>
                </a:lnTo>
                <a:lnTo>
                  <a:pt x="203200" y="0"/>
                </a:lnTo>
                <a:lnTo>
                  <a:pt x="4034972" y="0"/>
                </a:lnTo>
                <a:close/>
              </a:path>
            </a:pathLst>
          </a:custGeom>
          <a:solidFill>
            <a:srgbClr val="0070C0"/>
          </a:solidFill>
          <a:ln w="12700">
            <a:noFill/>
            <a:miter lim="800000"/>
          </a:ln>
        </p:spPr>
        <p:txBody>
          <a:bodyPr anchor="ctr"/>
          <a:lstStyle/>
          <a:p>
            <a:pPr>
              <a:lnSpc>
                <a:spcPct val="130000"/>
              </a:lnSpc>
            </a:pPr>
            <a:r>
              <a:rPr lang="en-US" altLang="zh-CN"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缅甸市场</a:t>
            </a:r>
            <a:endParaRPr lang="zh-CN" altLang="zh-CN"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MH_SubTitle_2"/>
          <p:cNvSpPr>
            <a:spLocks noChangeArrowheads="1"/>
          </p:cNvSpPr>
          <p:nvPr>
            <p:custDataLst>
              <p:tags r:id="rId2"/>
            </p:custDataLst>
          </p:nvPr>
        </p:nvSpPr>
        <p:spPr bwMode="auto">
          <a:xfrm>
            <a:off x="2328366" y="4176365"/>
            <a:ext cx="6244162" cy="493713"/>
          </a:xfrm>
          <a:custGeom>
            <a:avLst/>
            <a:gdLst>
              <a:gd name="T0" fmla="*/ 4033838 w 4034972"/>
              <a:gd name="T1" fmla="*/ 0 h 798285"/>
              <a:gd name="T2" fmla="*/ 3830695 w 4034972"/>
              <a:gd name="T3" fmla="*/ 798512 h 798285"/>
              <a:gd name="T4" fmla="*/ 0 w 4034972"/>
              <a:gd name="T5" fmla="*/ 798512 h 798285"/>
              <a:gd name="T6" fmla="*/ 203143 w 4034972"/>
              <a:gd name="T7" fmla="*/ 0 h 798285"/>
              <a:gd name="T8" fmla="*/ 4033838 w 4034972"/>
              <a:gd name="T9" fmla="*/ 0 h 798285"/>
              <a:gd name="T10" fmla="*/ 0 60000 65536"/>
              <a:gd name="T11" fmla="*/ 0 60000 65536"/>
              <a:gd name="T12" fmla="*/ 0 60000 65536"/>
              <a:gd name="T13" fmla="*/ 0 60000 65536"/>
              <a:gd name="T14" fmla="*/ 0 60000 65536"/>
              <a:gd name="T15" fmla="*/ 0 w 4034972"/>
              <a:gd name="T16" fmla="*/ 0 h 798285"/>
              <a:gd name="T17" fmla="*/ 4034972 w 4034972"/>
              <a:gd name="T18" fmla="*/ 798285 h 798285"/>
            </a:gdLst>
            <a:ahLst/>
            <a:cxnLst>
              <a:cxn ang="T10">
                <a:pos x="T0" y="T1"/>
              </a:cxn>
              <a:cxn ang="T11">
                <a:pos x="T2" y="T3"/>
              </a:cxn>
              <a:cxn ang="T12">
                <a:pos x="T4" y="T5"/>
              </a:cxn>
              <a:cxn ang="T13">
                <a:pos x="T6" y="T7"/>
              </a:cxn>
              <a:cxn ang="T14">
                <a:pos x="T8" y="T9"/>
              </a:cxn>
            </a:cxnLst>
            <a:rect l="T15" t="T16" r="T17" b="T18"/>
            <a:pathLst>
              <a:path w="4034972" h="798285">
                <a:moveTo>
                  <a:pt x="4034972" y="0"/>
                </a:moveTo>
                <a:lnTo>
                  <a:pt x="3831772" y="798285"/>
                </a:lnTo>
                <a:lnTo>
                  <a:pt x="0" y="798285"/>
                </a:lnTo>
                <a:lnTo>
                  <a:pt x="203200" y="0"/>
                </a:lnTo>
                <a:lnTo>
                  <a:pt x="4034972" y="0"/>
                </a:lnTo>
                <a:close/>
              </a:path>
            </a:pathLst>
          </a:custGeom>
          <a:solidFill>
            <a:srgbClr val="0070C0"/>
          </a:solidFill>
          <a:ln w="12700">
            <a:noFill/>
            <a:miter lim="800000"/>
          </a:ln>
        </p:spPr>
        <p:txBody>
          <a:bodyPr anchor="ctr"/>
          <a:lstStyle/>
          <a:p>
            <a:pPr>
              <a:lnSpc>
                <a:spcPct val="130000"/>
              </a:lnSpc>
            </a:pPr>
            <a:r>
              <a:rPr lang="zh-CN" altLang="zh-CN"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印尼雅加达至万隆、印度孟买</a:t>
            </a:r>
            <a:r>
              <a:rPr lang="en-US" altLang="zh-CN"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艾哈迈达巴德</a:t>
            </a:r>
            <a:endParaRPr lang="zh-CN" altLang="zh-CN"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MH_SubTitle_3"/>
          <p:cNvSpPr>
            <a:spLocks noChangeArrowheads="1"/>
          </p:cNvSpPr>
          <p:nvPr>
            <p:custDataLst>
              <p:tags r:id="rId3"/>
            </p:custDataLst>
          </p:nvPr>
        </p:nvSpPr>
        <p:spPr bwMode="auto">
          <a:xfrm>
            <a:off x="2328366" y="5450694"/>
            <a:ext cx="6244162" cy="493712"/>
          </a:xfrm>
          <a:custGeom>
            <a:avLst/>
            <a:gdLst>
              <a:gd name="T0" fmla="*/ 4033838 w 4034972"/>
              <a:gd name="T1" fmla="*/ 0 h 798285"/>
              <a:gd name="T2" fmla="*/ 3830695 w 4034972"/>
              <a:gd name="T3" fmla="*/ 798513 h 798285"/>
              <a:gd name="T4" fmla="*/ 0 w 4034972"/>
              <a:gd name="T5" fmla="*/ 798513 h 798285"/>
              <a:gd name="T6" fmla="*/ 203143 w 4034972"/>
              <a:gd name="T7" fmla="*/ 0 h 798285"/>
              <a:gd name="T8" fmla="*/ 4033838 w 4034972"/>
              <a:gd name="T9" fmla="*/ 0 h 798285"/>
              <a:gd name="T10" fmla="*/ 0 60000 65536"/>
              <a:gd name="T11" fmla="*/ 0 60000 65536"/>
              <a:gd name="T12" fmla="*/ 0 60000 65536"/>
              <a:gd name="T13" fmla="*/ 0 60000 65536"/>
              <a:gd name="T14" fmla="*/ 0 60000 65536"/>
              <a:gd name="T15" fmla="*/ 0 w 4034972"/>
              <a:gd name="T16" fmla="*/ 0 h 798285"/>
              <a:gd name="T17" fmla="*/ 4034972 w 4034972"/>
              <a:gd name="T18" fmla="*/ 798285 h 798285"/>
            </a:gdLst>
            <a:ahLst/>
            <a:cxnLst>
              <a:cxn ang="T10">
                <a:pos x="T0" y="T1"/>
              </a:cxn>
              <a:cxn ang="T11">
                <a:pos x="T2" y="T3"/>
              </a:cxn>
              <a:cxn ang="T12">
                <a:pos x="T4" y="T5"/>
              </a:cxn>
              <a:cxn ang="T13">
                <a:pos x="T6" y="T7"/>
              </a:cxn>
              <a:cxn ang="T14">
                <a:pos x="T8" y="T9"/>
              </a:cxn>
            </a:cxnLst>
            <a:rect l="T15" t="T16" r="T17" b="T18"/>
            <a:pathLst>
              <a:path w="4034972" h="798285">
                <a:moveTo>
                  <a:pt x="4034972" y="0"/>
                </a:moveTo>
                <a:lnTo>
                  <a:pt x="3831772" y="798285"/>
                </a:lnTo>
                <a:lnTo>
                  <a:pt x="0" y="798285"/>
                </a:lnTo>
                <a:lnTo>
                  <a:pt x="203200" y="0"/>
                </a:lnTo>
                <a:lnTo>
                  <a:pt x="4034972" y="0"/>
                </a:lnTo>
                <a:close/>
              </a:path>
            </a:pathLst>
          </a:custGeom>
          <a:solidFill>
            <a:srgbClr val="0070C0"/>
          </a:solidFill>
          <a:ln w="12700">
            <a:noFill/>
            <a:miter lim="800000"/>
          </a:ln>
        </p:spPr>
        <p:txBody>
          <a:bodyPr anchor="ctr"/>
          <a:lstStyle/>
          <a:p>
            <a:pPr>
              <a:lnSpc>
                <a:spcPct val="130000"/>
              </a:lnSpc>
            </a:pPr>
            <a:r>
              <a:rPr lang="zh-CN" altLang="zh-CN"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b="1" dirty="0" smtClean="0">
                <a:solidFill>
                  <a:schemeClr val="bg1"/>
                </a:solidFill>
                <a:latin typeface="微软雅黑" panose="020B0503020204020204" pitchFamily="34" charset="-122"/>
                <a:ea typeface="微软雅黑" panose="020B0503020204020204" pitchFamily="34" charset="-122"/>
              </a:rPr>
              <a:t>新加坡</a:t>
            </a:r>
            <a:r>
              <a:rPr lang="en-US" b="1" dirty="0" smtClean="0">
                <a:solidFill>
                  <a:schemeClr val="bg1"/>
                </a:solidFill>
                <a:latin typeface="微软雅黑" panose="020B0503020204020204" pitchFamily="34" charset="-122"/>
                <a:ea typeface="微软雅黑" panose="020B0503020204020204" pitchFamily="34" charset="-122"/>
              </a:rPr>
              <a:t>-</a:t>
            </a:r>
            <a:r>
              <a:rPr lang="zh-CN" altLang="en-US" b="1" dirty="0" smtClean="0">
                <a:solidFill>
                  <a:schemeClr val="bg1"/>
                </a:solidFill>
                <a:latin typeface="微软雅黑" panose="020B0503020204020204" pitchFamily="34" charset="-122"/>
                <a:ea typeface="微软雅黑" panose="020B0503020204020204" pitchFamily="34" charset="-122"/>
              </a:rPr>
              <a:t>马来西亚高铁</a:t>
            </a:r>
            <a:endParaRPr lang="zh-CN" altLang="zh-CN"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MH_SubTitle_3"/>
          <p:cNvSpPr>
            <a:spLocks noChangeArrowheads="1"/>
          </p:cNvSpPr>
          <p:nvPr>
            <p:custDataLst>
              <p:tags r:id="rId4"/>
            </p:custDataLst>
          </p:nvPr>
        </p:nvSpPr>
        <p:spPr bwMode="auto">
          <a:xfrm>
            <a:off x="2261690" y="6076972"/>
            <a:ext cx="6382275" cy="493713"/>
          </a:xfrm>
          <a:custGeom>
            <a:avLst/>
            <a:gdLst>
              <a:gd name="T0" fmla="*/ 4033838 w 4034972"/>
              <a:gd name="T1" fmla="*/ 0 h 798285"/>
              <a:gd name="T2" fmla="*/ 3830695 w 4034972"/>
              <a:gd name="T3" fmla="*/ 798513 h 798285"/>
              <a:gd name="T4" fmla="*/ 0 w 4034972"/>
              <a:gd name="T5" fmla="*/ 798513 h 798285"/>
              <a:gd name="T6" fmla="*/ 203143 w 4034972"/>
              <a:gd name="T7" fmla="*/ 0 h 798285"/>
              <a:gd name="T8" fmla="*/ 4033838 w 4034972"/>
              <a:gd name="T9" fmla="*/ 0 h 798285"/>
              <a:gd name="T10" fmla="*/ 0 60000 65536"/>
              <a:gd name="T11" fmla="*/ 0 60000 65536"/>
              <a:gd name="T12" fmla="*/ 0 60000 65536"/>
              <a:gd name="T13" fmla="*/ 0 60000 65536"/>
              <a:gd name="T14" fmla="*/ 0 60000 65536"/>
              <a:gd name="T15" fmla="*/ 0 w 4034972"/>
              <a:gd name="T16" fmla="*/ 0 h 798285"/>
              <a:gd name="T17" fmla="*/ 4034972 w 4034972"/>
              <a:gd name="T18" fmla="*/ 798285 h 798285"/>
            </a:gdLst>
            <a:ahLst/>
            <a:cxnLst>
              <a:cxn ang="T10">
                <a:pos x="T0" y="T1"/>
              </a:cxn>
              <a:cxn ang="T11">
                <a:pos x="T2" y="T3"/>
              </a:cxn>
              <a:cxn ang="T12">
                <a:pos x="T4" y="T5"/>
              </a:cxn>
              <a:cxn ang="T13">
                <a:pos x="T6" y="T7"/>
              </a:cxn>
              <a:cxn ang="T14">
                <a:pos x="T8" y="T9"/>
              </a:cxn>
            </a:cxnLst>
            <a:rect l="T15" t="T16" r="T17" b="T18"/>
            <a:pathLst>
              <a:path w="4034972" h="798285">
                <a:moveTo>
                  <a:pt x="4034972" y="0"/>
                </a:moveTo>
                <a:lnTo>
                  <a:pt x="3831772" y="798285"/>
                </a:lnTo>
                <a:lnTo>
                  <a:pt x="0" y="798285"/>
                </a:lnTo>
                <a:lnTo>
                  <a:pt x="203200" y="0"/>
                </a:lnTo>
                <a:lnTo>
                  <a:pt x="4034972" y="0"/>
                </a:lnTo>
                <a:close/>
              </a:path>
            </a:pathLst>
          </a:custGeom>
          <a:solidFill>
            <a:srgbClr val="0070C0"/>
          </a:solidFill>
          <a:ln w="12700">
            <a:noFill/>
            <a:miter lim="800000"/>
          </a:ln>
        </p:spPr>
        <p:txBody>
          <a:bodyPr anchor="ctr"/>
          <a:lstStyle/>
          <a:p>
            <a:pPr>
              <a:lnSpc>
                <a:spcPct val="130000"/>
              </a:lnSpc>
            </a:pPr>
            <a:r>
              <a:rPr lang="zh-CN" altLang="zh-CN"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b="1" dirty="0" smtClean="0">
                <a:solidFill>
                  <a:schemeClr val="bg1"/>
                </a:solidFill>
                <a:latin typeface="微软雅黑" panose="020B0503020204020204" pitchFamily="34" charset="-122"/>
                <a:ea typeface="微软雅黑" panose="020B0503020204020204" pitchFamily="34" charset="-122"/>
              </a:rPr>
              <a:t>墨西哥国内首条高铁：</a:t>
            </a:r>
            <a:r>
              <a:rPr lang="en-US" b="1" dirty="0" smtClean="0">
                <a:solidFill>
                  <a:schemeClr val="bg1"/>
                </a:solidFill>
                <a:latin typeface="微软雅黑" panose="020B0503020204020204" pitchFamily="34" charset="-122"/>
                <a:ea typeface="微软雅黑" panose="020B0503020204020204" pitchFamily="34" charset="-122"/>
              </a:rPr>
              <a:t>210</a:t>
            </a:r>
            <a:r>
              <a:rPr lang="zh-CN" altLang="en-US" b="1" dirty="0" smtClean="0">
                <a:solidFill>
                  <a:schemeClr val="bg1"/>
                </a:solidFill>
                <a:latin typeface="微软雅黑" panose="020B0503020204020204" pitchFamily="34" charset="-122"/>
                <a:ea typeface="微软雅黑" panose="020B0503020204020204" pitchFamily="34" charset="-122"/>
              </a:rPr>
              <a:t>公里，设计时速</a:t>
            </a:r>
            <a:r>
              <a:rPr lang="en-US" b="1" dirty="0" smtClean="0">
                <a:solidFill>
                  <a:schemeClr val="bg1"/>
                </a:solidFill>
                <a:latin typeface="微软雅黑" panose="020B0503020204020204" pitchFamily="34" charset="-122"/>
                <a:ea typeface="微软雅黑" panose="020B0503020204020204" pitchFamily="34" charset="-122"/>
              </a:rPr>
              <a:t>300</a:t>
            </a:r>
            <a:r>
              <a:rPr lang="zh-CN" altLang="en-US" b="1" dirty="0" smtClean="0">
                <a:solidFill>
                  <a:schemeClr val="bg1"/>
                </a:solidFill>
                <a:latin typeface="微软雅黑" panose="020B0503020204020204" pitchFamily="34" charset="-122"/>
                <a:ea typeface="微软雅黑" panose="020B0503020204020204" pitchFamily="34" charset="-122"/>
              </a:rPr>
              <a:t>公里</a:t>
            </a:r>
            <a:endParaRPr lang="en-US" altLang="zh-CN"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MH_Other_1"/>
          <p:cNvSpPr/>
          <p:nvPr>
            <p:custDataLst>
              <p:tags r:id="rId5"/>
            </p:custDataLst>
          </p:nvPr>
        </p:nvSpPr>
        <p:spPr>
          <a:xfrm>
            <a:off x="1012011" y="4812562"/>
            <a:ext cx="2059978" cy="495300"/>
          </a:xfrm>
          <a:custGeom>
            <a:avLst/>
            <a:gdLst>
              <a:gd name="txL" fmla="*/ 0 w 1059543"/>
              <a:gd name="txT" fmla="*/ 0 h 798286"/>
              <a:gd name="txR" fmla="*/ 1059543 w 1059543"/>
              <a:gd name="txB" fmla="*/ 798286 h 798286"/>
            </a:gdLst>
            <a:ahLst/>
            <a:cxnLst>
              <a:cxn ang="0">
                <a:pos x="188565" y="0"/>
              </a:cxn>
              <a:cxn ang="0">
                <a:pos x="1058862" y="0"/>
              </a:cxn>
              <a:cxn ang="0">
                <a:pos x="855793" y="798513"/>
              </a:cxn>
              <a:cxn ang="0">
                <a:pos x="0" y="798513"/>
              </a:cxn>
              <a:cxn ang="0">
                <a:pos x="188565" y="0"/>
              </a:cxn>
            </a:cxnLst>
            <a:rect l="txL" t="txT" r="txR" b="txB"/>
            <a:pathLst>
              <a:path w="1059543" h="798286">
                <a:moveTo>
                  <a:pt x="188686" y="0"/>
                </a:moveTo>
                <a:lnTo>
                  <a:pt x="1059543" y="0"/>
                </a:lnTo>
                <a:lnTo>
                  <a:pt x="856343" y="798286"/>
                </a:lnTo>
                <a:lnTo>
                  <a:pt x="0" y="798286"/>
                </a:lnTo>
                <a:lnTo>
                  <a:pt x="188686" y="0"/>
                </a:lnTo>
                <a:close/>
              </a:path>
            </a:pathLst>
          </a:custGeom>
          <a:solidFill>
            <a:srgbClr val="004074"/>
          </a:solidFill>
          <a:ln w="12700">
            <a:noFill/>
            <a:miter/>
          </a:ln>
        </p:spPr>
        <p:txBody>
          <a:bodyPr anchor="ctr">
            <a:scene3d>
              <a:camera prst="orthographicFront"/>
              <a:lightRig rig="threePt" dir="t"/>
            </a:scene3d>
          </a:bodyPr>
          <a:lstStyle/>
          <a:p>
            <a:pPr algn="ctr">
              <a:lnSpc>
                <a:spcPct val="130000"/>
              </a:lnSpc>
            </a:pPr>
            <a:r>
              <a:rPr lang="zh-CN" altLang="en-US" b="1" noProof="1" smtClean="0">
                <a:solidFill>
                  <a:schemeClr val="bg1"/>
                </a:solidFill>
                <a:latin typeface="微软雅黑" panose="020B0503020204020204" pitchFamily="34" charset="-122"/>
                <a:ea typeface="微软雅黑" panose="020B0503020204020204" pitchFamily="34" charset="-122"/>
              </a:rPr>
              <a:t>中日德</a:t>
            </a:r>
            <a:endParaRPr lang="zh-CN" altLang="en-US" b="1" noProof="1">
              <a:solidFill>
                <a:schemeClr val="bg1"/>
              </a:solidFill>
              <a:latin typeface="微软雅黑" panose="020B0503020204020204" pitchFamily="34" charset="-122"/>
              <a:ea typeface="微软雅黑" panose="020B0503020204020204" pitchFamily="34" charset="-122"/>
            </a:endParaRPr>
          </a:p>
        </p:txBody>
      </p:sp>
      <p:sp>
        <p:nvSpPr>
          <p:cNvPr id="9" name="MH_Other_2"/>
          <p:cNvSpPr>
            <a:spLocks noChangeArrowheads="1"/>
          </p:cNvSpPr>
          <p:nvPr>
            <p:custDataLst>
              <p:tags r:id="rId6"/>
            </p:custDataLst>
          </p:nvPr>
        </p:nvSpPr>
        <p:spPr bwMode="auto">
          <a:xfrm>
            <a:off x="1012329" y="4176365"/>
            <a:ext cx="2060970" cy="493713"/>
          </a:xfrm>
          <a:custGeom>
            <a:avLst/>
            <a:gdLst>
              <a:gd name="T0" fmla="*/ 188565 w 1059543"/>
              <a:gd name="T1" fmla="*/ 0 h 798286"/>
              <a:gd name="T2" fmla="*/ 1058862 w 1059543"/>
              <a:gd name="T3" fmla="*/ 0 h 798286"/>
              <a:gd name="T4" fmla="*/ 855793 w 1059543"/>
              <a:gd name="T5" fmla="*/ 798512 h 798286"/>
              <a:gd name="T6" fmla="*/ 0 w 1059543"/>
              <a:gd name="T7" fmla="*/ 798512 h 798286"/>
              <a:gd name="T8" fmla="*/ 188565 w 1059543"/>
              <a:gd name="T9" fmla="*/ 0 h 798286"/>
              <a:gd name="T10" fmla="*/ 0 60000 65536"/>
              <a:gd name="T11" fmla="*/ 0 60000 65536"/>
              <a:gd name="T12" fmla="*/ 0 60000 65536"/>
              <a:gd name="T13" fmla="*/ 0 60000 65536"/>
              <a:gd name="T14" fmla="*/ 0 60000 65536"/>
              <a:gd name="T15" fmla="*/ 0 w 1059543"/>
              <a:gd name="T16" fmla="*/ 0 h 798286"/>
              <a:gd name="T17" fmla="*/ 1059543 w 1059543"/>
              <a:gd name="T18" fmla="*/ 798286 h 798286"/>
            </a:gdLst>
            <a:ahLst/>
            <a:cxnLst>
              <a:cxn ang="T10">
                <a:pos x="T0" y="T1"/>
              </a:cxn>
              <a:cxn ang="T11">
                <a:pos x="T2" y="T3"/>
              </a:cxn>
              <a:cxn ang="T12">
                <a:pos x="T4" y="T5"/>
              </a:cxn>
              <a:cxn ang="T13">
                <a:pos x="T6" y="T7"/>
              </a:cxn>
              <a:cxn ang="T14">
                <a:pos x="T8" y="T9"/>
              </a:cxn>
            </a:cxnLst>
            <a:rect l="T15" t="T16" r="T17" b="T18"/>
            <a:pathLst>
              <a:path w="1059543" h="798286">
                <a:moveTo>
                  <a:pt x="188686" y="0"/>
                </a:moveTo>
                <a:lnTo>
                  <a:pt x="1059543" y="0"/>
                </a:lnTo>
                <a:lnTo>
                  <a:pt x="856343" y="798286"/>
                </a:lnTo>
                <a:lnTo>
                  <a:pt x="0" y="798286"/>
                </a:lnTo>
                <a:lnTo>
                  <a:pt x="188686" y="0"/>
                </a:lnTo>
                <a:close/>
              </a:path>
            </a:pathLst>
          </a:custGeom>
          <a:solidFill>
            <a:srgbClr val="004074"/>
          </a:solidFill>
          <a:ln w="12700">
            <a:noFill/>
            <a:miter lim="800000"/>
          </a:ln>
        </p:spPr>
        <p:txBody>
          <a:bodyPr anchor="ctr"/>
          <a:lstStyle/>
          <a:p>
            <a:pPr algn="ctr">
              <a:lnSpc>
                <a:spcPct val="130000"/>
              </a:lnSpc>
            </a:pPr>
            <a:r>
              <a:rPr lang="zh-CN" altLang="en-US" b="1" dirty="0" smtClean="0">
                <a:solidFill>
                  <a:schemeClr val="bg1"/>
                </a:solidFill>
                <a:latin typeface="微软雅黑" panose="020B0503020204020204" pitchFamily="34" charset="-122"/>
                <a:ea typeface="微软雅黑" panose="020B0503020204020204" pitchFamily="34" charset="-122"/>
              </a:rPr>
              <a:t>中日</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 name="MH_Other_3"/>
          <p:cNvSpPr>
            <a:spLocks noChangeArrowheads="1"/>
          </p:cNvSpPr>
          <p:nvPr>
            <p:custDataLst>
              <p:tags r:id="rId7"/>
            </p:custDataLst>
          </p:nvPr>
        </p:nvSpPr>
        <p:spPr bwMode="auto">
          <a:xfrm>
            <a:off x="1012329" y="5452281"/>
            <a:ext cx="2060970" cy="493713"/>
          </a:xfrm>
          <a:custGeom>
            <a:avLst/>
            <a:gdLst>
              <a:gd name="T0" fmla="*/ 188565 w 1059543"/>
              <a:gd name="T1" fmla="*/ 0 h 798286"/>
              <a:gd name="T2" fmla="*/ 1058862 w 1059543"/>
              <a:gd name="T3" fmla="*/ 0 h 798286"/>
              <a:gd name="T4" fmla="*/ 855793 w 1059543"/>
              <a:gd name="T5" fmla="*/ 798513 h 798286"/>
              <a:gd name="T6" fmla="*/ 0 w 1059543"/>
              <a:gd name="T7" fmla="*/ 798513 h 798286"/>
              <a:gd name="T8" fmla="*/ 188565 w 1059543"/>
              <a:gd name="T9" fmla="*/ 0 h 798286"/>
              <a:gd name="T10" fmla="*/ 0 60000 65536"/>
              <a:gd name="T11" fmla="*/ 0 60000 65536"/>
              <a:gd name="T12" fmla="*/ 0 60000 65536"/>
              <a:gd name="T13" fmla="*/ 0 60000 65536"/>
              <a:gd name="T14" fmla="*/ 0 60000 65536"/>
              <a:gd name="T15" fmla="*/ 0 w 1059543"/>
              <a:gd name="T16" fmla="*/ 0 h 798286"/>
              <a:gd name="T17" fmla="*/ 1059543 w 1059543"/>
              <a:gd name="T18" fmla="*/ 798286 h 798286"/>
            </a:gdLst>
            <a:ahLst/>
            <a:cxnLst>
              <a:cxn ang="T10">
                <a:pos x="T0" y="T1"/>
              </a:cxn>
              <a:cxn ang="T11">
                <a:pos x="T2" y="T3"/>
              </a:cxn>
              <a:cxn ang="T12">
                <a:pos x="T4" y="T5"/>
              </a:cxn>
              <a:cxn ang="T13">
                <a:pos x="T6" y="T7"/>
              </a:cxn>
              <a:cxn ang="T14">
                <a:pos x="T8" y="T9"/>
              </a:cxn>
            </a:cxnLst>
            <a:rect l="T15" t="T16" r="T17" b="T18"/>
            <a:pathLst>
              <a:path w="1059543" h="798286">
                <a:moveTo>
                  <a:pt x="188686" y="0"/>
                </a:moveTo>
                <a:lnTo>
                  <a:pt x="1059543" y="0"/>
                </a:lnTo>
                <a:lnTo>
                  <a:pt x="856343" y="798286"/>
                </a:lnTo>
                <a:lnTo>
                  <a:pt x="0" y="798286"/>
                </a:lnTo>
                <a:lnTo>
                  <a:pt x="188686" y="0"/>
                </a:lnTo>
                <a:close/>
              </a:path>
            </a:pathLst>
          </a:custGeom>
          <a:solidFill>
            <a:srgbClr val="004074"/>
          </a:solidFill>
          <a:ln w="12700">
            <a:noFill/>
            <a:miter lim="800000"/>
          </a:ln>
        </p:spPr>
        <p:txBody>
          <a:bodyPr anchor="ctr"/>
          <a:lstStyle/>
          <a:p>
            <a:pPr algn="ctr">
              <a:lnSpc>
                <a:spcPct val="130000"/>
              </a:lnSpc>
            </a:pPr>
            <a:r>
              <a:rPr lang="zh-CN" altLang="en-US" b="1"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中日法西</a:t>
            </a:r>
            <a:endParaRPr lang="zh-CN" altLang="zh-CN"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MH_Other_3"/>
          <p:cNvSpPr>
            <a:spLocks noChangeArrowheads="1"/>
          </p:cNvSpPr>
          <p:nvPr>
            <p:custDataLst>
              <p:tags r:id="rId8"/>
            </p:custDataLst>
          </p:nvPr>
        </p:nvSpPr>
        <p:spPr bwMode="auto">
          <a:xfrm>
            <a:off x="945654" y="6078560"/>
            <a:ext cx="1976437" cy="493712"/>
          </a:xfrm>
          <a:custGeom>
            <a:avLst/>
            <a:gdLst>
              <a:gd name="T0" fmla="*/ 188565 w 1059543"/>
              <a:gd name="T1" fmla="*/ 0 h 798286"/>
              <a:gd name="T2" fmla="*/ 1058862 w 1059543"/>
              <a:gd name="T3" fmla="*/ 0 h 798286"/>
              <a:gd name="T4" fmla="*/ 855793 w 1059543"/>
              <a:gd name="T5" fmla="*/ 798513 h 798286"/>
              <a:gd name="T6" fmla="*/ 0 w 1059543"/>
              <a:gd name="T7" fmla="*/ 798513 h 798286"/>
              <a:gd name="T8" fmla="*/ 188565 w 1059543"/>
              <a:gd name="T9" fmla="*/ 0 h 798286"/>
              <a:gd name="T10" fmla="*/ 0 60000 65536"/>
              <a:gd name="T11" fmla="*/ 0 60000 65536"/>
              <a:gd name="T12" fmla="*/ 0 60000 65536"/>
              <a:gd name="T13" fmla="*/ 0 60000 65536"/>
              <a:gd name="T14" fmla="*/ 0 60000 65536"/>
              <a:gd name="T15" fmla="*/ 0 w 1059543"/>
              <a:gd name="T16" fmla="*/ 0 h 798286"/>
              <a:gd name="T17" fmla="*/ 1059543 w 1059543"/>
              <a:gd name="T18" fmla="*/ 798286 h 798286"/>
            </a:gdLst>
            <a:ahLst/>
            <a:cxnLst>
              <a:cxn ang="T10">
                <a:pos x="T0" y="T1"/>
              </a:cxn>
              <a:cxn ang="T11">
                <a:pos x="T2" y="T3"/>
              </a:cxn>
              <a:cxn ang="T12">
                <a:pos x="T4" y="T5"/>
              </a:cxn>
              <a:cxn ang="T13">
                <a:pos x="T6" y="T7"/>
              </a:cxn>
              <a:cxn ang="T14">
                <a:pos x="T8" y="T9"/>
              </a:cxn>
            </a:cxnLst>
            <a:rect l="T15" t="T16" r="T17" b="T18"/>
            <a:pathLst>
              <a:path w="1059543" h="798286">
                <a:moveTo>
                  <a:pt x="188686" y="0"/>
                </a:moveTo>
                <a:lnTo>
                  <a:pt x="1059543" y="0"/>
                </a:lnTo>
                <a:lnTo>
                  <a:pt x="856343" y="798286"/>
                </a:lnTo>
                <a:lnTo>
                  <a:pt x="0" y="798286"/>
                </a:lnTo>
                <a:lnTo>
                  <a:pt x="188686" y="0"/>
                </a:lnTo>
                <a:close/>
              </a:path>
            </a:pathLst>
          </a:custGeom>
          <a:solidFill>
            <a:srgbClr val="004074"/>
          </a:solidFill>
          <a:ln w="12700">
            <a:noFill/>
            <a:miter lim="800000"/>
          </a:ln>
        </p:spPr>
        <p:txBody>
          <a:bodyPr anchor="ctr"/>
          <a:lstStyle/>
          <a:p>
            <a:pPr algn="ctr">
              <a:lnSpc>
                <a:spcPct val="130000"/>
              </a:lnSpc>
            </a:pPr>
            <a:r>
              <a:rPr lang="zh-CN" altLang="en-US" b="1"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中日法加等</a:t>
            </a:r>
            <a:endParaRPr lang="zh-CN" altLang="zh-CN"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矩形 11"/>
          <p:cNvSpPr>
            <a:spLocks noChangeArrowheads="1"/>
          </p:cNvSpPr>
          <p:nvPr/>
        </p:nvSpPr>
        <p:spPr bwMode="auto">
          <a:xfrm>
            <a:off x="285721" y="324129"/>
            <a:ext cx="796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r>
              <a:rPr lang="en-US" altLang="zh-CN" sz="2400" b="1" dirty="0" smtClean="0">
                <a:solidFill>
                  <a:schemeClr val="bg1"/>
                </a:solidFill>
                <a:latin typeface="微软雅黑" panose="020B0503020204020204" pitchFamily="34" charset="-122"/>
                <a:ea typeface="微软雅黑" panose="020B0503020204020204" pitchFamily="34" charset="-122"/>
              </a:rPr>
              <a:t>4.  </a:t>
            </a:r>
            <a:r>
              <a:rPr lang="zh-CN" altLang="en-US" sz="2400" b="1" dirty="0" smtClean="0">
                <a:solidFill>
                  <a:schemeClr val="bg1"/>
                </a:solidFill>
                <a:latin typeface="微软雅黑" panose="020B0503020204020204" pitchFamily="34" charset="-122"/>
                <a:ea typeface="微软雅黑" panose="020B0503020204020204" pitchFamily="34" charset="-122"/>
              </a:rPr>
              <a:t>铁路强国间的博弈与竞争</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p:nvPr/>
        </p:nvGrpSpPr>
        <p:grpSpPr bwMode="auto">
          <a:xfrm>
            <a:off x="2031952" y="1655960"/>
            <a:ext cx="6407150" cy="2820477"/>
            <a:chOff x="1383" y="1338"/>
            <a:chExt cx="4036" cy="1602"/>
          </a:xfrm>
        </p:grpSpPr>
        <p:grpSp>
          <p:nvGrpSpPr>
            <p:cNvPr id="3" name="Group 37"/>
            <p:cNvGrpSpPr/>
            <p:nvPr/>
          </p:nvGrpSpPr>
          <p:grpSpPr bwMode="auto">
            <a:xfrm>
              <a:off x="1383" y="1693"/>
              <a:ext cx="4036" cy="1247"/>
              <a:chOff x="1383" y="1693"/>
              <a:chExt cx="4036" cy="1247"/>
            </a:xfrm>
          </p:grpSpPr>
          <p:sp>
            <p:nvSpPr>
              <p:cNvPr id="13" name="MH_SubTitle_2"/>
              <p:cNvSpPr>
                <a:spLocks noChangeArrowheads="1"/>
              </p:cNvSpPr>
              <p:nvPr>
                <p:custDataLst>
                  <p:tags r:id="rId1"/>
                </p:custDataLst>
              </p:nvPr>
            </p:nvSpPr>
            <p:spPr bwMode="auto">
              <a:xfrm>
                <a:off x="2154" y="1709"/>
                <a:ext cx="3265" cy="1227"/>
              </a:xfrm>
              <a:custGeom>
                <a:avLst/>
                <a:gdLst>
                  <a:gd name="T0" fmla="*/ 5986367 w 4034972"/>
                  <a:gd name="T1" fmla="*/ 0 h 798285"/>
                  <a:gd name="T2" fmla="*/ 5684895 w 4034972"/>
                  <a:gd name="T3" fmla="*/ 493853 h 798285"/>
                  <a:gd name="T4" fmla="*/ 0 w 4034972"/>
                  <a:gd name="T5" fmla="*/ 493853 h 798285"/>
                  <a:gd name="T6" fmla="*/ 301472 w 4034972"/>
                  <a:gd name="T7" fmla="*/ 0 h 798285"/>
                  <a:gd name="T8" fmla="*/ 5986367 w 4034972"/>
                  <a:gd name="T9" fmla="*/ 0 h 798285"/>
                  <a:gd name="T10" fmla="*/ 0 60000 65536"/>
                  <a:gd name="T11" fmla="*/ 0 60000 65536"/>
                  <a:gd name="T12" fmla="*/ 0 60000 65536"/>
                  <a:gd name="T13" fmla="*/ 0 60000 65536"/>
                  <a:gd name="T14" fmla="*/ 0 60000 65536"/>
                  <a:gd name="T15" fmla="*/ 0 w 4034972"/>
                  <a:gd name="T16" fmla="*/ 0 h 798285"/>
                  <a:gd name="T17" fmla="*/ 4034972 w 4034972"/>
                  <a:gd name="T18" fmla="*/ 798285 h 798285"/>
                </a:gdLst>
                <a:ahLst/>
                <a:cxnLst>
                  <a:cxn ang="T10">
                    <a:pos x="T0" y="T1"/>
                  </a:cxn>
                  <a:cxn ang="T11">
                    <a:pos x="T2" y="T3"/>
                  </a:cxn>
                  <a:cxn ang="T12">
                    <a:pos x="T4" y="T5"/>
                  </a:cxn>
                  <a:cxn ang="T13">
                    <a:pos x="T6" y="T7"/>
                  </a:cxn>
                  <a:cxn ang="T14">
                    <a:pos x="T8" y="T9"/>
                  </a:cxn>
                </a:cxnLst>
                <a:rect l="T15" t="T16" r="T17" b="T18"/>
                <a:pathLst>
                  <a:path w="4034972" h="798285">
                    <a:moveTo>
                      <a:pt x="4034972" y="0"/>
                    </a:moveTo>
                    <a:lnTo>
                      <a:pt x="3831772" y="798285"/>
                    </a:lnTo>
                    <a:lnTo>
                      <a:pt x="0" y="798285"/>
                    </a:lnTo>
                    <a:lnTo>
                      <a:pt x="203200" y="0"/>
                    </a:lnTo>
                    <a:lnTo>
                      <a:pt x="4034972" y="0"/>
                    </a:lnTo>
                    <a:close/>
                  </a:path>
                </a:pathLst>
              </a:cu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000" b="1" dirty="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　　</a:t>
                </a:r>
                <a:endParaRPr lang="zh-CN" altLang="zh-CN" sz="20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4" name="Rectangle 31"/>
              <p:cNvSpPr>
                <a:spLocks noChangeArrowheads="1"/>
              </p:cNvSpPr>
              <p:nvPr/>
            </p:nvSpPr>
            <p:spPr bwMode="auto">
              <a:xfrm>
                <a:off x="1383" y="1693"/>
                <a:ext cx="997" cy="1247"/>
              </a:xfrm>
              <a:prstGeom prst="rect">
                <a:avLst/>
              </a:prstGeom>
              <a:solidFill>
                <a:srgbClr val="004074"/>
              </a:solidFill>
              <a:ln w="38100">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200" b="1" dirty="0">
                    <a:solidFill>
                      <a:srgbClr val="FFFF00"/>
                    </a:solidFill>
                    <a:ea typeface="微软雅黑" panose="020B0503020204020204" pitchFamily="34" charset="-122"/>
                  </a:rPr>
                  <a:t>地缘政治</a:t>
                </a:r>
                <a:endParaRPr lang="zh-CN" altLang="en-US" sz="2200" b="1" dirty="0">
                  <a:solidFill>
                    <a:srgbClr val="FFFF00"/>
                  </a:solidFill>
                  <a:ea typeface="微软雅黑" panose="020B0503020204020204" pitchFamily="34" charset="-122"/>
                </a:endParaRPr>
              </a:p>
            </p:txBody>
          </p:sp>
        </p:grpSp>
        <p:grpSp>
          <p:nvGrpSpPr>
            <p:cNvPr id="4" name="Group 36"/>
            <p:cNvGrpSpPr/>
            <p:nvPr/>
          </p:nvGrpSpPr>
          <p:grpSpPr bwMode="auto">
            <a:xfrm>
              <a:off x="1383" y="1338"/>
              <a:ext cx="4036" cy="313"/>
              <a:chOff x="1383" y="1338"/>
              <a:chExt cx="4036" cy="313"/>
            </a:xfrm>
          </p:grpSpPr>
          <p:sp>
            <p:nvSpPr>
              <p:cNvPr id="11" name="MH_SubTitle_2"/>
              <p:cNvSpPr>
                <a:spLocks noChangeArrowheads="1"/>
              </p:cNvSpPr>
              <p:nvPr>
                <p:custDataLst>
                  <p:tags r:id="rId2"/>
                </p:custDataLst>
              </p:nvPr>
            </p:nvSpPr>
            <p:spPr bwMode="auto">
              <a:xfrm>
                <a:off x="2154" y="1344"/>
                <a:ext cx="3265" cy="307"/>
              </a:xfrm>
              <a:custGeom>
                <a:avLst/>
                <a:gdLst>
                  <a:gd name="T0" fmla="*/ 5986367 w 4034972"/>
                  <a:gd name="T1" fmla="*/ 0 h 798285"/>
                  <a:gd name="T2" fmla="*/ 5684895 w 4034972"/>
                  <a:gd name="T3" fmla="*/ 493853 h 798285"/>
                  <a:gd name="T4" fmla="*/ 0 w 4034972"/>
                  <a:gd name="T5" fmla="*/ 493853 h 798285"/>
                  <a:gd name="T6" fmla="*/ 301472 w 4034972"/>
                  <a:gd name="T7" fmla="*/ 0 h 798285"/>
                  <a:gd name="T8" fmla="*/ 5986367 w 4034972"/>
                  <a:gd name="T9" fmla="*/ 0 h 798285"/>
                  <a:gd name="T10" fmla="*/ 0 60000 65536"/>
                  <a:gd name="T11" fmla="*/ 0 60000 65536"/>
                  <a:gd name="T12" fmla="*/ 0 60000 65536"/>
                  <a:gd name="T13" fmla="*/ 0 60000 65536"/>
                  <a:gd name="T14" fmla="*/ 0 60000 65536"/>
                  <a:gd name="T15" fmla="*/ 0 w 4034972"/>
                  <a:gd name="T16" fmla="*/ 0 h 798285"/>
                  <a:gd name="T17" fmla="*/ 4034972 w 4034972"/>
                  <a:gd name="T18" fmla="*/ 798285 h 798285"/>
                </a:gdLst>
                <a:ahLst/>
                <a:cxnLst>
                  <a:cxn ang="T10">
                    <a:pos x="T0" y="T1"/>
                  </a:cxn>
                  <a:cxn ang="T11">
                    <a:pos x="T2" y="T3"/>
                  </a:cxn>
                  <a:cxn ang="T12">
                    <a:pos x="T4" y="T5"/>
                  </a:cxn>
                  <a:cxn ang="T13">
                    <a:pos x="T6" y="T7"/>
                  </a:cxn>
                  <a:cxn ang="T14">
                    <a:pos x="T8" y="T9"/>
                  </a:cxn>
                </a:cxnLst>
                <a:rect l="T15" t="T16" r="T17" b="T18"/>
                <a:pathLst>
                  <a:path w="4034972" h="798285">
                    <a:moveTo>
                      <a:pt x="4034972" y="0"/>
                    </a:moveTo>
                    <a:lnTo>
                      <a:pt x="3831772" y="798285"/>
                    </a:lnTo>
                    <a:lnTo>
                      <a:pt x="0" y="798285"/>
                    </a:lnTo>
                    <a:lnTo>
                      <a:pt x="203200" y="0"/>
                    </a:lnTo>
                    <a:lnTo>
                      <a:pt x="4034972" y="0"/>
                    </a:lnTo>
                    <a:close/>
                  </a:path>
                </a:pathLst>
              </a:cu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nSpc>
                    <a:spcPct val="110000"/>
                  </a:lnSpc>
                </a:pPr>
                <a:r>
                  <a:rPr lang="zh-CN" altLang="en-US" sz="1600" b="0" dirty="0">
                    <a:solidFill>
                      <a:schemeClr val="bg1"/>
                    </a:solidFill>
                    <a:ea typeface="微软雅黑" panose="020B0503020204020204" pitchFamily="34" charset="-122"/>
                  </a:rPr>
                  <a:t>　　</a:t>
                </a:r>
                <a:r>
                  <a:rPr lang="en-US" altLang="zh-CN" sz="1600" dirty="0" smtClean="0">
                    <a:solidFill>
                      <a:schemeClr val="bg1"/>
                    </a:solidFill>
                    <a:ea typeface="微软雅黑" panose="020B0503020204020204" pitchFamily="34" charset="-122"/>
                  </a:rPr>
                  <a:t>……</a:t>
                </a:r>
                <a:endParaRPr lang="zh-CN" altLang="zh-CN" sz="1600" b="0" dirty="0">
                  <a:solidFill>
                    <a:schemeClr val="bg1"/>
                  </a:solidFill>
                  <a:ea typeface="微软雅黑" panose="020B0503020204020204" pitchFamily="34" charset="-122"/>
                </a:endParaRPr>
              </a:p>
            </p:txBody>
          </p:sp>
          <p:sp>
            <p:nvSpPr>
              <p:cNvPr id="12" name="Rectangle 35"/>
              <p:cNvSpPr>
                <a:spLocks noChangeArrowheads="1"/>
              </p:cNvSpPr>
              <p:nvPr/>
            </p:nvSpPr>
            <p:spPr bwMode="auto">
              <a:xfrm>
                <a:off x="1383" y="1338"/>
                <a:ext cx="997" cy="307"/>
              </a:xfrm>
              <a:prstGeom prst="rect">
                <a:avLst/>
              </a:prstGeom>
              <a:solidFill>
                <a:srgbClr val="004074"/>
              </a:solidFill>
              <a:ln w="38100">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200" b="1" dirty="0">
                    <a:solidFill>
                      <a:srgbClr val="FFFF00"/>
                    </a:solidFill>
                    <a:ea typeface="微软雅黑" panose="020B0503020204020204" pitchFamily="34" charset="-122"/>
                  </a:rPr>
                  <a:t>商业竞争</a:t>
                </a:r>
                <a:endParaRPr lang="zh-CN" altLang="en-US" sz="2200" b="1" dirty="0">
                  <a:solidFill>
                    <a:srgbClr val="FFFF00"/>
                  </a:solidFill>
                  <a:ea typeface="微软雅黑" panose="020B0503020204020204" pitchFamily="34" charset="-122"/>
                </a:endParaRPr>
              </a:p>
            </p:txBody>
          </p:sp>
        </p:grpSp>
      </p:grpSp>
      <p:sp>
        <p:nvSpPr>
          <p:cNvPr id="15" name="Line 45"/>
          <p:cNvSpPr>
            <a:spLocks noChangeShapeType="1"/>
          </p:cNvSpPr>
          <p:nvPr/>
        </p:nvSpPr>
        <p:spPr bwMode="auto">
          <a:xfrm flipV="1">
            <a:off x="1366807" y="1933781"/>
            <a:ext cx="719137" cy="936625"/>
          </a:xfrm>
          <a:prstGeom prst="line">
            <a:avLst/>
          </a:prstGeom>
          <a:noFill/>
          <a:ln w="57150">
            <a:solidFill>
              <a:srgbClr val="C0504D"/>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Line 46"/>
          <p:cNvSpPr>
            <a:spLocks noChangeShapeType="1"/>
          </p:cNvSpPr>
          <p:nvPr/>
        </p:nvSpPr>
        <p:spPr bwMode="auto">
          <a:xfrm flipV="1">
            <a:off x="1366807" y="2941843"/>
            <a:ext cx="719137" cy="288925"/>
          </a:xfrm>
          <a:prstGeom prst="line">
            <a:avLst/>
          </a:prstGeom>
          <a:noFill/>
          <a:ln w="57150">
            <a:solidFill>
              <a:srgbClr val="C0504D"/>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Line 47"/>
          <p:cNvSpPr>
            <a:spLocks noChangeShapeType="1"/>
          </p:cNvSpPr>
          <p:nvPr/>
        </p:nvSpPr>
        <p:spPr bwMode="auto">
          <a:xfrm>
            <a:off x="1222344" y="3446668"/>
            <a:ext cx="865188" cy="431800"/>
          </a:xfrm>
          <a:prstGeom prst="line">
            <a:avLst/>
          </a:prstGeom>
          <a:noFill/>
          <a:ln w="57150">
            <a:solidFill>
              <a:srgbClr val="C0504D"/>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 name="Oval 27"/>
          <p:cNvSpPr>
            <a:spLocks noChangeArrowheads="1"/>
          </p:cNvSpPr>
          <p:nvPr/>
        </p:nvSpPr>
        <p:spPr bwMode="auto">
          <a:xfrm>
            <a:off x="214282" y="2654506"/>
            <a:ext cx="1481137" cy="1481137"/>
          </a:xfrm>
          <a:prstGeom prst="ellipse">
            <a:avLst/>
          </a:prstGeom>
          <a:solidFill>
            <a:srgbClr val="C0504D"/>
          </a:solidFill>
          <a:ln w="9525">
            <a:solidFill>
              <a:srgbClr val="C0504D"/>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400">
                <a:solidFill>
                  <a:schemeClr val="bg1"/>
                </a:solidFill>
                <a:ea typeface="微软雅黑" panose="020B0503020204020204" pitchFamily="34" charset="-122"/>
              </a:rPr>
              <a:t>国际竞争</a:t>
            </a:r>
            <a:endParaRPr lang="zh-CN" altLang="en-US" sz="2400">
              <a:solidFill>
                <a:schemeClr val="bg1"/>
              </a:solidFill>
              <a:ea typeface="微软雅黑" panose="020B0503020204020204" pitchFamily="34" charset="-122"/>
            </a:endParaRPr>
          </a:p>
        </p:txBody>
      </p:sp>
      <p:sp>
        <p:nvSpPr>
          <p:cNvPr id="21" name="Rectangle 31"/>
          <p:cNvSpPr>
            <a:spLocks noChangeArrowheads="1"/>
          </p:cNvSpPr>
          <p:nvPr/>
        </p:nvSpPr>
        <p:spPr bwMode="auto">
          <a:xfrm>
            <a:off x="2031952" y="4523440"/>
            <a:ext cx="1582738" cy="504000"/>
          </a:xfrm>
          <a:prstGeom prst="rect">
            <a:avLst/>
          </a:prstGeom>
          <a:solidFill>
            <a:srgbClr val="004074"/>
          </a:solidFill>
          <a:ln w="38100">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10000"/>
              </a:lnSpc>
            </a:pPr>
            <a:r>
              <a:rPr lang="en-US" altLang="zh-CN" sz="2000" dirty="0" smtClean="0">
                <a:solidFill>
                  <a:schemeClr val="bg1"/>
                </a:solidFill>
                <a:ea typeface="微软雅黑" panose="020B0503020204020204" pitchFamily="34" charset="-122"/>
              </a:rPr>
              <a:t>……</a:t>
            </a:r>
            <a:endParaRPr lang="zh-CN" altLang="zh-CN" sz="2000" dirty="0">
              <a:solidFill>
                <a:schemeClr val="bg1"/>
              </a:solidFill>
              <a:ea typeface="微软雅黑" panose="020B0503020204020204" pitchFamily="34" charset="-122"/>
            </a:endParaRPr>
          </a:p>
        </p:txBody>
      </p:sp>
      <p:sp>
        <p:nvSpPr>
          <p:cNvPr id="22" name="矩形 21"/>
          <p:cNvSpPr/>
          <p:nvPr/>
        </p:nvSpPr>
        <p:spPr>
          <a:xfrm>
            <a:off x="3675058" y="2365277"/>
            <a:ext cx="4572000" cy="2086725"/>
          </a:xfrm>
          <a:prstGeom prst="rect">
            <a:avLst/>
          </a:prstGeom>
        </p:spPr>
        <p:txBody>
          <a:bodyPr>
            <a:spAutoFit/>
          </a:bodyPr>
          <a:lstStyle/>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中国与日本在高铁项目上的竞争，除经济因素外，地缘政治因素的分量很重</a:t>
            </a:r>
            <a:endParaRPr lang="en-US" altLang="zh-CN"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一定程度上讲，出口高铁之战已经成为中日之间为争夺亚洲政治影响和规则制定权、主导权而进行的更广泛竞争的一场“</a:t>
            </a:r>
            <a:r>
              <a:rPr lang="zh-CN" altLang="en-US" b="1" dirty="0" smtClean="0">
                <a:ln>
                  <a:solidFill>
                    <a:schemeClr val="bg1">
                      <a:alpha val="0"/>
                    </a:schemeClr>
                  </a:solidFill>
                </a:ln>
                <a:solidFill>
                  <a:srgbClr val="FFFF00"/>
                </a:solidFill>
                <a:latin typeface="微软雅黑" panose="020B0503020204020204" pitchFamily="34" charset="-122"/>
                <a:ea typeface="微软雅黑" panose="020B0503020204020204" pitchFamily="34" charset="-122"/>
                <a:cs typeface="Segoe UI" panose="020B0502040204020203" pitchFamily="34" charset="0"/>
              </a:rPr>
              <a:t>代理战争</a:t>
            </a:r>
            <a:r>
              <a:rPr lang="zh-CN" altLang="en-US"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a:t>
            </a:r>
            <a:endParaRPr lang="zh-CN" altLang="zh-CN"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3" name="TextBox 22"/>
          <p:cNvSpPr txBox="1"/>
          <p:nvPr/>
        </p:nvSpPr>
        <p:spPr>
          <a:xfrm>
            <a:off x="3603588" y="4952068"/>
            <a:ext cx="5429256" cy="1477328"/>
          </a:xfrm>
          <a:prstGeom prst="rect">
            <a:avLst/>
          </a:prstGeom>
          <a:noFill/>
        </p:spPr>
        <p:txBody>
          <a:bodyPr wrap="square" rtlCol="0">
            <a:spAutoFit/>
          </a:bodyPr>
          <a:lstStyle/>
          <a:p>
            <a:r>
              <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印度孟买</a:t>
            </a:r>
            <a:r>
              <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艾哈迈达巴德高铁     日本胜</a:t>
            </a:r>
            <a:endPar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r>
              <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中缅皎漂</a:t>
            </a:r>
            <a:r>
              <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昆明高铁                  日本介入而被取消</a:t>
            </a:r>
            <a:endPar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r>
              <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泰国清迈</a:t>
            </a:r>
            <a:r>
              <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曼谷高铁                  日本胜</a:t>
            </a:r>
            <a:endPar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r>
              <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新马高铁                                   中国胜</a:t>
            </a:r>
            <a:endPar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r>
              <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endPar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矩形 23"/>
          <p:cNvSpPr>
            <a:spLocks noChangeArrowheads="1"/>
          </p:cNvSpPr>
          <p:nvPr/>
        </p:nvSpPr>
        <p:spPr bwMode="auto">
          <a:xfrm>
            <a:off x="285721" y="324129"/>
            <a:ext cx="796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r>
              <a:rPr lang="en-US" altLang="zh-CN" sz="2400" b="1" dirty="0" smtClean="0">
                <a:solidFill>
                  <a:schemeClr val="bg1"/>
                </a:solidFill>
                <a:latin typeface="微软雅黑" panose="020B0503020204020204" pitchFamily="34" charset="-122"/>
                <a:ea typeface="微软雅黑" panose="020B0503020204020204" pitchFamily="34" charset="-122"/>
              </a:rPr>
              <a:t>4.  </a:t>
            </a:r>
            <a:r>
              <a:rPr lang="zh-CN" altLang="en-US" sz="2400" b="1" dirty="0" smtClean="0">
                <a:solidFill>
                  <a:schemeClr val="bg1"/>
                </a:solidFill>
                <a:latin typeface="微软雅黑" panose="020B0503020204020204" pitchFamily="34" charset="-122"/>
                <a:ea typeface="微软雅黑" panose="020B0503020204020204" pitchFamily="34" charset="-122"/>
              </a:rPr>
              <a:t>铁路强国间的博弈与竞争</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596" y="1340995"/>
            <a:ext cx="8501122" cy="3231013"/>
          </a:xfrm>
          <a:prstGeom prst="rect">
            <a:avLst/>
          </a:prstGeom>
        </p:spPr>
        <p:txBody>
          <a:bodyPr wrap="square">
            <a:spAutoFit/>
          </a:bodyPr>
          <a:lstStyle/>
          <a:p>
            <a:pPr marL="457200" indent="-457200" defTabSz="931545" eaLnBrk="0" fontAlgn="base" hangingPunct="0">
              <a:lnSpc>
                <a:spcPct val="120000"/>
              </a:lnSpc>
              <a:spcBef>
                <a:spcPct val="0"/>
              </a:spcBef>
              <a:spcAft>
                <a:spcPct val="0"/>
              </a:spcAft>
              <a:defRPr/>
            </a:pPr>
            <a:r>
              <a:rPr lang="zh-CN" altLang="en-US" sz="28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知识产权和专利技术的重要性</a:t>
            </a:r>
            <a:r>
              <a:rPr lang="en-US" altLang="zh-CN" sz="28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28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谁掌握了知识产权和专利技术，谁拥有标准和品牌，谁就拥有话语权，就可以主导市场</a:t>
            </a:r>
            <a:endPar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中国高铁标准是中国高铁能够“走出去”的最重要基石</a:t>
            </a:r>
            <a:endPar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推动中国标准国际化，成为国际公认标准的过程，就是中国高铁品牌输出去的过程，也是把中国已经形成巨大产能的高铁产品、技术输出去的过程</a:t>
            </a:r>
            <a:endPar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 name="矩形 2"/>
          <p:cNvSpPr>
            <a:spLocks noChangeArrowheads="1"/>
          </p:cNvSpPr>
          <p:nvPr/>
        </p:nvSpPr>
        <p:spPr bwMode="auto">
          <a:xfrm>
            <a:off x="285721" y="324129"/>
            <a:ext cx="7964777" cy="52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defTabSz="931545" eaLnBrk="0" fontAlgn="base" hangingPunct="0">
              <a:lnSpc>
                <a:spcPct val="130000"/>
              </a:lnSpc>
              <a:spcBef>
                <a:spcPct val="0"/>
              </a:spcBef>
              <a:spcAft>
                <a:spcPct val="0"/>
              </a:spcAft>
              <a:defRPr/>
            </a:pPr>
            <a:r>
              <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5.   </a:t>
            </a:r>
            <a:r>
              <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知识产权与铁路标准</a:t>
            </a:r>
            <a:endPar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4" name="组合 3"/>
          <p:cNvGrpSpPr/>
          <p:nvPr/>
        </p:nvGrpSpPr>
        <p:grpSpPr>
          <a:xfrm>
            <a:off x="895684" y="5000636"/>
            <a:ext cx="7033902" cy="1596876"/>
            <a:chOff x="1460500" y="1832124"/>
            <a:chExt cx="6426200" cy="1458912"/>
          </a:xfrm>
        </p:grpSpPr>
        <p:sp>
          <p:nvSpPr>
            <p:cNvPr id="5" name="MH_SubTitle_1"/>
            <p:cNvSpPr/>
            <p:nvPr>
              <p:custDataLst>
                <p:tags r:id="rId1"/>
              </p:custDataLst>
            </p:nvPr>
          </p:nvSpPr>
          <p:spPr bwMode="auto">
            <a:xfrm>
              <a:off x="1460500" y="1832124"/>
              <a:ext cx="2525713" cy="1458912"/>
            </a:xfrm>
            <a:custGeom>
              <a:avLst/>
              <a:gdLst/>
              <a:ahLst/>
              <a:cxnLst/>
              <a:rect l="l" t="t" r="r" b="b"/>
              <a:pathLst>
                <a:path w="3367420" h="1944216">
                  <a:moveTo>
                    <a:pt x="0" y="0"/>
                  </a:moveTo>
                  <a:lnTo>
                    <a:pt x="3367420" y="0"/>
                  </a:lnTo>
                  <a:cubicBezTo>
                    <a:pt x="3108082" y="242960"/>
                    <a:pt x="2946777" y="588696"/>
                    <a:pt x="2946777" y="972108"/>
                  </a:cubicBezTo>
                  <a:cubicBezTo>
                    <a:pt x="2946777" y="1355520"/>
                    <a:pt x="3108082" y="1701257"/>
                    <a:pt x="3367420" y="1944216"/>
                  </a:cubicBezTo>
                  <a:lnTo>
                    <a:pt x="0" y="1944216"/>
                  </a:lnTo>
                  <a:close/>
                </a:path>
              </a:pathLst>
            </a:custGeom>
            <a:gradFill>
              <a:gsLst>
                <a:gs pos="0">
                  <a:schemeClr val="accent1">
                    <a:lumMod val="60000"/>
                    <a:lumOff val="40000"/>
                  </a:schemeClr>
                </a:gs>
                <a:gs pos="100000">
                  <a:schemeClr val="accent1">
                    <a:lumMod val="20000"/>
                    <a:lumOff val="80000"/>
                    <a:alpha val="0"/>
                  </a:schemeClr>
                </a:gs>
              </a:gsLst>
              <a:lin ang="108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Ins="486000" anchor="ctr">
              <a:normAutofit/>
            </a:bodyPr>
            <a:lstStyle/>
            <a:p>
              <a:pPr algn="ctr"/>
              <a:r>
                <a:rPr lang="zh-CN" altLang="en-US" sz="2400" b="1" dirty="0" smtClean="0">
                  <a:solidFill>
                    <a:srgbClr val="002060"/>
                  </a:solidFill>
                  <a:ea typeface="微软雅黑" panose="020B0503020204020204" pitchFamily="34" charset="-122"/>
                </a:rPr>
                <a:t>中国</a:t>
              </a:r>
              <a:r>
                <a:rPr lang="zh-CN" altLang="en-US" sz="3000" b="1" dirty="0" smtClean="0">
                  <a:solidFill>
                    <a:srgbClr val="FF0000"/>
                  </a:solidFill>
                  <a:ea typeface="微软雅黑" panose="020B0503020204020204" pitchFamily="34" charset="-122"/>
                </a:rPr>
                <a:t>标准</a:t>
              </a:r>
              <a:endParaRPr lang="en-US" altLang="zh-CN" sz="3000" b="1" dirty="0">
                <a:solidFill>
                  <a:srgbClr val="FF0000"/>
                </a:solidFill>
                <a:ea typeface="微软雅黑" panose="020B0503020204020204" pitchFamily="34" charset="-122"/>
              </a:endParaRPr>
            </a:p>
          </p:txBody>
        </p:sp>
        <p:sp>
          <p:nvSpPr>
            <p:cNvPr id="6" name="MH_Title_1"/>
            <p:cNvSpPr/>
            <p:nvPr>
              <p:custDataLst>
                <p:tags r:id="rId2"/>
              </p:custDataLst>
            </p:nvPr>
          </p:nvSpPr>
          <p:spPr bwMode="auto">
            <a:xfrm>
              <a:off x="3957638" y="1844824"/>
              <a:ext cx="1431925" cy="1431925"/>
            </a:xfrm>
            <a:prstGeom prst="ellipse">
              <a:avLst/>
            </a:prstGeom>
            <a:solidFill>
              <a:srgbClr val="00518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endParaRPr lang="zh-CN" altLang="en-US" sz="3200" dirty="0">
                <a:solidFill>
                  <a:schemeClr val="bg1"/>
                </a:solidFill>
                <a:ea typeface="微软雅黑" panose="020B0503020204020204" pitchFamily="34" charset="-122"/>
              </a:endParaRPr>
            </a:p>
          </p:txBody>
        </p:sp>
        <p:sp>
          <p:nvSpPr>
            <p:cNvPr id="7" name="MH_SubTitle_2"/>
            <p:cNvSpPr/>
            <p:nvPr>
              <p:custDataLst>
                <p:tags r:id="rId3"/>
              </p:custDataLst>
            </p:nvPr>
          </p:nvSpPr>
          <p:spPr bwMode="auto">
            <a:xfrm>
              <a:off x="5360988" y="1832124"/>
              <a:ext cx="2525712" cy="1458912"/>
            </a:xfrm>
            <a:custGeom>
              <a:avLst/>
              <a:gdLst/>
              <a:ahLst/>
              <a:cxnLst/>
              <a:rect l="l" t="t" r="r" b="b"/>
              <a:pathLst>
                <a:path w="3367420" h="1944216">
                  <a:moveTo>
                    <a:pt x="0" y="0"/>
                  </a:moveTo>
                  <a:lnTo>
                    <a:pt x="3367420" y="0"/>
                  </a:lnTo>
                  <a:lnTo>
                    <a:pt x="3367420" y="1944216"/>
                  </a:lnTo>
                  <a:lnTo>
                    <a:pt x="0" y="1944216"/>
                  </a:lnTo>
                  <a:cubicBezTo>
                    <a:pt x="259338" y="1701257"/>
                    <a:pt x="420643" y="1355520"/>
                    <a:pt x="420643" y="972108"/>
                  </a:cubicBezTo>
                  <a:cubicBezTo>
                    <a:pt x="420643" y="588696"/>
                    <a:pt x="259338" y="242960"/>
                    <a:pt x="0" y="0"/>
                  </a:cubicBezTo>
                  <a:close/>
                </a:path>
              </a:pathLst>
            </a:custGeom>
            <a:gradFill>
              <a:gsLst>
                <a:gs pos="0">
                  <a:schemeClr val="accent1">
                    <a:lumMod val="60000"/>
                    <a:lumOff val="40000"/>
                  </a:schemeClr>
                </a:gs>
                <a:gs pos="100000">
                  <a:schemeClr val="accent1">
                    <a:lumMod val="20000"/>
                    <a:lumOff val="80000"/>
                    <a:alpha val="0"/>
                  </a:schemeClr>
                </a:gs>
              </a:gsLst>
              <a:lin ang="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486000" anchor="ctr">
              <a:normAutofit/>
            </a:bodyPr>
            <a:lstStyle/>
            <a:p>
              <a:pPr algn="ctr"/>
              <a:r>
                <a:rPr lang="zh-CN" altLang="en-US" sz="2400" b="1" dirty="0" smtClean="0">
                  <a:solidFill>
                    <a:srgbClr val="002060"/>
                  </a:solidFill>
                  <a:ea typeface="微软雅黑" panose="020B0503020204020204" pitchFamily="34" charset="-122"/>
                </a:rPr>
                <a:t>中国</a:t>
              </a:r>
              <a:r>
                <a:rPr lang="zh-CN" altLang="en-US" sz="3000" b="1" dirty="0" smtClean="0">
                  <a:solidFill>
                    <a:srgbClr val="FF0000"/>
                  </a:solidFill>
                  <a:ea typeface="微软雅黑" panose="020B0503020204020204" pitchFamily="34" charset="-122"/>
                </a:rPr>
                <a:t>品牌</a:t>
              </a:r>
              <a:endParaRPr lang="zh-CN" altLang="en-US" sz="3000" b="1" dirty="0">
                <a:solidFill>
                  <a:srgbClr val="FF0000"/>
                </a:solidFill>
                <a:ea typeface="微软雅黑" panose="020B0503020204020204" pitchFamily="34" charset="-122"/>
              </a:endParaRPr>
            </a:p>
          </p:txBody>
        </p:sp>
        <p:sp>
          <p:nvSpPr>
            <p:cNvPr id="8" name="TextBox 7"/>
            <p:cNvSpPr txBox="1"/>
            <p:nvPr/>
          </p:nvSpPr>
          <p:spPr>
            <a:xfrm>
              <a:off x="4078525" y="2172592"/>
              <a:ext cx="1224136" cy="782137"/>
            </a:xfrm>
            <a:prstGeom prst="rect">
              <a:avLst/>
            </a:prstGeom>
            <a:noFill/>
          </p:spPr>
          <p:txBody>
            <a:bodyPr wrap="square" rtlCol="0" anchor="ctr">
              <a:spAutoFit/>
            </a:bodyPr>
            <a:lstStyle/>
            <a:p>
              <a:pPr algn="ctr">
                <a:lnSpc>
                  <a:spcPct val="130000"/>
                </a:lnSpc>
              </a:pPr>
              <a:r>
                <a:rPr lang="zh-CN" altLang="en-US" sz="2000" b="1" dirty="0" smtClean="0">
                  <a:solidFill>
                    <a:schemeClr val="bg1"/>
                  </a:solidFill>
                  <a:ea typeface="微软雅黑" panose="020B0503020204020204" pitchFamily="34" charset="-122"/>
                </a:rPr>
                <a:t>中国铁路</a:t>
              </a:r>
              <a:r>
                <a:rPr lang="en-US" altLang="zh-CN" sz="2000" b="1" dirty="0" smtClean="0">
                  <a:solidFill>
                    <a:schemeClr val="bg1"/>
                  </a:solidFill>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ea typeface="微软雅黑" panose="020B0503020204020204" pitchFamily="34" charset="-122"/>
                </a:rPr>
                <a:t>走出去</a:t>
              </a:r>
              <a:r>
                <a:rPr lang="zh-CN" altLang="en-US" sz="2000" b="1" dirty="0" smtClean="0">
                  <a:solidFill>
                    <a:schemeClr val="bg1"/>
                  </a:solidFill>
                  <a:latin typeface="微软雅黑" panose="020B0503020204020204" pitchFamily="34" charset="-122"/>
                  <a:ea typeface="微软雅黑" panose="020B0503020204020204" pitchFamily="34" charset="-122"/>
                </a:rPr>
                <a:t>”</a:t>
              </a:r>
              <a:endParaRPr lang="zh-CN" altLang="en-US" sz="2000" b="1" dirty="0" smtClean="0">
                <a:solidFill>
                  <a:schemeClr val="bg1"/>
                </a:solidFill>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214818"/>
            <a:ext cx="9144000" cy="264318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a:spLocks noChangeArrowheads="1"/>
          </p:cNvSpPr>
          <p:nvPr/>
        </p:nvSpPr>
        <p:spPr bwMode="auto">
          <a:xfrm>
            <a:off x="285721" y="324129"/>
            <a:ext cx="7964777" cy="52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defTabSz="931545" eaLnBrk="0" fontAlgn="base" hangingPunct="0">
              <a:lnSpc>
                <a:spcPct val="130000"/>
              </a:lnSpc>
              <a:spcBef>
                <a:spcPct val="0"/>
              </a:spcBef>
              <a:spcAft>
                <a:spcPct val="0"/>
              </a:spcAft>
              <a:defRPr/>
            </a:pPr>
            <a:r>
              <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5.   </a:t>
            </a:r>
            <a:r>
              <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知识产权与铁路标准</a:t>
            </a:r>
            <a:endPar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 name="Rectangle 13"/>
          <p:cNvSpPr>
            <a:spLocks noChangeArrowheads="1"/>
          </p:cNvSpPr>
          <p:nvPr/>
        </p:nvSpPr>
        <p:spPr bwMode="auto">
          <a:xfrm>
            <a:off x="6775370" y="1344471"/>
            <a:ext cx="1296988" cy="1584325"/>
          </a:xfrm>
          <a:prstGeom prst="rect">
            <a:avLst/>
          </a:prstGeom>
          <a:noFill/>
          <a:ln>
            <a:noFill/>
          </a:ln>
          <a:effectLst/>
          <a:extLst>
            <a:ext uri="{909E8E84-426E-40DD-AFC4-6F175D3DCCD1}">
              <a14:hiddenFill xmlns:a14="http://schemas.microsoft.com/office/drawing/2010/main">
                <a:solidFill>
                  <a:srgbClr val="C0504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30000"/>
              </a:lnSpc>
            </a:pPr>
            <a:r>
              <a:rPr lang="zh-CN" altLang="zh-CN" sz="2000" b="1" dirty="0">
                <a:solidFill>
                  <a:srgbClr val="002060"/>
                </a:solidFill>
                <a:ea typeface="微软雅黑" panose="020B0503020204020204" pitchFamily="34" charset="-122"/>
              </a:rPr>
              <a:t>不被认同</a:t>
            </a:r>
            <a:endParaRPr lang="en-US" altLang="zh-CN" sz="2000" b="1" dirty="0">
              <a:solidFill>
                <a:srgbClr val="002060"/>
              </a:solidFill>
              <a:ea typeface="微软雅黑" panose="020B0503020204020204" pitchFamily="34" charset="-122"/>
            </a:endParaRPr>
          </a:p>
          <a:p>
            <a:pPr algn="ctr">
              <a:lnSpc>
                <a:spcPct val="130000"/>
              </a:lnSpc>
            </a:pPr>
            <a:r>
              <a:rPr lang="zh-CN" altLang="zh-CN" sz="2000" b="1" dirty="0">
                <a:solidFill>
                  <a:srgbClr val="002060"/>
                </a:solidFill>
                <a:ea typeface="微软雅黑" panose="020B0503020204020204" pitchFamily="34" charset="-122"/>
              </a:rPr>
              <a:t>国外垄断</a:t>
            </a:r>
            <a:endParaRPr lang="en-US" altLang="zh-CN" sz="2000" b="1" dirty="0">
              <a:solidFill>
                <a:srgbClr val="002060"/>
              </a:solidFill>
              <a:ea typeface="微软雅黑" panose="020B0503020204020204" pitchFamily="34" charset="-122"/>
            </a:endParaRPr>
          </a:p>
          <a:p>
            <a:pPr algn="ctr">
              <a:lnSpc>
                <a:spcPct val="130000"/>
              </a:lnSpc>
            </a:pPr>
            <a:r>
              <a:rPr lang="zh-CN" altLang="zh-CN" sz="2000" b="1" dirty="0">
                <a:solidFill>
                  <a:srgbClr val="002060"/>
                </a:solidFill>
                <a:ea typeface="微软雅黑" panose="020B0503020204020204" pitchFamily="34" charset="-122"/>
              </a:rPr>
              <a:t>技术壁垒</a:t>
            </a:r>
            <a:endParaRPr lang="zh-CN" altLang="en-US" sz="2000" b="1" dirty="0">
              <a:solidFill>
                <a:srgbClr val="002060"/>
              </a:solidFill>
              <a:ea typeface="微软雅黑" panose="020B0503020204020204" pitchFamily="34" charset="-122"/>
            </a:endParaRPr>
          </a:p>
        </p:txBody>
      </p:sp>
      <p:sp>
        <p:nvSpPr>
          <p:cNvPr id="5" name="Rectangle 14"/>
          <p:cNvSpPr>
            <a:spLocks noChangeArrowheads="1"/>
          </p:cNvSpPr>
          <p:nvPr/>
        </p:nvSpPr>
        <p:spPr bwMode="auto">
          <a:xfrm>
            <a:off x="784557" y="1560495"/>
            <a:ext cx="1296987" cy="1584325"/>
          </a:xfrm>
          <a:prstGeom prst="rect">
            <a:avLst/>
          </a:prstGeom>
          <a:noFill/>
          <a:ln>
            <a:noFill/>
          </a:ln>
          <a:effectLst/>
          <a:extLst>
            <a:ext uri="{909E8E84-426E-40DD-AFC4-6F175D3DCCD1}">
              <a14:hiddenFill xmlns:a14="http://schemas.microsoft.com/office/drawing/2010/main">
                <a:solidFill>
                  <a:srgbClr val="C0504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lnSpc>
                <a:spcPct val="130000"/>
              </a:lnSpc>
            </a:pPr>
            <a:r>
              <a:rPr lang="zh-CN" altLang="zh-CN" sz="2000" b="1" dirty="0">
                <a:solidFill>
                  <a:srgbClr val="002060"/>
                </a:solidFill>
                <a:ea typeface="微软雅黑" panose="020B0503020204020204" pitchFamily="34" charset="-122"/>
              </a:rPr>
              <a:t>设计</a:t>
            </a:r>
            <a:endParaRPr lang="zh-CN" altLang="zh-CN" sz="2000" b="1" dirty="0">
              <a:solidFill>
                <a:srgbClr val="002060"/>
              </a:solidFill>
              <a:ea typeface="微软雅黑" panose="020B0503020204020204" pitchFamily="34" charset="-122"/>
            </a:endParaRPr>
          </a:p>
          <a:p>
            <a:pPr algn="r">
              <a:lnSpc>
                <a:spcPct val="130000"/>
              </a:lnSpc>
            </a:pPr>
            <a:r>
              <a:rPr lang="zh-CN" altLang="zh-CN" sz="2000" b="1" dirty="0">
                <a:solidFill>
                  <a:srgbClr val="002060"/>
                </a:solidFill>
                <a:ea typeface="微软雅黑" panose="020B0503020204020204" pitchFamily="34" charset="-122"/>
              </a:rPr>
              <a:t>建设</a:t>
            </a:r>
            <a:endParaRPr lang="zh-CN" altLang="zh-CN" sz="2000" b="1" dirty="0">
              <a:solidFill>
                <a:srgbClr val="002060"/>
              </a:solidFill>
              <a:ea typeface="微软雅黑" panose="020B0503020204020204" pitchFamily="34" charset="-122"/>
            </a:endParaRPr>
          </a:p>
          <a:p>
            <a:pPr algn="r">
              <a:lnSpc>
                <a:spcPct val="130000"/>
              </a:lnSpc>
            </a:pPr>
            <a:r>
              <a:rPr lang="zh-CN" altLang="zh-CN" sz="2000" b="1" dirty="0">
                <a:solidFill>
                  <a:srgbClr val="002060"/>
                </a:solidFill>
                <a:ea typeface="微软雅黑" panose="020B0503020204020204" pitchFamily="34" charset="-122"/>
              </a:rPr>
              <a:t>装备</a:t>
            </a:r>
            <a:endParaRPr lang="zh-CN" altLang="zh-CN" sz="2000" b="1" dirty="0">
              <a:solidFill>
                <a:srgbClr val="002060"/>
              </a:solidFill>
              <a:ea typeface="微软雅黑" panose="020B0503020204020204" pitchFamily="34" charset="-122"/>
            </a:endParaRPr>
          </a:p>
          <a:p>
            <a:pPr algn="r">
              <a:lnSpc>
                <a:spcPct val="130000"/>
              </a:lnSpc>
            </a:pPr>
            <a:r>
              <a:rPr lang="zh-CN" altLang="zh-CN" sz="2000" b="1" dirty="0">
                <a:solidFill>
                  <a:srgbClr val="002060"/>
                </a:solidFill>
                <a:ea typeface="微软雅黑" panose="020B0503020204020204" pitchFamily="34" charset="-122"/>
              </a:rPr>
              <a:t>安全标准</a:t>
            </a:r>
            <a:endParaRPr lang="zh-CN" altLang="zh-CN" sz="2000" b="1" dirty="0">
              <a:solidFill>
                <a:srgbClr val="002060"/>
              </a:solidFill>
              <a:ea typeface="微软雅黑" panose="020B0503020204020204" pitchFamily="34" charset="-122"/>
            </a:endParaRPr>
          </a:p>
          <a:p>
            <a:pPr algn="r">
              <a:lnSpc>
                <a:spcPct val="130000"/>
              </a:lnSpc>
            </a:pPr>
            <a:r>
              <a:rPr lang="zh-CN" altLang="zh-CN" sz="2000" b="1" dirty="0">
                <a:solidFill>
                  <a:srgbClr val="002060"/>
                </a:solidFill>
                <a:ea typeface="微软雅黑" panose="020B0503020204020204" pitchFamily="34" charset="-122"/>
              </a:rPr>
              <a:t>铁路装备品牌</a:t>
            </a:r>
            <a:endParaRPr lang="zh-CN" altLang="en-US" sz="2000" b="1" dirty="0">
              <a:solidFill>
                <a:srgbClr val="002060"/>
              </a:solidFill>
              <a:ea typeface="微软雅黑" panose="020B0503020204020204" pitchFamily="34" charset="-122"/>
            </a:endParaRPr>
          </a:p>
        </p:txBody>
      </p:sp>
      <p:grpSp>
        <p:nvGrpSpPr>
          <p:cNvPr id="6" name="组合 5"/>
          <p:cNvGrpSpPr/>
          <p:nvPr/>
        </p:nvGrpSpPr>
        <p:grpSpPr>
          <a:xfrm>
            <a:off x="2143108" y="1571612"/>
            <a:ext cx="4563419" cy="1611808"/>
            <a:chOff x="2979738" y="2681288"/>
            <a:chExt cx="3222625" cy="1138237"/>
          </a:xfrm>
        </p:grpSpPr>
        <p:sp>
          <p:nvSpPr>
            <p:cNvPr id="7" name="MH_Other_1"/>
            <p:cNvSpPr/>
            <p:nvPr>
              <p:custDataLst>
                <p:tags r:id="rId1"/>
              </p:custDataLst>
            </p:nvPr>
          </p:nvSpPr>
          <p:spPr bwMode="auto">
            <a:xfrm>
              <a:off x="4086225" y="2743200"/>
              <a:ext cx="336550" cy="958850"/>
            </a:xfrm>
            <a:custGeom>
              <a:avLst/>
              <a:gdLst/>
              <a:ahLst/>
              <a:cxnLst/>
              <a:rect l="l" t="t" r="r" b="b"/>
              <a:pathLst>
                <a:path w="449262" h="1279126">
                  <a:moveTo>
                    <a:pt x="449262" y="0"/>
                  </a:moveTo>
                  <a:lnTo>
                    <a:pt x="449262" y="1279126"/>
                  </a:lnTo>
                  <a:lnTo>
                    <a:pt x="0" y="1279126"/>
                  </a:lnTo>
                  <a:lnTo>
                    <a:pt x="0" y="449722"/>
                  </a:lnTo>
                  <a:close/>
                </a:path>
              </a:pathLst>
            </a:custGeom>
            <a:solidFill>
              <a:schemeClr val="accent2">
                <a:lumMod val="20000"/>
                <a:lumOff val="8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endParaRPr lang="zh-CN" altLang="en-US" sz="900" dirty="0">
                <a:solidFill>
                  <a:schemeClr val="bg1"/>
                </a:solidFill>
              </a:endParaRPr>
            </a:p>
          </p:txBody>
        </p:sp>
        <p:sp>
          <p:nvSpPr>
            <p:cNvPr id="8" name="MH_Other_2"/>
            <p:cNvSpPr/>
            <p:nvPr>
              <p:custDataLst>
                <p:tags r:id="rId2"/>
              </p:custDataLst>
            </p:nvPr>
          </p:nvSpPr>
          <p:spPr bwMode="auto">
            <a:xfrm>
              <a:off x="4759325" y="2797175"/>
              <a:ext cx="336550" cy="962025"/>
            </a:xfrm>
            <a:custGeom>
              <a:avLst/>
              <a:gdLst/>
              <a:ahLst/>
              <a:cxnLst/>
              <a:rect l="l" t="t" r="r" b="b"/>
              <a:pathLst>
                <a:path w="449262" h="1282755">
                  <a:moveTo>
                    <a:pt x="0" y="0"/>
                  </a:moveTo>
                  <a:lnTo>
                    <a:pt x="449262" y="0"/>
                  </a:lnTo>
                  <a:lnTo>
                    <a:pt x="449262" y="833033"/>
                  </a:lnTo>
                  <a:lnTo>
                    <a:pt x="0" y="1282755"/>
                  </a:lnTo>
                  <a:close/>
                </a:path>
              </a:pathLst>
            </a:custGeom>
            <a:solidFill>
              <a:schemeClr val="accent1">
                <a:lumMod val="20000"/>
                <a:lumOff val="8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endParaRPr lang="zh-CN" altLang="en-US" sz="900" dirty="0">
                <a:solidFill>
                  <a:schemeClr val="bg1"/>
                </a:solidFill>
              </a:endParaRPr>
            </a:p>
          </p:txBody>
        </p:sp>
        <p:sp>
          <p:nvSpPr>
            <p:cNvPr id="9" name="MH_SubTitle_2"/>
            <p:cNvSpPr/>
            <p:nvPr>
              <p:custDataLst>
                <p:tags r:id="rId3"/>
              </p:custDataLst>
            </p:nvPr>
          </p:nvSpPr>
          <p:spPr bwMode="auto">
            <a:xfrm>
              <a:off x="4084638" y="2681288"/>
              <a:ext cx="2117725" cy="461962"/>
            </a:xfrm>
            <a:custGeom>
              <a:avLst/>
              <a:gdLst/>
              <a:ahLst/>
              <a:cxnLst/>
              <a:rect l="l" t="t" r="r" b="b"/>
              <a:pathLst>
                <a:path w="2824005" h="617272">
                  <a:moveTo>
                    <a:pt x="2515369" y="0"/>
                  </a:moveTo>
                  <a:lnTo>
                    <a:pt x="2824005" y="308636"/>
                  </a:lnTo>
                  <a:lnTo>
                    <a:pt x="2515369" y="617272"/>
                  </a:lnTo>
                  <a:lnTo>
                    <a:pt x="2515369" y="534388"/>
                  </a:lnTo>
                  <a:lnTo>
                    <a:pt x="0" y="534388"/>
                  </a:lnTo>
                  <a:lnTo>
                    <a:pt x="213019" y="321369"/>
                  </a:lnTo>
                  <a:lnTo>
                    <a:pt x="451504" y="82884"/>
                  </a:lnTo>
                  <a:lnTo>
                    <a:pt x="2515369" y="82884"/>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zh-CN" altLang="en-US" sz="2000" b="1" dirty="0" smtClean="0">
                  <a:solidFill>
                    <a:schemeClr val="bg1"/>
                  </a:solidFill>
                  <a:ea typeface="微软雅黑" panose="020B0503020204020204" pitchFamily="34" charset="-122"/>
                </a:rPr>
                <a:t>海外市场（欧）</a:t>
              </a:r>
              <a:endParaRPr lang="zh-CN" altLang="en-US" sz="2000" b="1" dirty="0">
                <a:solidFill>
                  <a:schemeClr val="bg1"/>
                </a:solidFill>
                <a:ea typeface="微软雅黑" panose="020B0503020204020204" pitchFamily="34" charset="-122"/>
              </a:endParaRPr>
            </a:p>
          </p:txBody>
        </p:sp>
        <p:sp>
          <p:nvSpPr>
            <p:cNvPr id="10" name="MH_SubTitle_1"/>
            <p:cNvSpPr/>
            <p:nvPr>
              <p:custDataLst>
                <p:tags r:id="rId4"/>
              </p:custDataLst>
            </p:nvPr>
          </p:nvSpPr>
          <p:spPr bwMode="auto">
            <a:xfrm flipH="1">
              <a:off x="2979738" y="3357563"/>
              <a:ext cx="2119312" cy="461962"/>
            </a:xfrm>
            <a:custGeom>
              <a:avLst/>
              <a:gdLst/>
              <a:ahLst/>
              <a:cxnLst/>
              <a:rect l="l" t="t" r="r" b="b"/>
              <a:pathLst>
                <a:path w="2824833" h="617272">
                  <a:moveTo>
                    <a:pt x="2516197" y="0"/>
                  </a:moveTo>
                  <a:lnTo>
                    <a:pt x="2516197" y="82884"/>
                  </a:lnTo>
                  <a:lnTo>
                    <a:pt x="0" y="82884"/>
                  </a:lnTo>
                  <a:lnTo>
                    <a:pt x="0" y="86022"/>
                  </a:lnTo>
                  <a:lnTo>
                    <a:pt x="448366" y="534388"/>
                  </a:lnTo>
                  <a:lnTo>
                    <a:pt x="2516197" y="534388"/>
                  </a:lnTo>
                  <a:lnTo>
                    <a:pt x="2516197" y="617272"/>
                  </a:lnTo>
                  <a:lnTo>
                    <a:pt x="2824833" y="308636"/>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zh-CN" altLang="en-US" sz="2000" b="1" dirty="0" smtClean="0">
                  <a:solidFill>
                    <a:schemeClr val="bg1"/>
                  </a:solidFill>
                  <a:ea typeface="微软雅黑" panose="020B0503020204020204" pitchFamily="34" charset="-122"/>
                </a:rPr>
                <a:t>国内市场</a:t>
              </a:r>
              <a:endParaRPr lang="zh-CN" altLang="en-US" sz="2000" b="1" dirty="0">
                <a:solidFill>
                  <a:schemeClr val="bg1"/>
                </a:solidFill>
                <a:ea typeface="微软雅黑" panose="020B0503020204020204" pitchFamily="34" charset="-122"/>
              </a:endParaRPr>
            </a:p>
          </p:txBody>
        </p:sp>
      </p:grpSp>
      <p:cxnSp>
        <p:nvCxnSpPr>
          <p:cNvPr id="12" name="直接箭头连接符 11"/>
          <p:cNvCxnSpPr>
            <a:stCxn id="4" idx="2"/>
          </p:cNvCxnSpPr>
          <p:nvPr/>
        </p:nvCxnSpPr>
        <p:spPr>
          <a:xfrm rot="16200000" flipH="1">
            <a:off x="7176590" y="3176070"/>
            <a:ext cx="500204" cy="56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786314" y="3571876"/>
            <a:ext cx="3185487" cy="369332"/>
          </a:xfrm>
          <a:prstGeom prst="rect">
            <a:avLst/>
          </a:prstGeom>
          <a:solidFill>
            <a:srgbClr val="002060"/>
          </a:solidFill>
          <a:ln>
            <a:solidFill>
              <a:srgbClr val="002060"/>
            </a:solidFill>
          </a:ln>
        </p:spPr>
        <p:txBody>
          <a:bodyPr wrap="none">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严重阻碍中国高铁“走出去”</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285720" y="4500570"/>
            <a:ext cx="8643966" cy="2234458"/>
          </a:xfrm>
          <a:prstGeom prst="rect">
            <a:avLst/>
          </a:prstGeom>
          <a:noFill/>
        </p:spPr>
        <p:txBody>
          <a:bodyPr wrap="square" rtlCol="0">
            <a:spAutoFit/>
          </a:bodyPr>
          <a:lstStyle/>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更深层次的问题是，为推动高铁“出海”而不得不获得外国</a:t>
            </a:r>
            <a:r>
              <a:rPr lang="zh-CN" altLang="en-US" sz="2800" b="1" dirty="0" smtClean="0">
                <a:ln>
                  <a:solidFill>
                    <a:schemeClr val="bg1">
                      <a:alpha val="0"/>
                    </a:schemeClr>
                  </a:solidFill>
                </a:ln>
                <a:solidFill>
                  <a:srgbClr val="FFFF00"/>
                </a:solidFill>
                <a:latin typeface="微软雅黑" panose="020B0503020204020204" pitchFamily="34" charset="-122"/>
                <a:ea typeface="微软雅黑" panose="020B0503020204020204" pitchFamily="34" charset="-122"/>
                <a:cs typeface="Segoe UI" panose="020B0502040204020203" pitchFamily="34" charset="0"/>
              </a:rPr>
              <a:t>认证</a:t>
            </a:r>
            <a:r>
              <a:rPr lang="zh-CN" altLang="en-US"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（比如欧洲认证），将严重削弱中国高铁的比较优势和竞争优势</a:t>
            </a:r>
            <a:endParaRPr lang="en-US" altLang="zh-CN"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实证调研表明，中国高铁“走出去”的最大障碍在于高铁标准被国外垄断，国外主要采用欧洲标准，中国标准不接受</a:t>
            </a:r>
            <a:endParaRPr lang="en-US" altLang="zh-CN"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进入欧洲，则必须费时费力地通过欧洲认证</a:t>
            </a:r>
            <a:endParaRPr lang="zh-CN" altLang="en-US"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24744"/>
            <a:ext cx="8424936" cy="5970865"/>
          </a:xfrm>
          <a:prstGeom prst="rect">
            <a:avLst/>
          </a:prstGeom>
          <a:noFill/>
        </p:spPr>
        <p:txBody>
          <a:bodyPr wrap="square" rtlCol="0">
            <a:spAutoFit/>
          </a:bodyPr>
          <a:lstStyle/>
          <a:p>
            <a:r>
              <a:rPr lang="zh-CN" altLang="en-US" sz="2800" dirty="0" smtClean="0">
                <a:solidFill>
                  <a:srgbClr val="FF0000"/>
                </a:solidFill>
                <a:latin typeface="微软雅黑" panose="020B0503020204020204" pitchFamily="34" charset="-122"/>
                <a:ea typeface="微软雅黑" panose="020B0503020204020204" pitchFamily="34" charset="-122"/>
              </a:rPr>
              <a:t>面临国际激烈竞争环境下的市场准入障碍和技术壁垒</a:t>
            </a:r>
            <a:endParaRPr lang="zh-CN" altLang="en-US" sz="2800" dirty="0" smtClean="0">
              <a:solidFill>
                <a:srgbClr val="FF0000"/>
              </a:solidFill>
              <a:latin typeface="微软雅黑" panose="020B0503020204020204" pitchFamily="34" charset="-122"/>
              <a:ea typeface="微软雅黑" panose="020B0503020204020204" pitchFamily="34" charset="-122"/>
            </a:endParaRPr>
          </a:p>
          <a:p>
            <a:endParaRPr lang="zh-CN" altLang="en-US"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1)面临德、法、日、加等已具备高铁技术优势发达国家的激烈竞争。</a:t>
            </a:r>
            <a:endParaRPr lang="zh-CN" altLang="en-US"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2)相关国家高度关切国家安全、资源保护、企业利益等自身因素，合作谈判困难重重。</a:t>
            </a:r>
            <a:endParaRPr lang="zh-CN" altLang="en-US"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3)技术标准成为国际贸易中的技术壁垒，在铁路标准已被国外垄断或使用、欧标具有天然排他性背景下，中国铁路核心技术只有取得国际专利和产权保护，才能畅行世界。</a:t>
            </a:r>
            <a:endParaRPr lang="zh-CN" altLang="en-US"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4)国际服务贸易的标准化对工程承包商的资质要求和对服务质量标准要求，将成为市场准入的新的技术壁垒。</a:t>
            </a:r>
            <a:endParaRPr lang="zh-CN" altLang="en-US"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5)我国知识产权国际化和保护机制匮乏。</a:t>
            </a:r>
            <a:endParaRPr lang="zh-CN" altLang="en-US"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6)中国铁路规范的国际化程度欠缺，国外铁路项目标准通常参考欧美，对我国规范、标准体系还不认可。</a:t>
            </a:r>
            <a:endParaRPr lang="zh-CN" altLang="en-US"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7)中国铁路产品的国际化程度不高。</a:t>
            </a:r>
            <a:endParaRPr lang="zh-CN" altLang="en-US" sz="2400" dirty="0" smtClean="0">
              <a:latin typeface="微软雅黑" panose="020B0503020204020204" pitchFamily="34" charset="-122"/>
              <a:ea typeface="微软雅黑" panose="020B0503020204020204" pitchFamily="34" charset="-122"/>
            </a:endParaRPr>
          </a:p>
          <a:p>
            <a:endParaRPr lang="zh-CN" altLang="en-US" dirty="0"/>
          </a:p>
        </p:txBody>
      </p:sp>
      <p:sp>
        <p:nvSpPr>
          <p:cNvPr id="3" name="TextBox 2"/>
          <p:cNvSpPr txBox="1"/>
          <p:nvPr/>
        </p:nvSpPr>
        <p:spPr>
          <a:xfrm>
            <a:off x="323528" y="260648"/>
            <a:ext cx="7272808" cy="849463"/>
          </a:xfrm>
          <a:prstGeom prst="rect">
            <a:avLst/>
          </a:prstGeom>
          <a:noFill/>
        </p:spPr>
        <p:txBody>
          <a:bodyPr wrap="square" rtlCol="0">
            <a:spAutoFit/>
          </a:bodyPr>
          <a:lstStyle/>
          <a:p>
            <a:pPr marL="457200" indent="-457200" defTabSz="931545" eaLnBrk="0" fontAlgn="base" hangingPunct="0">
              <a:lnSpc>
                <a:spcPct val="130000"/>
              </a:lnSpc>
              <a:spcBef>
                <a:spcPct val="0"/>
              </a:spcBef>
              <a:spcAft>
                <a:spcPct val="0"/>
              </a:spcAft>
              <a:defRPr/>
            </a:pPr>
            <a:r>
              <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5.   </a:t>
            </a:r>
            <a:r>
              <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知识产权与铁路标准</a:t>
            </a:r>
            <a:endPar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六边形 14"/>
          <p:cNvSpPr/>
          <p:nvPr/>
        </p:nvSpPr>
        <p:spPr>
          <a:xfrm>
            <a:off x="928098" y="2699747"/>
            <a:ext cx="1257181" cy="1083777"/>
          </a:xfrm>
          <a:prstGeom prst="hexagon">
            <a:avLst/>
          </a:prstGeom>
          <a:solidFill>
            <a:srgbClr val="00518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六边形 35"/>
          <p:cNvSpPr/>
          <p:nvPr/>
        </p:nvSpPr>
        <p:spPr>
          <a:xfrm>
            <a:off x="2466783" y="2699747"/>
            <a:ext cx="1257181" cy="1083777"/>
          </a:xfrm>
          <a:prstGeom prst="hexagon">
            <a:avLst/>
          </a:prstGeom>
          <a:solidFill>
            <a:srgbClr val="00518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六边形 36"/>
          <p:cNvSpPr/>
          <p:nvPr/>
        </p:nvSpPr>
        <p:spPr>
          <a:xfrm>
            <a:off x="3985479" y="2699747"/>
            <a:ext cx="1257181" cy="1083777"/>
          </a:xfrm>
          <a:prstGeom prst="hexagon">
            <a:avLst/>
          </a:prstGeom>
          <a:solidFill>
            <a:srgbClr val="00518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六边形 37"/>
          <p:cNvSpPr/>
          <p:nvPr/>
        </p:nvSpPr>
        <p:spPr>
          <a:xfrm>
            <a:off x="5425639" y="2699747"/>
            <a:ext cx="1257181" cy="1083777"/>
          </a:xfrm>
          <a:prstGeom prst="hexagon">
            <a:avLst/>
          </a:prstGeom>
          <a:solidFill>
            <a:srgbClr val="00518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六边形 38"/>
          <p:cNvSpPr/>
          <p:nvPr/>
        </p:nvSpPr>
        <p:spPr>
          <a:xfrm>
            <a:off x="6937807" y="2699747"/>
            <a:ext cx="1257181" cy="1083777"/>
          </a:xfrm>
          <a:prstGeom prst="hexagon">
            <a:avLst/>
          </a:prstGeom>
          <a:solidFill>
            <a:srgbClr val="00518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 y="1052736"/>
            <a:ext cx="9143999" cy="972574"/>
          </a:xfrm>
          <a:prstGeom prst="rect">
            <a:avLst/>
          </a:prstGeom>
          <a:solidFill>
            <a:schemeClr val="accent5">
              <a:lumMod val="20000"/>
              <a:lumOff val="80000"/>
            </a:schemeClr>
          </a:solidFill>
        </p:spPr>
        <p:txBody>
          <a:bodyPr wrap="square" anchor="ctr">
            <a:spAutoFit/>
          </a:bodyPr>
          <a:lstStyle/>
          <a:p>
            <a:pPr algn="ctr">
              <a:lnSpc>
                <a:spcPct val="130000"/>
              </a:lnSpc>
            </a:pPr>
            <a:r>
              <a:rPr lang="en-US" altLang="zh-CN" sz="2200" b="1" dirty="0" smtClean="0">
                <a:ea typeface="微软雅黑" panose="020B0503020204020204" pitchFamily="34" charset="-122"/>
              </a:rPr>
              <a:t>2015</a:t>
            </a:r>
            <a:r>
              <a:rPr lang="zh-CN" altLang="zh-CN" sz="2200" b="1" dirty="0" smtClean="0">
                <a:ea typeface="微软雅黑" panose="020B0503020204020204" pitchFamily="34" charset="-122"/>
              </a:rPr>
              <a:t>年</a:t>
            </a:r>
            <a:r>
              <a:rPr lang="en-US" altLang="zh-CN" sz="2200" b="1" dirty="0" smtClean="0">
                <a:ea typeface="微软雅黑" panose="020B0503020204020204" pitchFamily="34" charset="-122"/>
              </a:rPr>
              <a:t>3</a:t>
            </a:r>
            <a:r>
              <a:rPr lang="zh-CN" altLang="zh-CN" sz="2200" b="1" dirty="0" smtClean="0">
                <a:ea typeface="微软雅黑" panose="020B0503020204020204" pitchFamily="34" charset="-122"/>
              </a:rPr>
              <a:t>月</a:t>
            </a:r>
            <a:r>
              <a:rPr lang="en-US" altLang="zh-CN" sz="2200" b="1" dirty="0" smtClean="0">
                <a:ea typeface="微软雅黑" panose="020B0503020204020204" pitchFamily="34" charset="-122"/>
              </a:rPr>
              <a:t>28</a:t>
            </a:r>
            <a:r>
              <a:rPr lang="zh-CN" altLang="zh-CN" sz="2200" b="1" dirty="0" smtClean="0">
                <a:ea typeface="微软雅黑" panose="020B0503020204020204" pitchFamily="34" charset="-122"/>
              </a:rPr>
              <a:t>日，</a:t>
            </a:r>
            <a:r>
              <a:rPr lang="zh-CN" altLang="en-US" sz="2200" b="1" dirty="0" smtClean="0">
                <a:solidFill>
                  <a:srgbClr val="C00000"/>
                </a:solidFill>
                <a:ea typeface="微软雅黑" panose="020B0503020204020204" pitchFamily="34" charset="-122"/>
              </a:rPr>
              <a:t> 国家发展改革委、外交部、商务部</a:t>
            </a:r>
            <a:endParaRPr lang="en-US" altLang="zh-CN" sz="2200" b="1" dirty="0" smtClean="0">
              <a:solidFill>
                <a:srgbClr val="C00000"/>
              </a:solidFill>
              <a:ea typeface="微软雅黑" panose="020B0503020204020204" pitchFamily="34" charset="-122"/>
            </a:endParaRPr>
          </a:p>
          <a:p>
            <a:pPr algn="ctr">
              <a:lnSpc>
                <a:spcPct val="130000"/>
              </a:lnSpc>
            </a:pPr>
            <a:r>
              <a:rPr lang="zh-CN" altLang="zh-CN" sz="2200" b="1" dirty="0" smtClean="0">
                <a:ea typeface="微软雅黑" panose="020B0503020204020204" pitchFamily="34" charset="-122"/>
              </a:rPr>
              <a:t>发布《</a:t>
            </a:r>
            <a:r>
              <a:rPr lang="zh-CN" altLang="zh-CN" sz="2200" b="1" dirty="0" smtClean="0">
                <a:solidFill>
                  <a:srgbClr val="FF0000"/>
                </a:solidFill>
                <a:ea typeface="微软雅黑" panose="020B0503020204020204" pitchFamily="34" charset="-122"/>
              </a:rPr>
              <a:t>推动共建丝绸之路经济带和</a:t>
            </a:r>
            <a:r>
              <a:rPr lang="en-US" altLang="zh-CN" sz="2200" b="1" dirty="0" smtClean="0">
                <a:solidFill>
                  <a:srgbClr val="FF0000"/>
                </a:solidFill>
                <a:ea typeface="微软雅黑" panose="020B0503020204020204" pitchFamily="34" charset="-122"/>
              </a:rPr>
              <a:t>21</a:t>
            </a:r>
            <a:r>
              <a:rPr lang="zh-CN" altLang="zh-CN" sz="2200" b="1" dirty="0" smtClean="0">
                <a:solidFill>
                  <a:srgbClr val="FF0000"/>
                </a:solidFill>
                <a:ea typeface="微软雅黑" panose="020B0503020204020204" pitchFamily="34" charset="-122"/>
              </a:rPr>
              <a:t>世纪海上丝绸之路的愿景与行动</a:t>
            </a:r>
            <a:r>
              <a:rPr lang="zh-CN" altLang="zh-CN" sz="2200" b="1" dirty="0" smtClean="0">
                <a:ea typeface="微软雅黑" panose="020B0503020204020204" pitchFamily="34" charset="-122"/>
              </a:rPr>
              <a:t>》</a:t>
            </a:r>
            <a:endParaRPr lang="zh-CN" altLang="en-US" sz="2200" b="1" dirty="0">
              <a:ea typeface="微软雅黑" panose="020B0503020204020204" pitchFamily="34" charset="-122"/>
            </a:endParaRPr>
          </a:p>
        </p:txBody>
      </p:sp>
      <p:pic>
        <p:nvPicPr>
          <p:cNvPr id="6" name="图片 5" descr="20150329104548389.jpg"/>
          <p:cNvPicPr>
            <a:picLocks noChangeAspect="1"/>
          </p:cNvPicPr>
          <p:nvPr/>
        </p:nvPicPr>
        <p:blipFill rotWithShape="1">
          <a:blip r:embed="rId1" cstate="print"/>
          <a:srcRect l="26548" t="40927" r="30546" b="29759"/>
          <a:stretch>
            <a:fillRect/>
          </a:stretch>
        </p:blipFill>
        <p:spPr>
          <a:xfrm>
            <a:off x="2987824" y="4311874"/>
            <a:ext cx="3373801" cy="2429494"/>
          </a:xfrm>
          <a:prstGeom prst="rect">
            <a:avLst/>
          </a:prstGeom>
        </p:spPr>
      </p:pic>
      <p:sp>
        <p:nvSpPr>
          <p:cNvPr id="8" name="TextBox 7"/>
          <p:cNvSpPr txBox="1"/>
          <p:nvPr/>
        </p:nvSpPr>
        <p:spPr>
          <a:xfrm>
            <a:off x="852294" y="3869992"/>
            <a:ext cx="1437529" cy="430887"/>
          </a:xfrm>
          <a:prstGeom prst="rect">
            <a:avLst/>
          </a:prstGeom>
          <a:noFill/>
        </p:spPr>
        <p:txBody>
          <a:bodyPr wrap="square" rtlCol="0">
            <a:spAutoFit/>
          </a:bodyPr>
          <a:lstStyle/>
          <a:p>
            <a:pPr algn="ctr"/>
            <a:r>
              <a:rPr lang="zh-CN" altLang="zh-CN" sz="2200" b="1" dirty="0">
                <a:solidFill>
                  <a:srgbClr val="002060"/>
                </a:solidFill>
                <a:ea typeface="微软雅黑" panose="020B0503020204020204" pitchFamily="34" charset="-122"/>
              </a:rPr>
              <a:t>政策沟通</a:t>
            </a:r>
            <a:endParaRPr lang="zh-CN" altLang="en-US" sz="2200" b="1" dirty="0">
              <a:solidFill>
                <a:srgbClr val="002060"/>
              </a:solidFill>
            </a:endParaRPr>
          </a:p>
        </p:txBody>
      </p:sp>
      <p:sp>
        <p:nvSpPr>
          <p:cNvPr id="9" name="TextBox 8"/>
          <p:cNvSpPr txBox="1"/>
          <p:nvPr/>
        </p:nvSpPr>
        <p:spPr>
          <a:xfrm>
            <a:off x="2420704" y="3869992"/>
            <a:ext cx="1443425" cy="430887"/>
          </a:xfrm>
          <a:prstGeom prst="rect">
            <a:avLst/>
          </a:prstGeom>
          <a:noFill/>
        </p:spPr>
        <p:txBody>
          <a:bodyPr wrap="square" rtlCol="0">
            <a:spAutoFit/>
          </a:bodyPr>
          <a:lstStyle/>
          <a:p>
            <a:pPr algn="ctr"/>
            <a:r>
              <a:rPr lang="zh-CN" altLang="zh-CN" sz="2200" b="1" dirty="0">
                <a:solidFill>
                  <a:srgbClr val="002060"/>
                </a:solidFill>
                <a:ea typeface="微软雅黑" panose="020B0503020204020204" pitchFamily="34" charset="-122"/>
              </a:rPr>
              <a:t>设施联通</a:t>
            </a:r>
            <a:endParaRPr lang="zh-CN" altLang="en-US" sz="2200" b="1" dirty="0">
              <a:solidFill>
                <a:srgbClr val="002060"/>
              </a:solidFill>
            </a:endParaRPr>
          </a:p>
        </p:txBody>
      </p:sp>
      <p:sp>
        <p:nvSpPr>
          <p:cNvPr id="10" name="TextBox 9"/>
          <p:cNvSpPr txBox="1"/>
          <p:nvPr/>
        </p:nvSpPr>
        <p:spPr>
          <a:xfrm>
            <a:off x="3941815" y="3869992"/>
            <a:ext cx="1437529" cy="430887"/>
          </a:xfrm>
          <a:prstGeom prst="rect">
            <a:avLst/>
          </a:prstGeom>
          <a:noFill/>
        </p:spPr>
        <p:txBody>
          <a:bodyPr wrap="square" rtlCol="0">
            <a:spAutoFit/>
          </a:bodyPr>
          <a:lstStyle/>
          <a:p>
            <a:pPr algn="ctr"/>
            <a:r>
              <a:rPr lang="zh-CN" altLang="zh-CN" sz="2200" b="1" dirty="0">
                <a:solidFill>
                  <a:srgbClr val="002060"/>
                </a:solidFill>
                <a:ea typeface="微软雅黑" panose="020B0503020204020204" pitchFamily="34" charset="-122"/>
              </a:rPr>
              <a:t>贸易畅通</a:t>
            </a:r>
            <a:endParaRPr lang="zh-CN" altLang="en-US" sz="2200" b="1" dirty="0">
              <a:solidFill>
                <a:srgbClr val="002060"/>
              </a:solidFill>
            </a:endParaRPr>
          </a:p>
        </p:txBody>
      </p:sp>
      <p:sp>
        <p:nvSpPr>
          <p:cNvPr id="11" name="TextBox 10"/>
          <p:cNvSpPr txBox="1"/>
          <p:nvPr/>
        </p:nvSpPr>
        <p:spPr>
          <a:xfrm>
            <a:off x="5357265" y="3869992"/>
            <a:ext cx="1437529" cy="430887"/>
          </a:xfrm>
          <a:prstGeom prst="rect">
            <a:avLst/>
          </a:prstGeom>
          <a:noFill/>
        </p:spPr>
        <p:txBody>
          <a:bodyPr wrap="square" rtlCol="0">
            <a:spAutoFit/>
          </a:bodyPr>
          <a:lstStyle/>
          <a:p>
            <a:pPr algn="ctr"/>
            <a:r>
              <a:rPr lang="zh-CN" altLang="zh-CN" sz="2200" b="1" dirty="0">
                <a:solidFill>
                  <a:srgbClr val="002060"/>
                </a:solidFill>
                <a:ea typeface="微软雅黑" panose="020B0503020204020204" pitchFamily="34" charset="-122"/>
              </a:rPr>
              <a:t>资金融通</a:t>
            </a:r>
            <a:endParaRPr lang="zh-CN" altLang="en-US" sz="2200" b="1" dirty="0">
              <a:solidFill>
                <a:srgbClr val="002060"/>
              </a:solidFill>
            </a:endParaRPr>
          </a:p>
        </p:txBody>
      </p:sp>
      <p:sp>
        <p:nvSpPr>
          <p:cNvPr id="12" name="TextBox 11"/>
          <p:cNvSpPr txBox="1"/>
          <p:nvPr/>
        </p:nvSpPr>
        <p:spPr>
          <a:xfrm>
            <a:off x="6894143" y="3869992"/>
            <a:ext cx="1437529" cy="430887"/>
          </a:xfrm>
          <a:prstGeom prst="rect">
            <a:avLst/>
          </a:prstGeom>
          <a:noFill/>
        </p:spPr>
        <p:txBody>
          <a:bodyPr wrap="square" rtlCol="0">
            <a:spAutoFit/>
          </a:bodyPr>
          <a:lstStyle/>
          <a:p>
            <a:pPr algn="ctr"/>
            <a:r>
              <a:rPr lang="zh-CN" altLang="zh-CN" sz="2200" b="1" dirty="0">
                <a:solidFill>
                  <a:srgbClr val="002060"/>
                </a:solidFill>
                <a:ea typeface="微软雅黑" panose="020B0503020204020204" pitchFamily="34" charset="-122"/>
              </a:rPr>
              <a:t>民心相通</a:t>
            </a:r>
            <a:endParaRPr lang="zh-CN" altLang="en-US" sz="2200" b="1" dirty="0">
              <a:solidFill>
                <a:srgbClr val="002060"/>
              </a:solidFill>
            </a:endParaRPr>
          </a:p>
        </p:txBody>
      </p:sp>
      <p:sp>
        <p:nvSpPr>
          <p:cNvPr id="13" name="圆角矩形 12"/>
          <p:cNvSpPr/>
          <p:nvPr/>
        </p:nvSpPr>
        <p:spPr>
          <a:xfrm>
            <a:off x="3496574" y="2060848"/>
            <a:ext cx="2160240" cy="504056"/>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ea typeface="微软雅黑" panose="020B0503020204020204" pitchFamily="34" charset="-122"/>
              </a:rPr>
              <a:t>“</a:t>
            </a:r>
            <a:r>
              <a:rPr lang="zh-CN" altLang="zh-CN" sz="2400" b="1" dirty="0" smtClean="0">
                <a:ea typeface="微软雅黑" panose="020B0503020204020204" pitchFamily="34" charset="-122"/>
              </a:rPr>
              <a:t>五</a:t>
            </a:r>
            <a:r>
              <a:rPr lang="zh-CN" altLang="zh-CN" sz="2400" b="1" dirty="0">
                <a:ea typeface="微软雅黑" panose="020B0503020204020204" pitchFamily="34" charset="-122"/>
              </a:rPr>
              <a:t>通三</a:t>
            </a:r>
            <a:r>
              <a:rPr lang="zh-CN" altLang="zh-CN" sz="2400" b="1" dirty="0" smtClean="0">
                <a:ea typeface="微软雅黑" panose="020B0503020204020204" pitchFamily="34" charset="-122"/>
              </a:rPr>
              <a:t>同</a:t>
            </a:r>
            <a:r>
              <a:rPr lang="en-US" altLang="zh-CN" sz="2400" b="1" dirty="0" smtClean="0">
                <a:ea typeface="微软雅黑" panose="020B0503020204020204" pitchFamily="34" charset="-122"/>
              </a:rPr>
              <a:t>”</a:t>
            </a:r>
            <a:endParaRPr lang="zh-CN" altLang="en-US" sz="2400" b="1" dirty="0"/>
          </a:p>
        </p:txBody>
      </p:sp>
      <p:sp>
        <p:nvSpPr>
          <p:cNvPr id="14" name="Freeform 224"/>
          <p:cNvSpPr>
            <a:spLocks noEditPoints="1"/>
          </p:cNvSpPr>
          <p:nvPr/>
        </p:nvSpPr>
        <p:spPr bwMode="auto">
          <a:xfrm>
            <a:off x="7222955" y="2952064"/>
            <a:ext cx="686884" cy="653914"/>
          </a:xfrm>
          <a:custGeom>
            <a:avLst/>
            <a:gdLst>
              <a:gd name="T0" fmla="*/ 125 w 248"/>
              <a:gd name="T1" fmla="*/ 236 h 237"/>
              <a:gd name="T2" fmla="*/ 125 w 248"/>
              <a:gd name="T3" fmla="*/ 237 h 237"/>
              <a:gd name="T4" fmla="*/ 125 w 248"/>
              <a:gd name="T5" fmla="*/ 236 h 237"/>
              <a:gd name="T6" fmla="*/ 125 w 248"/>
              <a:gd name="T7" fmla="*/ 237 h 237"/>
              <a:gd name="T8" fmla="*/ 125 w 248"/>
              <a:gd name="T9" fmla="*/ 236 h 237"/>
              <a:gd name="T10" fmla="*/ 83 w 248"/>
              <a:gd name="T11" fmla="*/ 206 h 237"/>
              <a:gd name="T12" fmla="*/ 52 w 248"/>
              <a:gd name="T13" fmla="*/ 176 h 237"/>
              <a:gd name="T14" fmla="*/ 30 w 248"/>
              <a:gd name="T15" fmla="*/ 147 h 237"/>
              <a:gd name="T16" fmla="*/ 16 w 248"/>
              <a:gd name="T17" fmla="*/ 123 h 237"/>
              <a:gd name="T18" fmla="*/ 6 w 248"/>
              <a:gd name="T19" fmla="*/ 102 h 237"/>
              <a:gd name="T20" fmla="*/ 1 w 248"/>
              <a:gd name="T21" fmla="*/ 75 h 237"/>
              <a:gd name="T22" fmla="*/ 0 w 248"/>
              <a:gd name="T23" fmla="*/ 71 h 237"/>
              <a:gd name="T24" fmla="*/ 0 w 248"/>
              <a:gd name="T25" fmla="*/ 59 h 237"/>
              <a:gd name="T26" fmla="*/ 5 w 248"/>
              <a:gd name="T27" fmla="*/ 37 h 237"/>
              <a:gd name="T28" fmla="*/ 18 w 248"/>
              <a:gd name="T29" fmla="*/ 17 h 237"/>
              <a:gd name="T30" fmla="*/ 38 w 248"/>
              <a:gd name="T31" fmla="*/ 4 h 237"/>
              <a:gd name="T32" fmla="*/ 62 w 248"/>
              <a:gd name="T33" fmla="*/ 0 h 237"/>
              <a:gd name="T34" fmla="*/ 73 w 248"/>
              <a:gd name="T35" fmla="*/ 0 h 237"/>
              <a:gd name="T36" fmla="*/ 90 w 248"/>
              <a:gd name="T37" fmla="*/ 4 h 237"/>
              <a:gd name="T38" fmla="*/ 101 w 248"/>
              <a:gd name="T39" fmla="*/ 12 h 237"/>
              <a:gd name="T40" fmla="*/ 114 w 248"/>
              <a:gd name="T41" fmla="*/ 25 h 237"/>
              <a:gd name="T42" fmla="*/ 123 w 248"/>
              <a:gd name="T43" fmla="*/ 43 h 237"/>
              <a:gd name="T44" fmla="*/ 125 w 248"/>
              <a:gd name="T45" fmla="*/ 51 h 237"/>
              <a:gd name="T46" fmla="*/ 129 w 248"/>
              <a:gd name="T47" fmla="*/ 36 h 237"/>
              <a:gd name="T48" fmla="*/ 142 w 248"/>
              <a:gd name="T49" fmla="*/ 16 h 237"/>
              <a:gd name="T50" fmla="*/ 152 w 248"/>
              <a:gd name="T51" fmla="*/ 8 h 237"/>
              <a:gd name="T52" fmla="*/ 168 w 248"/>
              <a:gd name="T53" fmla="*/ 2 h 237"/>
              <a:gd name="T54" fmla="*/ 186 w 248"/>
              <a:gd name="T55" fmla="*/ 0 h 237"/>
              <a:gd name="T56" fmla="*/ 199 w 248"/>
              <a:gd name="T57" fmla="*/ 2 h 237"/>
              <a:gd name="T58" fmla="*/ 221 w 248"/>
              <a:gd name="T59" fmla="*/ 10 h 237"/>
              <a:gd name="T60" fmla="*/ 237 w 248"/>
              <a:gd name="T61" fmla="*/ 26 h 237"/>
              <a:gd name="T62" fmla="*/ 247 w 248"/>
              <a:gd name="T63" fmla="*/ 47 h 237"/>
              <a:gd name="T64" fmla="*/ 248 w 248"/>
              <a:gd name="T65" fmla="*/ 59 h 237"/>
              <a:gd name="T66" fmla="*/ 248 w 248"/>
              <a:gd name="T67" fmla="*/ 71 h 237"/>
              <a:gd name="T68" fmla="*/ 247 w 248"/>
              <a:gd name="T69" fmla="*/ 85 h 237"/>
              <a:gd name="T70" fmla="*/ 239 w 248"/>
              <a:gd name="T71" fmla="*/ 111 h 237"/>
              <a:gd name="T72" fmla="*/ 227 w 248"/>
              <a:gd name="T73" fmla="*/ 134 h 237"/>
              <a:gd name="T74" fmla="*/ 209 w 248"/>
              <a:gd name="T75" fmla="*/ 162 h 237"/>
              <a:gd name="T76" fmla="*/ 183 w 248"/>
              <a:gd name="T77" fmla="*/ 190 h 237"/>
              <a:gd name="T78" fmla="*/ 147 w 248"/>
              <a:gd name="T79" fmla="*/ 220 h 237"/>
              <a:gd name="T80" fmla="*/ 125 w 248"/>
              <a:gd name="T81" fmla="*/ 236 h 237"/>
              <a:gd name="T82" fmla="*/ 31 w 248"/>
              <a:gd name="T83" fmla="*/ 29 h 237"/>
              <a:gd name="T84" fmla="*/ 22 w 248"/>
              <a:gd name="T85" fmla="*/ 46 h 237"/>
              <a:gd name="T86" fmla="*/ 18 w 248"/>
              <a:gd name="T87" fmla="*/ 64 h 237"/>
              <a:gd name="T88" fmla="*/ 21 w 248"/>
              <a:gd name="T89" fmla="*/ 81 h 237"/>
              <a:gd name="T90" fmla="*/ 32 w 248"/>
              <a:gd name="T91" fmla="*/ 111 h 237"/>
              <a:gd name="T92" fmla="*/ 44 w 248"/>
              <a:gd name="T93" fmla="*/ 128 h 237"/>
              <a:gd name="T94" fmla="*/ 38 w 248"/>
              <a:gd name="T95" fmla="*/ 104 h 237"/>
              <a:gd name="T96" fmla="*/ 34 w 248"/>
              <a:gd name="T97" fmla="*/ 68 h 237"/>
              <a:gd name="T98" fmla="*/ 39 w 248"/>
              <a:gd name="T99" fmla="*/ 46 h 237"/>
              <a:gd name="T100" fmla="*/ 51 w 248"/>
              <a:gd name="T101" fmla="*/ 36 h 237"/>
              <a:gd name="T102" fmla="*/ 65 w 248"/>
              <a:gd name="T103" fmla="*/ 33 h 237"/>
              <a:gd name="T104" fmla="*/ 87 w 248"/>
              <a:gd name="T105" fmla="*/ 38 h 237"/>
              <a:gd name="T106" fmla="*/ 101 w 248"/>
              <a:gd name="T107" fmla="*/ 45 h 237"/>
              <a:gd name="T108" fmla="*/ 96 w 248"/>
              <a:gd name="T109" fmla="*/ 37 h 237"/>
              <a:gd name="T110" fmla="*/ 82 w 248"/>
              <a:gd name="T111" fmla="*/ 24 h 237"/>
              <a:gd name="T112" fmla="*/ 71 w 248"/>
              <a:gd name="T113" fmla="*/ 19 h 237"/>
              <a:gd name="T114" fmla="*/ 60 w 248"/>
              <a:gd name="T115" fmla="*/ 16 h 237"/>
              <a:gd name="T116" fmla="*/ 47 w 248"/>
              <a:gd name="T117" fmla="*/ 20 h 237"/>
              <a:gd name="T118" fmla="*/ 31 w 248"/>
              <a:gd name="T119" fmla="*/ 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237">
                <a:moveTo>
                  <a:pt x="125" y="236"/>
                </a:moveTo>
                <a:lnTo>
                  <a:pt x="125" y="236"/>
                </a:lnTo>
                <a:lnTo>
                  <a:pt x="125" y="237"/>
                </a:lnTo>
                <a:lnTo>
                  <a:pt x="125" y="237"/>
                </a:lnTo>
                <a:lnTo>
                  <a:pt x="125" y="236"/>
                </a:lnTo>
                <a:lnTo>
                  <a:pt x="125" y="236"/>
                </a:lnTo>
                <a:lnTo>
                  <a:pt x="125" y="237"/>
                </a:lnTo>
                <a:lnTo>
                  <a:pt x="125" y="237"/>
                </a:lnTo>
                <a:lnTo>
                  <a:pt x="125" y="236"/>
                </a:lnTo>
                <a:lnTo>
                  <a:pt x="125" y="236"/>
                </a:lnTo>
                <a:lnTo>
                  <a:pt x="103" y="220"/>
                </a:lnTo>
                <a:lnTo>
                  <a:pt x="83" y="206"/>
                </a:lnTo>
                <a:lnTo>
                  <a:pt x="66" y="190"/>
                </a:lnTo>
                <a:lnTo>
                  <a:pt x="52" y="176"/>
                </a:lnTo>
                <a:lnTo>
                  <a:pt x="39" y="162"/>
                </a:lnTo>
                <a:lnTo>
                  <a:pt x="30" y="147"/>
                </a:lnTo>
                <a:lnTo>
                  <a:pt x="22" y="134"/>
                </a:lnTo>
                <a:lnTo>
                  <a:pt x="16" y="123"/>
                </a:lnTo>
                <a:lnTo>
                  <a:pt x="10" y="111"/>
                </a:lnTo>
                <a:lnTo>
                  <a:pt x="6" y="102"/>
                </a:lnTo>
                <a:lnTo>
                  <a:pt x="3" y="85"/>
                </a:lnTo>
                <a:lnTo>
                  <a:pt x="1" y="75"/>
                </a:lnTo>
                <a:lnTo>
                  <a:pt x="0" y="71"/>
                </a:lnTo>
                <a:lnTo>
                  <a:pt x="0" y="71"/>
                </a:lnTo>
                <a:lnTo>
                  <a:pt x="0" y="59"/>
                </a:lnTo>
                <a:lnTo>
                  <a:pt x="0" y="59"/>
                </a:lnTo>
                <a:lnTo>
                  <a:pt x="1" y="47"/>
                </a:lnTo>
                <a:lnTo>
                  <a:pt x="5" y="37"/>
                </a:lnTo>
                <a:lnTo>
                  <a:pt x="12" y="26"/>
                </a:lnTo>
                <a:lnTo>
                  <a:pt x="18" y="17"/>
                </a:lnTo>
                <a:lnTo>
                  <a:pt x="27" y="10"/>
                </a:lnTo>
                <a:lnTo>
                  <a:pt x="38" y="4"/>
                </a:lnTo>
                <a:lnTo>
                  <a:pt x="49" y="2"/>
                </a:lnTo>
                <a:lnTo>
                  <a:pt x="62" y="0"/>
                </a:lnTo>
                <a:lnTo>
                  <a:pt x="62" y="0"/>
                </a:lnTo>
                <a:lnTo>
                  <a:pt x="73" y="0"/>
                </a:lnTo>
                <a:lnTo>
                  <a:pt x="82" y="2"/>
                </a:lnTo>
                <a:lnTo>
                  <a:pt x="90" y="4"/>
                </a:lnTo>
                <a:lnTo>
                  <a:pt x="96" y="8"/>
                </a:lnTo>
                <a:lnTo>
                  <a:pt x="101" y="12"/>
                </a:lnTo>
                <a:lnTo>
                  <a:pt x="107" y="16"/>
                </a:lnTo>
                <a:lnTo>
                  <a:pt x="114" y="25"/>
                </a:lnTo>
                <a:lnTo>
                  <a:pt x="120" y="36"/>
                </a:lnTo>
                <a:lnTo>
                  <a:pt x="123" y="43"/>
                </a:lnTo>
                <a:lnTo>
                  <a:pt x="125" y="51"/>
                </a:lnTo>
                <a:lnTo>
                  <a:pt x="125" y="51"/>
                </a:lnTo>
                <a:lnTo>
                  <a:pt x="126" y="43"/>
                </a:lnTo>
                <a:lnTo>
                  <a:pt x="129" y="36"/>
                </a:lnTo>
                <a:lnTo>
                  <a:pt x="134" y="25"/>
                </a:lnTo>
                <a:lnTo>
                  <a:pt x="142" y="16"/>
                </a:lnTo>
                <a:lnTo>
                  <a:pt x="147" y="12"/>
                </a:lnTo>
                <a:lnTo>
                  <a:pt x="152" y="8"/>
                </a:lnTo>
                <a:lnTo>
                  <a:pt x="160" y="4"/>
                </a:lnTo>
                <a:lnTo>
                  <a:pt x="168" y="2"/>
                </a:lnTo>
                <a:lnTo>
                  <a:pt x="175" y="0"/>
                </a:lnTo>
                <a:lnTo>
                  <a:pt x="186" y="0"/>
                </a:lnTo>
                <a:lnTo>
                  <a:pt x="186" y="0"/>
                </a:lnTo>
                <a:lnTo>
                  <a:pt x="199" y="2"/>
                </a:lnTo>
                <a:lnTo>
                  <a:pt x="211" y="4"/>
                </a:lnTo>
                <a:lnTo>
                  <a:pt x="221" y="10"/>
                </a:lnTo>
                <a:lnTo>
                  <a:pt x="230" y="17"/>
                </a:lnTo>
                <a:lnTo>
                  <a:pt x="237" y="26"/>
                </a:lnTo>
                <a:lnTo>
                  <a:pt x="243" y="37"/>
                </a:lnTo>
                <a:lnTo>
                  <a:pt x="247" y="47"/>
                </a:lnTo>
                <a:lnTo>
                  <a:pt x="248" y="59"/>
                </a:lnTo>
                <a:lnTo>
                  <a:pt x="248" y="59"/>
                </a:lnTo>
                <a:lnTo>
                  <a:pt x="248" y="71"/>
                </a:lnTo>
                <a:lnTo>
                  <a:pt x="248" y="71"/>
                </a:lnTo>
                <a:lnTo>
                  <a:pt x="248" y="75"/>
                </a:lnTo>
                <a:lnTo>
                  <a:pt x="247" y="85"/>
                </a:lnTo>
                <a:lnTo>
                  <a:pt x="242" y="102"/>
                </a:lnTo>
                <a:lnTo>
                  <a:pt x="239" y="111"/>
                </a:lnTo>
                <a:lnTo>
                  <a:pt x="234" y="123"/>
                </a:lnTo>
                <a:lnTo>
                  <a:pt x="227" y="134"/>
                </a:lnTo>
                <a:lnTo>
                  <a:pt x="220" y="147"/>
                </a:lnTo>
                <a:lnTo>
                  <a:pt x="209" y="162"/>
                </a:lnTo>
                <a:lnTo>
                  <a:pt x="198" y="176"/>
                </a:lnTo>
                <a:lnTo>
                  <a:pt x="183" y="190"/>
                </a:lnTo>
                <a:lnTo>
                  <a:pt x="166" y="206"/>
                </a:lnTo>
                <a:lnTo>
                  <a:pt x="147" y="220"/>
                </a:lnTo>
                <a:lnTo>
                  <a:pt x="125" y="236"/>
                </a:lnTo>
                <a:lnTo>
                  <a:pt x="125" y="236"/>
                </a:lnTo>
                <a:close/>
                <a:moveTo>
                  <a:pt x="31" y="29"/>
                </a:moveTo>
                <a:lnTo>
                  <a:pt x="31" y="29"/>
                </a:lnTo>
                <a:lnTo>
                  <a:pt x="26" y="38"/>
                </a:lnTo>
                <a:lnTo>
                  <a:pt x="22" y="46"/>
                </a:lnTo>
                <a:lnTo>
                  <a:pt x="19" y="55"/>
                </a:lnTo>
                <a:lnTo>
                  <a:pt x="18" y="64"/>
                </a:lnTo>
                <a:lnTo>
                  <a:pt x="19" y="73"/>
                </a:lnTo>
                <a:lnTo>
                  <a:pt x="21" y="81"/>
                </a:lnTo>
                <a:lnTo>
                  <a:pt x="26" y="97"/>
                </a:lnTo>
                <a:lnTo>
                  <a:pt x="32" y="111"/>
                </a:lnTo>
                <a:lnTo>
                  <a:pt x="39" y="120"/>
                </a:lnTo>
                <a:lnTo>
                  <a:pt x="44" y="128"/>
                </a:lnTo>
                <a:lnTo>
                  <a:pt x="44" y="128"/>
                </a:lnTo>
                <a:lnTo>
                  <a:pt x="38" y="104"/>
                </a:lnTo>
                <a:lnTo>
                  <a:pt x="35" y="84"/>
                </a:lnTo>
                <a:lnTo>
                  <a:pt x="34" y="68"/>
                </a:lnTo>
                <a:lnTo>
                  <a:pt x="35" y="56"/>
                </a:lnTo>
                <a:lnTo>
                  <a:pt x="39" y="46"/>
                </a:lnTo>
                <a:lnTo>
                  <a:pt x="44" y="39"/>
                </a:lnTo>
                <a:lnTo>
                  <a:pt x="51" y="36"/>
                </a:lnTo>
                <a:lnTo>
                  <a:pt x="57" y="34"/>
                </a:lnTo>
                <a:lnTo>
                  <a:pt x="65" y="33"/>
                </a:lnTo>
                <a:lnTo>
                  <a:pt x="73" y="34"/>
                </a:lnTo>
                <a:lnTo>
                  <a:pt x="87" y="38"/>
                </a:lnTo>
                <a:lnTo>
                  <a:pt x="97" y="42"/>
                </a:lnTo>
                <a:lnTo>
                  <a:pt x="101" y="45"/>
                </a:lnTo>
                <a:lnTo>
                  <a:pt x="101" y="45"/>
                </a:lnTo>
                <a:lnTo>
                  <a:pt x="96" y="37"/>
                </a:lnTo>
                <a:lnTo>
                  <a:pt x="90" y="30"/>
                </a:lnTo>
                <a:lnTo>
                  <a:pt x="82" y="24"/>
                </a:lnTo>
                <a:lnTo>
                  <a:pt x="77" y="21"/>
                </a:lnTo>
                <a:lnTo>
                  <a:pt x="71" y="19"/>
                </a:lnTo>
                <a:lnTo>
                  <a:pt x="66" y="17"/>
                </a:lnTo>
                <a:lnTo>
                  <a:pt x="60" y="16"/>
                </a:lnTo>
                <a:lnTo>
                  <a:pt x="53" y="17"/>
                </a:lnTo>
                <a:lnTo>
                  <a:pt x="47" y="20"/>
                </a:lnTo>
                <a:lnTo>
                  <a:pt x="39" y="24"/>
                </a:lnTo>
                <a:lnTo>
                  <a:pt x="31" y="29"/>
                </a:lnTo>
                <a:lnTo>
                  <a:pt x="31" y="29"/>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1026" name="Picture 2" descr="C:\Users\SY\Desktop\142753548870816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724806"/>
            <a:ext cx="1028748" cy="106423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C:\Users\SY\Desktop\14275354896726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3757" y="2759558"/>
            <a:ext cx="972449" cy="95500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Freeform 85"/>
          <p:cNvSpPr>
            <a:spLocks noEditPoints="1"/>
          </p:cNvSpPr>
          <p:nvPr/>
        </p:nvSpPr>
        <p:spPr bwMode="auto">
          <a:xfrm>
            <a:off x="1239654" y="2850396"/>
            <a:ext cx="667537" cy="785337"/>
          </a:xfrm>
          <a:custGeom>
            <a:avLst/>
            <a:gdLst>
              <a:gd name="T0" fmla="*/ 170 w 224"/>
              <a:gd name="T1" fmla="*/ 0 h 264"/>
              <a:gd name="T2" fmla="*/ 200 w 224"/>
              <a:gd name="T3" fmla="*/ 30 h 264"/>
              <a:gd name="T4" fmla="*/ 188 w 224"/>
              <a:gd name="T5" fmla="*/ 104 h 264"/>
              <a:gd name="T6" fmla="*/ 183 w 224"/>
              <a:gd name="T7" fmla="*/ 18 h 264"/>
              <a:gd name="T8" fmla="*/ 56 w 224"/>
              <a:gd name="T9" fmla="*/ 13 h 264"/>
              <a:gd name="T10" fmla="*/ 75 w 224"/>
              <a:gd name="T11" fmla="*/ 37 h 264"/>
              <a:gd name="T12" fmla="*/ 12 w 224"/>
              <a:gd name="T13" fmla="*/ 112 h 264"/>
              <a:gd name="T14" fmla="*/ 17 w 224"/>
              <a:gd name="T15" fmla="*/ 240 h 264"/>
              <a:gd name="T16" fmla="*/ 67 w 224"/>
              <a:gd name="T17" fmla="*/ 245 h 264"/>
              <a:gd name="T18" fmla="*/ 29 w 224"/>
              <a:gd name="T19" fmla="*/ 257 h 264"/>
              <a:gd name="T20" fmla="*/ 0 w 224"/>
              <a:gd name="T21" fmla="*/ 228 h 264"/>
              <a:gd name="T22" fmla="*/ 0 w 224"/>
              <a:gd name="T23" fmla="*/ 108 h 264"/>
              <a:gd name="T24" fmla="*/ 34 w 224"/>
              <a:gd name="T25" fmla="*/ 3 h 264"/>
              <a:gd name="T26" fmla="*/ 34 w 224"/>
              <a:gd name="T27" fmla="*/ 3 h 264"/>
              <a:gd name="T28" fmla="*/ 34 w 224"/>
              <a:gd name="T29" fmla="*/ 3 h 264"/>
              <a:gd name="T30" fmla="*/ 36 w 224"/>
              <a:gd name="T31" fmla="*/ 2 h 264"/>
              <a:gd name="T32" fmla="*/ 36 w 224"/>
              <a:gd name="T33" fmla="*/ 2 h 264"/>
              <a:gd name="T34" fmla="*/ 36 w 224"/>
              <a:gd name="T35" fmla="*/ 2 h 264"/>
              <a:gd name="T36" fmla="*/ 36 w 224"/>
              <a:gd name="T37" fmla="*/ 2 h 264"/>
              <a:gd name="T38" fmla="*/ 38 w 224"/>
              <a:gd name="T39" fmla="*/ 0 h 264"/>
              <a:gd name="T40" fmla="*/ 38 w 224"/>
              <a:gd name="T41" fmla="*/ 0 h 264"/>
              <a:gd name="T42" fmla="*/ 38 w 224"/>
              <a:gd name="T43" fmla="*/ 0 h 264"/>
              <a:gd name="T44" fmla="*/ 38 w 224"/>
              <a:gd name="T45" fmla="*/ 0 h 264"/>
              <a:gd name="T46" fmla="*/ 38 w 224"/>
              <a:gd name="T47" fmla="*/ 0 h 264"/>
              <a:gd name="T48" fmla="*/ 39 w 224"/>
              <a:gd name="T49" fmla="*/ 0 h 264"/>
              <a:gd name="T50" fmla="*/ 40 w 224"/>
              <a:gd name="T51" fmla="*/ 0 h 264"/>
              <a:gd name="T52" fmla="*/ 37 w 224"/>
              <a:gd name="T53" fmla="*/ 180 h 264"/>
              <a:gd name="T54" fmla="*/ 101 w 224"/>
              <a:gd name="T55" fmla="*/ 170 h 264"/>
              <a:gd name="T56" fmla="*/ 37 w 224"/>
              <a:gd name="T57" fmla="*/ 143 h 264"/>
              <a:gd name="T58" fmla="*/ 101 w 224"/>
              <a:gd name="T59" fmla="*/ 153 h 264"/>
              <a:gd name="T60" fmla="*/ 37 w 224"/>
              <a:gd name="T61" fmla="*/ 143 h 264"/>
              <a:gd name="T62" fmla="*/ 37 w 224"/>
              <a:gd name="T63" fmla="*/ 127 h 264"/>
              <a:gd name="T64" fmla="*/ 166 w 224"/>
              <a:gd name="T65" fmla="*/ 117 h 264"/>
              <a:gd name="T66" fmla="*/ 104 w 224"/>
              <a:gd name="T67" fmla="*/ 86 h 264"/>
              <a:gd name="T68" fmla="*/ 166 w 224"/>
              <a:gd name="T69" fmla="*/ 96 h 264"/>
              <a:gd name="T70" fmla="*/ 104 w 224"/>
              <a:gd name="T71" fmla="*/ 86 h 264"/>
              <a:gd name="T72" fmla="*/ 104 w 224"/>
              <a:gd name="T73" fmla="*/ 69 h 264"/>
              <a:gd name="T74" fmla="*/ 166 w 224"/>
              <a:gd name="T75" fmla="*/ 59 h 264"/>
              <a:gd name="T76" fmla="*/ 104 w 224"/>
              <a:gd name="T77" fmla="*/ 34 h 264"/>
              <a:gd name="T78" fmla="*/ 166 w 224"/>
              <a:gd name="T79" fmla="*/ 44 h 264"/>
              <a:gd name="T80" fmla="*/ 104 w 224"/>
              <a:gd name="T81" fmla="*/ 34 h 264"/>
              <a:gd name="T82" fmla="*/ 94 w 224"/>
              <a:gd name="T83" fmla="*/ 217 h 264"/>
              <a:gd name="T84" fmla="*/ 224 w 224"/>
              <a:gd name="T85" fmla="*/ 147 h 264"/>
              <a:gd name="T86" fmla="*/ 90 w 224"/>
              <a:gd name="T87" fmla="*/ 222 h 264"/>
              <a:gd name="T88" fmla="*/ 88 w 224"/>
              <a:gd name="T89" fmla="*/ 264 h 264"/>
              <a:gd name="T90" fmla="*/ 90 w 224"/>
              <a:gd name="T91" fmla="*/ 222 h 264"/>
              <a:gd name="T92" fmla="*/ 188 w 224"/>
              <a:gd name="T93" fmla="*/ 205 h 264"/>
              <a:gd name="T94" fmla="*/ 183 w 224"/>
              <a:gd name="T95" fmla="*/ 240 h 264"/>
              <a:gd name="T96" fmla="*/ 147 w 224"/>
              <a:gd name="T97" fmla="*/ 245 h 264"/>
              <a:gd name="T98" fmla="*/ 145 w 224"/>
              <a:gd name="T99" fmla="*/ 257 h 264"/>
              <a:gd name="T100" fmla="*/ 191 w 224"/>
              <a:gd name="T101" fmla="*/ 248 h 264"/>
              <a:gd name="T102" fmla="*/ 200 w 224"/>
              <a:gd name="T103" fmla="*/ 192 h 264"/>
              <a:gd name="T104" fmla="*/ 62 w 224"/>
              <a:gd name="T105" fmla="*/ 34 h 264"/>
              <a:gd name="T106" fmla="*/ 22 w 224"/>
              <a:gd name="T107" fmla="*/ 8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4" h="264">
                <a:moveTo>
                  <a:pt x="40" y="0"/>
                </a:moveTo>
                <a:cubicBezTo>
                  <a:pt x="170" y="0"/>
                  <a:pt x="170" y="0"/>
                  <a:pt x="170" y="0"/>
                </a:cubicBezTo>
                <a:cubicBezTo>
                  <a:pt x="179" y="0"/>
                  <a:pt x="186" y="3"/>
                  <a:pt x="191" y="9"/>
                </a:cubicBezTo>
                <a:cubicBezTo>
                  <a:pt x="197" y="14"/>
                  <a:pt x="200" y="21"/>
                  <a:pt x="200" y="30"/>
                </a:cubicBezTo>
                <a:cubicBezTo>
                  <a:pt x="200" y="92"/>
                  <a:pt x="200" y="92"/>
                  <a:pt x="200" y="92"/>
                </a:cubicBezTo>
                <a:cubicBezTo>
                  <a:pt x="188" y="104"/>
                  <a:pt x="188" y="104"/>
                  <a:pt x="188" y="104"/>
                </a:cubicBezTo>
                <a:cubicBezTo>
                  <a:pt x="188" y="30"/>
                  <a:pt x="188" y="30"/>
                  <a:pt x="188" y="30"/>
                </a:cubicBezTo>
                <a:cubicBezTo>
                  <a:pt x="188" y="25"/>
                  <a:pt x="186" y="21"/>
                  <a:pt x="183" y="18"/>
                </a:cubicBezTo>
                <a:cubicBezTo>
                  <a:pt x="179" y="14"/>
                  <a:pt x="175" y="13"/>
                  <a:pt x="170" y="13"/>
                </a:cubicBezTo>
                <a:cubicBezTo>
                  <a:pt x="56" y="13"/>
                  <a:pt x="56" y="13"/>
                  <a:pt x="56" y="13"/>
                </a:cubicBezTo>
                <a:cubicBezTo>
                  <a:pt x="75" y="28"/>
                  <a:pt x="75" y="28"/>
                  <a:pt x="75" y="28"/>
                </a:cubicBezTo>
                <a:cubicBezTo>
                  <a:pt x="77" y="30"/>
                  <a:pt x="77" y="34"/>
                  <a:pt x="75" y="37"/>
                </a:cubicBezTo>
                <a:cubicBezTo>
                  <a:pt x="75" y="37"/>
                  <a:pt x="75" y="37"/>
                  <a:pt x="75" y="37"/>
                </a:cubicBezTo>
                <a:cubicBezTo>
                  <a:pt x="12" y="112"/>
                  <a:pt x="12" y="112"/>
                  <a:pt x="12" y="112"/>
                </a:cubicBezTo>
                <a:cubicBezTo>
                  <a:pt x="12" y="228"/>
                  <a:pt x="12" y="228"/>
                  <a:pt x="12" y="228"/>
                </a:cubicBezTo>
                <a:cubicBezTo>
                  <a:pt x="12" y="232"/>
                  <a:pt x="14" y="236"/>
                  <a:pt x="17" y="240"/>
                </a:cubicBezTo>
                <a:cubicBezTo>
                  <a:pt x="20" y="243"/>
                  <a:pt x="25" y="245"/>
                  <a:pt x="29" y="245"/>
                </a:cubicBezTo>
                <a:cubicBezTo>
                  <a:pt x="67" y="245"/>
                  <a:pt x="67" y="245"/>
                  <a:pt x="67" y="245"/>
                </a:cubicBezTo>
                <a:cubicBezTo>
                  <a:pt x="62" y="257"/>
                  <a:pt x="62" y="257"/>
                  <a:pt x="62" y="257"/>
                </a:cubicBezTo>
                <a:cubicBezTo>
                  <a:pt x="29" y="257"/>
                  <a:pt x="29" y="257"/>
                  <a:pt x="29" y="257"/>
                </a:cubicBezTo>
                <a:cubicBezTo>
                  <a:pt x="21" y="257"/>
                  <a:pt x="14" y="254"/>
                  <a:pt x="9" y="248"/>
                </a:cubicBezTo>
                <a:cubicBezTo>
                  <a:pt x="3" y="243"/>
                  <a:pt x="0" y="236"/>
                  <a:pt x="0" y="228"/>
                </a:cubicBezTo>
                <a:cubicBezTo>
                  <a:pt x="0" y="110"/>
                  <a:pt x="0" y="110"/>
                  <a:pt x="0" y="110"/>
                </a:cubicBezTo>
                <a:cubicBezTo>
                  <a:pt x="0" y="109"/>
                  <a:pt x="0" y="108"/>
                  <a:pt x="0" y="108"/>
                </a:cubicBezTo>
                <a:cubicBezTo>
                  <a:pt x="34" y="5"/>
                  <a:pt x="34" y="5"/>
                  <a:pt x="34" y="5"/>
                </a:cubicBezTo>
                <a:cubicBezTo>
                  <a:pt x="34" y="4"/>
                  <a:pt x="34" y="4"/>
                  <a:pt x="34" y="3"/>
                </a:cubicBezTo>
                <a:cubicBezTo>
                  <a:pt x="34" y="3"/>
                  <a:pt x="34" y="3"/>
                  <a:pt x="34" y="3"/>
                </a:cubicBezTo>
                <a:cubicBezTo>
                  <a:pt x="34" y="3"/>
                  <a:pt x="34" y="3"/>
                  <a:pt x="34" y="3"/>
                </a:cubicBezTo>
                <a:cubicBezTo>
                  <a:pt x="34" y="3"/>
                  <a:pt x="34" y="3"/>
                  <a:pt x="34" y="3"/>
                </a:cubicBezTo>
                <a:cubicBezTo>
                  <a:pt x="34" y="3"/>
                  <a:pt x="34" y="3"/>
                  <a:pt x="34" y="3"/>
                </a:cubicBezTo>
                <a:cubicBezTo>
                  <a:pt x="34" y="3"/>
                  <a:pt x="34" y="3"/>
                  <a:pt x="34" y="3"/>
                </a:cubicBezTo>
                <a:cubicBezTo>
                  <a:pt x="35" y="3"/>
                  <a:pt x="35"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1"/>
                  <a:pt x="36" y="1"/>
                  <a:pt x="36" y="1"/>
                </a:cubicBezTo>
                <a:cubicBezTo>
                  <a:pt x="36" y="1"/>
                  <a:pt x="37" y="1"/>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9" y="0"/>
                  <a:pt x="39" y="0"/>
                  <a:pt x="39" y="0"/>
                </a:cubicBezTo>
                <a:cubicBezTo>
                  <a:pt x="39" y="0"/>
                  <a:pt x="39" y="0"/>
                  <a:pt x="39" y="0"/>
                </a:cubicBezTo>
                <a:cubicBezTo>
                  <a:pt x="39" y="0"/>
                  <a:pt x="39" y="0"/>
                  <a:pt x="40" y="0"/>
                </a:cubicBezTo>
                <a:cubicBezTo>
                  <a:pt x="40" y="0"/>
                  <a:pt x="40" y="0"/>
                  <a:pt x="40" y="0"/>
                </a:cubicBezTo>
                <a:close/>
                <a:moveTo>
                  <a:pt x="37" y="170"/>
                </a:moveTo>
                <a:cubicBezTo>
                  <a:pt x="37" y="180"/>
                  <a:pt x="37" y="180"/>
                  <a:pt x="37" y="180"/>
                </a:cubicBezTo>
                <a:cubicBezTo>
                  <a:pt x="101" y="180"/>
                  <a:pt x="101" y="180"/>
                  <a:pt x="101" y="180"/>
                </a:cubicBezTo>
                <a:cubicBezTo>
                  <a:pt x="101" y="170"/>
                  <a:pt x="101" y="170"/>
                  <a:pt x="101" y="170"/>
                </a:cubicBezTo>
                <a:cubicBezTo>
                  <a:pt x="37" y="170"/>
                  <a:pt x="37" y="170"/>
                  <a:pt x="37" y="170"/>
                </a:cubicBezTo>
                <a:close/>
                <a:moveTo>
                  <a:pt x="37" y="143"/>
                </a:moveTo>
                <a:cubicBezTo>
                  <a:pt x="37" y="153"/>
                  <a:pt x="37" y="153"/>
                  <a:pt x="37" y="153"/>
                </a:cubicBezTo>
                <a:cubicBezTo>
                  <a:pt x="101" y="153"/>
                  <a:pt x="101" y="153"/>
                  <a:pt x="101" y="153"/>
                </a:cubicBezTo>
                <a:cubicBezTo>
                  <a:pt x="101" y="143"/>
                  <a:pt x="101" y="143"/>
                  <a:pt x="101" y="143"/>
                </a:cubicBezTo>
                <a:cubicBezTo>
                  <a:pt x="37" y="143"/>
                  <a:pt x="37" y="143"/>
                  <a:pt x="37" y="143"/>
                </a:cubicBezTo>
                <a:close/>
                <a:moveTo>
                  <a:pt x="37" y="117"/>
                </a:moveTo>
                <a:cubicBezTo>
                  <a:pt x="37" y="127"/>
                  <a:pt x="37" y="127"/>
                  <a:pt x="37" y="127"/>
                </a:cubicBezTo>
                <a:cubicBezTo>
                  <a:pt x="166" y="127"/>
                  <a:pt x="166" y="127"/>
                  <a:pt x="166" y="127"/>
                </a:cubicBezTo>
                <a:cubicBezTo>
                  <a:pt x="166" y="117"/>
                  <a:pt x="166" y="117"/>
                  <a:pt x="166" y="117"/>
                </a:cubicBezTo>
                <a:cubicBezTo>
                  <a:pt x="37" y="117"/>
                  <a:pt x="37" y="117"/>
                  <a:pt x="37" y="117"/>
                </a:cubicBezTo>
                <a:close/>
                <a:moveTo>
                  <a:pt x="104" y="86"/>
                </a:moveTo>
                <a:cubicBezTo>
                  <a:pt x="104" y="96"/>
                  <a:pt x="104" y="96"/>
                  <a:pt x="104" y="96"/>
                </a:cubicBezTo>
                <a:cubicBezTo>
                  <a:pt x="166" y="96"/>
                  <a:pt x="166" y="96"/>
                  <a:pt x="166" y="96"/>
                </a:cubicBezTo>
                <a:cubicBezTo>
                  <a:pt x="166" y="86"/>
                  <a:pt x="166" y="86"/>
                  <a:pt x="166" y="86"/>
                </a:cubicBezTo>
                <a:cubicBezTo>
                  <a:pt x="104" y="86"/>
                  <a:pt x="104" y="86"/>
                  <a:pt x="104" y="86"/>
                </a:cubicBezTo>
                <a:close/>
                <a:moveTo>
                  <a:pt x="104" y="59"/>
                </a:moveTo>
                <a:cubicBezTo>
                  <a:pt x="104" y="69"/>
                  <a:pt x="104" y="69"/>
                  <a:pt x="104" y="69"/>
                </a:cubicBezTo>
                <a:cubicBezTo>
                  <a:pt x="166" y="69"/>
                  <a:pt x="166" y="69"/>
                  <a:pt x="166" y="69"/>
                </a:cubicBezTo>
                <a:cubicBezTo>
                  <a:pt x="166" y="59"/>
                  <a:pt x="166" y="59"/>
                  <a:pt x="166" y="59"/>
                </a:cubicBezTo>
                <a:cubicBezTo>
                  <a:pt x="104" y="59"/>
                  <a:pt x="104" y="59"/>
                  <a:pt x="104" y="59"/>
                </a:cubicBezTo>
                <a:close/>
                <a:moveTo>
                  <a:pt x="104" y="34"/>
                </a:moveTo>
                <a:cubicBezTo>
                  <a:pt x="104" y="44"/>
                  <a:pt x="104" y="44"/>
                  <a:pt x="104" y="44"/>
                </a:cubicBezTo>
                <a:cubicBezTo>
                  <a:pt x="166" y="44"/>
                  <a:pt x="166" y="44"/>
                  <a:pt x="166" y="44"/>
                </a:cubicBezTo>
                <a:cubicBezTo>
                  <a:pt x="166" y="34"/>
                  <a:pt x="166" y="34"/>
                  <a:pt x="166" y="34"/>
                </a:cubicBezTo>
                <a:cubicBezTo>
                  <a:pt x="104" y="34"/>
                  <a:pt x="104" y="34"/>
                  <a:pt x="104" y="34"/>
                </a:cubicBezTo>
                <a:close/>
                <a:moveTo>
                  <a:pt x="194" y="117"/>
                </a:moveTo>
                <a:cubicBezTo>
                  <a:pt x="94" y="217"/>
                  <a:pt x="94" y="217"/>
                  <a:pt x="94" y="217"/>
                </a:cubicBezTo>
                <a:cubicBezTo>
                  <a:pt x="124" y="248"/>
                  <a:pt x="124" y="248"/>
                  <a:pt x="124" y="248"/>
                </a:cubicBezTo>
                <a:cubicBezTo>
                  <a:pt x="224" y="147"/>
                  <a:pt x="224" y="147"/>
                  <a:pt x="224" y="147"/>
                </a:cubicBezTo>
                <a:cubicBezTo>
                  <a:pt x="194" y="117"/>
                  <a:pt x="194" y="117"/>
                  <a:pt x="194" y="117"/>
                </a:cubicBezTo>
                <a:close/>
                <a:moveTo>
                  <a:pt x="90" y="222"/>
                </a:moveTo>
                <a:cubicBezTo>
                  <a:pt x="78" y="255"/>
                  <a:pt x="78" y="255"/>
                  <a:pt x="78" y="255"/>
                </a:cubicBezTo>
                <a:cubicBezTo>
                  <a:pt x="88" y="264"/>
                  <a:pt x="88" y="264"/>
                  <a:pt x="88" y="264"/>
                </a:cubicBezTo>
                <a:cubicBezTo>
                  <a:pt x="120" y="252"/>
                  <a:pt x="120" y="252"/>
                  <a:pt x="120" y="252"/>
                </a:cubicBezTo>
                <a:cubicBezTo>
                  <a:pt x="90" y="222"/>
                  <a:pt x="90" y="222"/>
                  <a:pt x="90" y="222"/>
                </a:cubicBezTo>
                <a:close/>
                <a:moveTo>
                  <a:pt x="200" y="192"/>
                </a:moveTo>
                <a:cubicBezTo>
                  <a:pt x="188" y="205"/>
                  <a:pt x="188" y="205"/>
                  <a:pt x="188" y="205"/>
                </a:cubicBezTo>
                <a:cubicBezTo>
                  <a:pt x="188" y="228"/>
                  <a:pt x="188" y="228"/>
                  <a:pt x="188" y="228"/>
                </a:cubicBezTo>
                <a:cubicBezTo>
                  <a:pt x="188" y="232"/>
                  <a:pt x="186" y="236"/>
                  <a:pt x="183" y="240"/>
                </a:cubicBezTo>
                <a:cubicBezTo>
                  <a:pt x="179" y="243"/>
                  <a:pt x="175" y="245"/>
                  <a:pt x="170" y="245"/>
                </a:cubicBezTo>
                <a:cubicBezTo>
                  <a:pt x="147" y="245"/>
                  <a:pt x="147" y="245"/>
                  <a:pt x="147" y="245"/>
                </a:cubicBezTo>
                <a:cubicBezTo>
                  <a:pt x="140" y="252"/>
                  <a:pt x="140" y="252"/>
                  <a:pt x="140" y="252"/>
                </a:cubicBezTo>
                <a:cubicBezTo>
                  <a:pt x="145" y="257"/>
                  <a:pt x="145" y="257"/>
                  <a:pt x="145" y="257"/>
                </a:cubicBezTo>
                <a:cubicBezTo>
                  <a:pt x="170" y="257"/>
                  <a:pt x="170" y="257"/>
                  <a:pt x="170" y="257"/>
                </a:cubicBezTo>
                <a:cubicBezTo>
                  <a:pt x="179" y="257"/>
                  <a:pt x="186" y="254"/>
                  <a:pt x="191" y="248"/>
                </a:cubicBezTo>
                <a:cubicBezTo>
                  <a:pt x="197" y="243"/>
                  <a:pt x="200" y="236"/>
                  <a:pt x="200" y="228"/>
                </a:cubicBezTo>
                <a:cubicBezTo>
                  <a:pt x="200" y="192"/>
                  <a:pt x="200" y="192"/>
                  <a:pt x="200" y="192"/>
                </a:cubicBezTo>
                <a:close/>
                <a:moveTo>
                  <a:pt x="22" y="81"/>
                </a:moveTo>
                <a:cubicBezTo>
                  <a:pt x="62" y="34"/>
                  <a:pt x="62" y="34"/>
                  <a:pt x="62" y="34"/>
                </a:cubicBezTo>
                <a:cubicBezTo>
                  <a:pt x="43" y="17"/>
                  <a:pt x="43" y="17"/>
                  <a:pt x="43" y="17"/>
                </a:cubicBezTo>
                <a:lnTo>
                  <a:pt x="22" y="81"/>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1028" name="Picture 4" descr="C:\Users\SY\Desktop\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6662" y="2850252"/>
            <a:ext cx="1289652" cy="9801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2" descr="C:\Users\Administrator\Desktop\上.jpg"/>
          <p:cNvPicPr>
            <a:picLocks noChangeAspect="1" noChangeArrowheads="1"/>
          </p:cNvPicPr>
          <p:nvPr/>
        </p:nvPicPr>
        <p:blipFill>
          <a:blip r:embed="rId5" cstate="print"/>
          <a:srcRect/>
          <a:stretch>
            <a:fillRect/>
          </a:stretch>
        </p:blipFill>
        <p:spPr bwMode="auto">
          <a:xfrm>
            <a:off x="0" y="0"/>
            <a:ext cx="9144000" cy="625252"/>
          </a:xfrm>
          <a:prstGeom prst="rect">
            <a:avLst/>
          </a:prstGeom>
          <a:noFill/>
        </p:spPr>
      </p:pic>
      <p:sp>
        <p:nvSpPr>
          <p:cNvPr id="21" name="TextBox 20"/>
          <p:cNvSpPr txBox="1"/>
          <p:nvPr/>
        </p:nvSpPr>
        <p:spPr>
          <a:xfrm>
            <a:off x="1259632" y="116632"/>
            <a:ext cx="6264696"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一、中国铁路走出去的意义与战略方向</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80763" y="2205622"/>
            <a:ext cx="2232248" cy="3960440"/>
          </a:xfrm>
          <a:prstGeom prst="roundRect">
            <a:avLst>
              <a:gd name="adj" fmla="val 108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 name="圆角矩形 2"/>
          <p:cNvSpPr/>
          <p:nvPr/>
        </p:nvSpPr>
        <p:spPr>
          <a:xfrm>
            <a:off x="6217067" y="2205622"/>
            <a:ext cx="2232248" cy="3960440"/>
          </a:xfrm>
          <a:prstGeom prst="roundRect">
            <a:avLst>
              <a:gd name="adj" fmla="val 108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pPr>
            <a:r>
              <a:rPr lang="zh-CN" altLang="zh-CN" sz="2400" b="1" dirty="0" smtClean="0">
                <a:solidFill>
                  <a:srgbClr val="FFFF00"/>
                </a:solidFill>
                <a:ea typeface="微软雅黑" panose="020B0503020204020204" pitchFamily="34" charset="-122"/>
              </a:rPr>
              <a:t>生产成本增加</a:t>
            </a:r>
            <a:endParaRPr lang="en-US" altLang="zh-CN" sz="2400" b="1" dirty="0" smtClean="0">
              <a:solidFill>
                <a:srgbClr val="FFFF00"/>
              </a:solidFill>
              <a:ea typeface="微软雅黑" panose="020B0503020204020204" pitchFamily="34" charset="-122"/>
            </a:endParaRPr>
          </a:p>
          <a:p>
            <a:pPr lvl="0" algn="ctr">
              <a:lnSpc>
                <a:spcPct val="130000"/>
              </a:lnSpc>
            </a:pPr>
            <a:r>
              <a:rPr lang="zh-CN" altLang="zh-CN" sz="2400" b="1" dirty="0" smtClean="0">
                <a:solidFill>
                  <a:srgbClr val="FFFF00"/>
                </a:solidFill>
                <a:ea typeface="微软雅黑" panose="020B0503020204020204" pitchFamily="34" charset="-122"/>
              </a:rPr>
              <a:t>竞争优势丧失</a:t>
            </a:r>
            <a:endParaRPr lang="zh-CN" altLang="zh-CN" sz="2400" b="1" dirty="0">
              <a:solidFill>
                <a:srgbClr val="FFFF00"/>
              </a:solidFill>
              <a:ea typeface="微软雅黑" panose="020B0503020204020204" pitchFamily="34" charset="-122"/>
            </a:endParaRPr>
          </a:p>
        </p:txBody>
      </p:sp>
      <p:sp>
        <p:nvSpPr>
          <p:cNvPr id="4" name="圆角矩形 3"/>
          <p:cNvSpPr/>
          <p:nvPr/>
        </p:nvSpPr>
        <p:spPr>
          <a:xfrm>
            <a:off x="744459" y="2205622"/>
            <a:ext cx="2232248" cy="3960440"/>
          </a:xfrm>
          <a:prstGeom prst="roundRect">
            <a:avLst>
              <a:gd name="adj" fmla="val 10815"/>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0" bIns="1980000" rtlCol="0" anchor="ctr"/>
          <a:lstStyle/>
          <a:p>
            <a:pPr algn="ctr">
              <a:lnSpc>
                <a:spcPct val="130000"/>
              </a:lnSpc>
            </a:pPr>
            <a:r>
              <a:rPr lang="zh-CN" altLang="zh-CN" sz="2000" b="1" dirty="0" smtClean="0">
                <a:solidFill>
                  <a:srgbClr val="FFFF00"/>
                </a:solidFill>
                <a:ea typeface="微软雅黑" panose="020B0503020204020204" pitchFamily="34" charset="-122"/>
              </a:rPr>
              <a:t>土耳其</a:t>
            </a:r>
            <a:endParaRPr lang="en-US" altLang="zh-CN" sz="2000" b="1" dirty="0" smtClean="0">
              <a:solidFill>
                <a:srgbClr val="FFFF00"/>
              </a:solidFill>
              <a:ea typeface="微软雅黑" panose="020B0503020204020204" pitchFamily="34" charset="-122"/>
            </a:endParaRPr>
          </a:p>
          <a:p>
            <a:pPr algn="ctr">
              <a:lnSpc>
                <a:spcPct val="130000"/>
              </a:lnSpc>
            </a:pPr>
            <a:r>
              <a:rPr lang="zh-CN" altLang="en-US" sz="2000" b="1" dirty="0" smtClean="0">
                <a:solidFill>
                  <a:srgbClr val="FFFF00"/>
                </a:solidFill>
                <a:ea typeface="微软雅黑" panose="020B0503020204020204" pitchFamily="34" charset="-122"/>
              </a:rPr>
              <a:t>安</a:t>
            </a:r>
            <a:r>
              <a:rPr lang="en-US" altLang="zh-CN" sz="2000" b="1" dirty="0" smtClean="0">
                <a:solidFill>
                  <a:srgbClr val="FFFF00"/>
                </a:solidFill>
                <a:ea typeface="微软雅黑" panose="020B0503020204020204" pitchFamily="34" charset="-122"/>
              </a:rPr>
              <a:t>-</a:t>
            </a:r>
            <a:r>
              <a:rPr lang="zh-CN" altLang="en-US" sz="2000" b="1" dirty="0" smtClean="0">
                <a:solidFill>
                  <a:srgbClr val="FFFF00"/>
                </a:solidFill>
                <a:ea typeface="微软雅黑" panose="020B0503020204020204" pitchFamily="34" charset="-122"/>
              </a:rPr>
              <a:t>伊</a:t>
            </a:r>
            <a:r>
              <a:rPr lang="zh-CN" altLang="zh-CN" sz="2000" b="1" dirty="0" smtClean="0">
                <a:solidFill>
                  <a:srgbClr val="FFFF00"/>
                </a:solidFill>
                <a:ea typeface="微软雅黑" panose="020B0503020204020204" pitchFamily="34" charset="-122"/>
              </a:rPr>
              <a:t>铁路二期</a:t>
            </a:r>
            <a:endParaRPr lang="en-US" altLang="zh-CN" sz="2000" b="1" dirty="0" smtClean="0">
              <a:solidFill>
                <a:srgbClr val="FFFF00"/>
              </a:solidFill>
              <a:ea typeface="微软雅黑" panose="020B0503020204020204" pitchFamily="34" charset="-122"/>
            </a:endParaRPr>
          </a:p>
        </p:txBody>
      </p:sp>
      <p:sp>
        <p:nvSpPr>
          <p:cNvPr id="5" name="矩形 4"/>
          <p:cNvSpPr/>
          <p:nvPr/>
        </p:nvSpPr>
        <p:spPr>
          <a:xfrm>
            <a:off x="3936561" y="2855210"/>
            <a:ext cx="1296144" cy="3161506"/>
          </a:xfrm>
          <a:prstGeom prst="rect">
            <a:avLst/>
          </a:prstGeom>
        </p:spPr>
        <p:txBody>
          <a:bodyPr wrap="square">
            <a:spAutoFit/>
          </a:bodyPr>
          <a:lstStyle/>
          <a:p>
            <a:pPr lvl="0" algn="ctr">
              <a:lnSpc>
                <a:spcPct val="140000"/>
              </a:lnSpc>
            </a:pPr>
            <a:r>
              <a:rPr lang="zh-CN" altLang="zh-CN" sz="1600" b="1" dirty="0" smtClean="0">
                <a:solidFill>
                  <a:schemeClr val="bg1"/>
                </a:solidFill>
                <a:ea typeface="微软雅黑" panose="020B0503020204020204" pitchFamily="34" charset="-122"/>
              </a:rPr>
              <a:t>信号</a:t>
            </a:r>
            <a:endParaRPr lang="en-US" altLang="zh-CN" sz="1600" b="1" dirty="0" smtClean="0">
              <a:solidFill>
                <a:schemeClr val="bg1"/>
              </a:solidFill>
              <a:ea typeface="微软雅黑" panose="020B0503020204020204" pitchFamily="34" charset="-122"/>
            </a:endParaRPr>
          </a:p>
          <a:p>
            <a:pPr lvl="0" algn="ctr">
              <a:lnSpc>
                <a:spcPct val="140000"/>
              </a:lnSpc>
            </a:pPr>
            <a:r>
              <a:rPr lang="zh-CN" altLang="zh-CN" sz="1600" b="1" dirty="0" smtClean="0">
                <a:solidFill>
                  <a:schemeClr val="bg1"/>
                </a:solidFill>
                <a:ea typeface="微软雅黑" panose="020B0503020204020204" pitchFamily="34" charset="-122"/>
              </a:rPr>
              <a:t>机车</a:t>
            </a:r>
            <a:endParaRPr lang="en-US" altLang="zh-CN" sz="1600" b="1" dirty="0" smtClean="0">
              <a:solidFill>
                <a:schemeClr val="bg1"/>
              </a:solidFill>
              <a:ea typeface="微软雅黑" panose="020B0503020204020204" pitchFamily="34" charset="-122"/>
            </a:endParaRPr>
          </a:p>
          <a:p>
            <a:pPr lvl="0" algn="ctr">
              <a:lnSpc>
                <a:spcPct val="140000"/>
              </a:lnSpc>
            </a:pPr>
            <a:r>
              <a:rPr lang="zh-CN" altLang="zh-CN" sz="1600" b="1" dirty="0" smtClean="0">
                <a:solidFill>
                  <a:schemeClr val="bg1"/>
                </a:solidFill>
                <a:ea typeface="微软雅黑" panose="020B0503020204020204" pitchFamily="34" charset="-122"/>
              </a:rPr>
              <a:t>钢轨</a:t>
            </a:r>
            <a:endParaRPr lang="en-US" altLang="zh-CN" sz="1600" b="1" dirty="0" smtClean="0">
              <a:solidFill>
                <a:schemeClr val="bg1"/>
              </a:solidFill>
              <a:ea typeface="微软雅黑" panose="020B0503020204020204" pitchFamily="34" charset="-122"/>
            </a:endParaRPr>
          </a:p>
          <a:p>
            <a:pPr lvl="0" algn="ctr">
              <a:lnSpc>
                <a:spcPct val="140000"/>
              </a:lnSpc>
            </a:pPr>
            <a:r>
              <a:rPr lang="zh-CN" altLang="zh-CN" sz="1600" b="1" dirty="0" smtClean="0">
                <a:solidFill>
                  <a:schemeClr val="bg1"/>
                </a:solidFill>
                <a:ea typeface="微软雅黑" panose="020B0503020204020204" pitchFamily="34" charset="-122"/>
              </a:rPr>
              <a:t>水泥</a:t>
            </a:r>
            <a:endParaRPr lang="en-US" altLang="zh-CN" sz="1600" b="1" dirty="0" smtClean="0">
              <a:solidFill>
                <a:schemeClr val="bg1"/>
              </a:solidFill>
              <a:ea typeface="微软雅黑" panose="020B0503020204020204" pitchFamily="34" charset="-122"/>
            </a:endParaRPr>
          </a:p>
          <a:p>
            <a:pPr lvl="0" algn="ctr">
              <a:lnSpc>
                <a:spcPct val="140000"/>
              </a:lnSpc>
            </a:pPr>
            <a:r>
              <a:rPr lang="zh-CN" altLang="zh-CN" sz="1600" b="1" dirty="0" smtClean="0">
                <a:solidFill>
                  <a:schemeClr val="bg1"/>
                </a:solidFill>
                <a:ea typeface="微软雅黑" panose="020B0503020204020204" pitchFamily="34" charset="-122"/>
              </a:rPr>
              <a:t>橡胶垫片</a:t>
            </a:r>
            <a:endParaRPr lang="en-US" altLang="zh-CN" sz="1600" b="1" dirty="0" smtClean="0">
              <a:solidFill>
                <a:schemeClr val="bg1"/>
              </a:solidFill>
              <a:ea typeface="微软雅黑" panose="020B0503020204020204" pitchFamily="34" charset="-122"/>
            </a:endParaRPr>
          </a:p>
          <a:p>
            <a:pPr lvl="0" algn="ctr">
              <a:lnSpc>
                <a:spcPct val="140000"/>
              </a:lnSpc>
            </a:pPr>
            <a:r>
              <a:rPr lang="zh-CN" altLang="zh-CN" sz="1600" b="1" dirty="0" smtClean="0">
                <a:solidFill>
                  <a:schemeClr val="bg1"/>
                </a:solidFill>
                <a:ea typeface="微软雅黑" panose="020B0503020204020204" pitchFamily="34" charset="-122"/>
              </a:rPr>
              <a:t>紧固件</a:t>
            </a:r>
            <a:endParaRPr lang="en-US" altLang="zh-CN" sz="1600" b="1" dirty="0" smtClean="0">
              <a:solidFill>
                <a:schemeClr val="bg1"/>
              </a:solidFill>
              <a:ea typeface="微软雅黑" panose="020B0503020204020204" pitchFamily="34" charset="-122"/>
            </a:endParaRPr>
          </a:p>
          <a:p>
            <a:pPr lvl="0" algn="ctr">
              <a:lnSpc>
                <a:spcPct val="140000"/>
              </a:lnSpc>
            </a:pPr>
            <a:r>
              <a:rPr lang="zh-CN" altLang="zh-CN" sz="1600" b="1" dirty="0" smtClean="0">
                <a:solidFill>
                  <a:schemeClr val="bg1"/>
                </a:solidFill>
                <a:ea typeface="微软雅黑" panose="020B0503020204020204" pitchFamily="34" charset="-122"/>
              </a:rPr>
              <a:t>设计规范</a:t>
            </a:r>
            <a:endParaRPr lang="en-US" altLang="zh-CN" sz="1600" b="1" dirty="0" smtClean="0">
              <a:solidFill>
                <a:schemeClr val="bg1"/>
              </a:solidFill>
              <a:ea typeface="微软雅黑" panose="020B0503020204020204" pitchFamily="34" charset="-122"/>
            </a:endParaRPr>
          </a:p>
          <a:p>
            <a:pPr lvl="0" algn="ctr">
              <a:lnSpc>
                <a:spcPct val="140000"/>
              </a:lnSpc>
            </a:pPr>
            <a:r>
              <a:rPr lang="zh-CN" altLang="zh-CN" sz="1600" b="1" dirty="0" smtClean="0">
                <a:solidFill>
                  <a:schemeClr val="bg1"/>
                </a:solidFill>
                <a:ea typeface="微软雅黑" panose="020B0503020204020204" pitchFamily="34" charset="-122"/>
              </a:rPr>
              <a:t>工艺流程</a:t>
            </a:r>
            <a:endParaRPr lang="en-US" altLang="zh-CN" sz="1600" b="1" dirty="0" smtClean="0">
              <a:solidFill>
                <a:schemeClr val="bg1"/>
              </a:solidFill>
              <a:ea typeface="微软雅黑" panose="020B0503020204020204" pitchFamily="34" charset="-122"/>
            </a:endParaRPr>
          </a:p>
          <a:p>
            <a:pPr lvl="0" algn="ctr">
              <a:lnSpc>
                <a:spcPct val="140000"/>
              </a:lnSpc>
            </a:pPr>
            <a:r>
              <a:rPr lang="zh-CN" altLang="zh-CN" sz="1600" b="1" dirty="0" smtClean="0">
                <a:solidFill>
                  <a:schemeClr val="bg1"/>
                </a:solidFill>
                <a:ea typeface="微软雅黑" panose="020B0503020204020204" pitchFamily="34" charset="-122"/>
              </a:rPr>
              <a:t>模具</a:t>
            </a:r>
            <a:endParaRPr lang="en-US" altLang="zh-CN" sz="1600" b="1" dirty="0" smtClean="0">
              <a:solidFill>
                <a:schemeClr val="bg1"/>
              </a:solidFill>
              <a:ea typeface="微软雅黑" panose="020B0503020204020204" pitchFamily="34" charset="-122"/>
            </a:endParaRPr>
          </a:p>
        </p:txBody>
      </p:sp>
      <p:sp>
        <p:nvSpPr>
          <p:cNvPr id="6" name="五边形 5"/>
          <p:cNvSpPr/>
          <p:nvPr/>
        </p:nvSpPr>
        <p:spPr>
          <a:xfrm>
            <a:off x="3048715" y="3002242"/>
            <a:ext cx="406569" cy="2367201"/>
          </a:xfrm>
          <a:prstGeom prst="homePlate">
            <a:avLst>
              <a:gd name="adj" fmla="val 100000"/>
            </a:avLst>
          </a:prstGeom>
          <a:gradFill>
            <a:gsLst>
              <a:gs pos="0">
                <a:srgbClr val="0070C0"/>
              </a:gs>
              <a:gs pos="39999">
                <a:srgbClr val="85C2FF"/>
              </a:gs>
              <a:gs pos="70000">
                <a:srgbClr val="C4D6EB"/>
              </a:gs>
              <a:gs pos="100000">
                <a:srgbClr val="FFEBF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7" name="五边形 6"/>
          <p:cNvSpPr/>
          <p:nvPr/>
        </p:nvSpPr>
        <p:spPr>
          <a:xfrm>
            <a:off x="5785019" y="3002242"/>
            <a:ext cx="406569" cy="2367201"/>
          </a:xfrm>
          <a:prstGeom prst="homePlate">
            <a:avLst>
              <a:gd name="adj" fmla="val 100000"/>
            </a:avLst>
          </a:prstGeom>
          <a:gradFill>
            <a:gsLst>
              <a:gs pos="0">
                <a:srgbClr val="0070C0"/>
              </a:gs>
              <a:gs pos="39999">
                <a:srgbClr val="85C2FF"/>
              </a:gs>
              <a:gs pos="70000">
                <a:srgbClr val="C4D6EB"/>
              </a:gs>
              <a:gs pos="100000">
                <a:srgbClr val="FFEBF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8" name="MH_Other_1"/>
          <p:cNvSpPr/>
          <p:nvPr>
            <p:custDataLst>
              <p:tags r:id="rId1"/>
            </p:custDataLst>
          </p:nvPr>
        </p:nvSpPr>
        <p:spPr>
          <a:xfrm>
            <a:off x="3628197" y="2110622"/>
            <a:ext cx="204562" cy="107845"/>
          </a:xfrm>
          <a:custGeom>
            <a:avLst/>
            <a:gdLst>
              <a:gd name="connsiteX0" fmla="*/ 131005 w 311731"/>
              <a:gd name="connsiteY0" fmla="*/ 0 h 121823"/>
              <a:gd name="connsiteX1" fmla="*/ 180725 w 311731"/>
              <a:gd name="connsiteY1" fmla="*/ 0 h 121823"/>
              <a:gd name="connsiteX2" fmla="*/ 205433 w 311731"/>
              <a:gd name="connsiteY2" fmla="*/ 4162 h 121823"/>
              <a:gd name="connsiteX3" fmla="*/ 309453 w 311731"/>
              <a:gd name="connsiteY3" fmla="*/ 109253 h 121823"/>
              <a:gd name="connsiteX4" fmla="*/ 311731 w 311731"/>
              <a:gd name="connsiteY4" fmla="*/ 121823 h 121823"/>
              <a:gd name="connsiteX5" fmla="*/ 0 w 311731"/>
              <a:gd name="connsiteY5" fmla="*/ 121823 h 121823"/>
              <a:gd name="connsiteX6" fmla="*/ 2277 w 311731"/>
              <a:gd name="connsiteY6" fmla="*/ 109253 h 121823"/>
              <a:gd name="connsiteX7" fmla="*/ 106298 w 311731"/>
              <a:gd name="connsiteY7" fmla="*/ 4162 h 1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731" h="121823">
                <a:moveTo>
                  <a:pt x="131005" y="0"/>
                </a:moveTo>
                <a:lnTo>
                  <a:pt x="180725" y="0"/>
                </a:lnTo>
                <a:lnTo>
                  <a:pt x="205433" y="4162"/>
                </a:lnTo>
                <a:cubicBezTo>
                  <a:pt x="252408" y="20443"/>
                  <a:pt x="290475" y="59254"/>
                  <a:pt x="309453" y="109253"/>
                </a:cubicBezTo>
                <a:lnTo>
                  <a:pt x="311731" y="121823"/>
                </a:lnTo>
                <a:lnTo>
                  <a:pt x="0" y="121823"/>
                </a:lnTo>
                <a:lnTo>
                  <a:pt x="2277" y="109253"/>
                </a:lnTo>
                <a:cubicBezTo>
                  <a:pt x="21256" y="59254"/>
                  <a:pt x="59323" y="20443"/>
                  <a:pt x="106298" y="4162"/>
                </a:cubicBezTo>
                <a:close/>
              </a:path>
            </a:pathLst>
          </a:custGeom>
          <a:gradFill>
            <a:gsLst>
              <a:gs pos="0">
                <a:schemeClr val="accent1">
                  <a:lumMod val="50000"/>
                </a:schemeClr>
              </a:gs>
              <a:gs pos="49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b="1" dirty="0"/>
          </a:p>
        </p:txBody>
      </p:sp>
      <p:sp>
        <p:nvSpPr>
          <p:cNvPr id="9" name="MH_Other_2"/>
          <p:cNvSpPr/>
          <p:nvPr>
            <p:custDataLst>
              <p:tags r:id="rId2"/>
            </p:custDataLst>
          </p:nvPr>
        </p:nvSpPr>
        <p:spPr>
          <a:xfrm>
            <a:off x="5351687" y="2110622"/>
            <a:ext cx="193980" cy="107845"/>
          </a:xfrm>
          <a:custGeom>
            <a:avLst/>
            <a:gdLst>
              <a:gd name="connsiteX0" fmla="*/ 145370 w 318081"/>
              <a:gd name="connsiteY0" fmla="*/ 0 h 130555"/>
              <a:gd name="connsiteX1" fmla="*/ 172710 w 318081"/>
              <a:gd name="connsiteY1" fmla="*/ 0 h 130555"/>
              <a:gd name="connsiteX2" fmla="*/ 209618 w 318081"/>
              <a:gd name="connsiteY2" fmla="*/ 6428 h 130555"/>
              <a:gd name="connsiteX3" fmla="*/ 315757 w 318081"/>
              <a:gd name="connsiteY3" fmla="*/ 117294 h 130555"/>
              <a:gd name="connsiteX4" fmla="*/ 318081 w 318081"/>
              <a:gd name="connsiteY4" fmla="*/ 130555 h 130555"/>
              <a:gd name="connsiteX5" fmla="*/ 0 w 318081"/>
              <a:gd name="connsiteY5" fmla="*/ 130555 h 130555"/>
              <a:gd name="connsiteX6" fmla="*/ 2324 w 318081"/>
              <a:gd name="connsiteY6" fmla="*/ 117294 h 130555"/>
              <a:gd name="connsiteX7" fmla="*/ 108463 w 318081"/>
              <a:gd name="connsiteY7" fmla="*/ 6428 h 13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081" h="130555">
                <a:moveTo>
                  <a:pt x="145370" y="0"/>
                </a:moveTo>
                <a:lnTo>
                  <a:pt x="172710" y="0"/>
                </a:lnTo>
                <a:lnTo>
                  <a:pt x="209618" y="6428"/>
                </a:lnTo>
                <a:cubicBezTo>
                  <a:pt x="257550" y="23604"/>
                  <a:pt x="296392" y="64548"/>
                  <a:pt x="315757" y="117294"/>
                </a:cubicBezTo>
                <a:lnTo>
                  <a:pt x="318081" y="130555"/>
                </a:lnTo>
                <a:lnTo>
                  <a:pt x="0" y="130555"/>
                </a:lnTo>
                <a:lnTo>
                  <a:pt x="2324" y="117294"/>
                </a:lnTo>
                <a:cubicBezTo>
                  <a:pt x="21689" y="64548"/>
                  <a:pt x="60531" y="23604"/>
                  <a:pt x="108463" y="6428"/>
                </a:cubicBezTo>
                <a:close/>
              </a:path>
            </a:pathLst>
          </a:custGeom>
          <a:gradFill>
            <a:gsLst>
              <a:gs pos="0">
                <a:schemeClr val="accent1">
                  <a:lumMod val="50000"/>
                </a:schemeClr>
              </a:gs>
              <a:gs pos="49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b="1" dirty="0"/>
          </a:p>
        </p:txBody>
      </p:sp>
      <p:sp>
        <p:nvSpPr>
          <p:cNvPr id="10" name="MH_SubTitle_1"/>
          <p:cNvSpPr/>
          <p:nvPr>
            <p:custDataLst>
              <p:tags r:id="rId3"/>
            </p:custDataLst>
          </p:nvPr>
        </p:nvSpPr>
        <p:spPr>
          <a:xfrm>
            <a:off x="3731654" y="2110622"/>
            <a:ext cx="1709382" cy="580373"/>
          </a:xfrm>
          <a:custGeom>
            <a:avLst/>
            <a:gdLst>
              <a:gd name="connsiteX0" fmla="*/ 0 w 2600830"/>
              <a:gd name="connsiteY0" fmla="*/ 0 h 649288"/>
              <a:gd name="connsiteX1" fmla="*/ 2600830 w 2600830"/>
              <a:gd name="connsiteY1" fmla="*/ 0 h 649288"/>
              <a:gd name="connsiteX2" fmla="*/ 2520047 w 2600830"/>
              <a:gd name="connsiteY2" fmla="*/ 89402 h 649288"/>
              <a:gd name="connsiteX3" fmla="*/ 1945040 w 2600830"/>
              <a:gd name="connsiteY3" fmla="*/ 646112 h 649288"/>
              <a:gd name="connsiteX4" fmla="*/ 648052 w 2600830"/>
              <a:gd name="connsiteY4" fmla="*/ 649287 h 649288"/>
              <a:gd name="connsiteX5" fmla="*/ 77908 w 2600830"/>
              <a:gd name="connsiteY5" fmla="*/ 84156 h 6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830" h="649288">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close/>
              </a:path>
            </a:pathLst>
          </a:custGeom>
          <a:gradFill flip="none" rotWithShape="1">
            <a:gsLst>
              <a:gs pos="0">
                <a:schemeClr val="accent1">
                  <a:lumMod val="60000"/>
                  <a:lumOff val="40000"/>
                </a:schemeClr>
              </a:gs>
              <a:gs pos="26000">
                <a:schemeClr val="accent1">
                  <a:lumMod val="40000"/>
                  <a:lumOff val="60000"/>
                </a:schemeClr>
              </a:gs>
              <a:gs pos="100000">
                <a:schemeClr val="accent1">
                  <a:lumMod val="60000"/>
                  <a:lumOff val="40000"/>
                </a:schemeClr>
              </a:gs>
            </a:gsLst>
            <a:lin ang="54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zh-CN" altLang="en-US" sz="2800" b="1" dirty="0">
              <a:solidFill>
                <a:schemeClr val="accent1">
                  <a:lumMod val="50000"/>
                </a:schemeClr>
              </a:solidFill>
            </a:endParaRPr>
          </a:p>
        </p:txBody>
      </p:sp>
      <p:sp>
        <p:nvSpPr>
          <p:cNvPr id="11" name="TextBox 10"/>
          <p:cNvSpPr txBox="1"/>
          <p:nvPr/>
        </p:nvSpPr>
        <p:spPr>
          <a:xfrm>
            <a:off x="3815537" y="2078172"/>
            <a:ext cx="1512168" cy="707886"/>
          </a:xfrm>
          <a:prstGeom prst="rect">
            <a:avLst/>
          </a:prstGeom>
          <a:noFill/>
        </p:spPr>
        <p:txBody>
          <a:bodyPr wrap="square" rtlCol="0">
            <a:spAutoFit/>
          </a:bodyPr>
          <a:lstStyle/>
          <a:p>
            <a:pPr lvl="0" algn="ctr"/>
            <a:r>
              <a:rPr lang="zh-CN" altLang="en-US" sz="2000" b="1" dirty="0" smtClean="0">
                <a:solidFill>
                  <a:srgbClr val="C00000"/>
                </a:solidFill>
                <a:ea typeface="微软雅黑" panose="020B0503020204020204" pitchFamily="34" charset="-122"/>
              </a:rPr>
              <a:t>接受</a:t>
            </a:r>
            <a:endParaRPr lang="en-US" altLang="zh-CN" sz="2000" b="1" dirty="0" smtClean="0">
              <a:solidFill>
                <a:srgbClr val="C00000"/>
              </a:solidFill>
              <a:ea typeface="微软雅黑" panose="020B0503020204020204" pitchFamily="34" charset="-122"/>
            </a:endParaRPr>
          </a:p>
          <a:p>
            <a:pPr lvl="0" algn="ctr"/>
            <a:r>
              <a:rPr lang="zh-CN" altLang="zh-CN" sz="2000" b="1" dirty="0" smtClean="0">
                <a:solidFill>
                  <a:srgbClr val="C00000"/>
                </a:solidFill>
                <a:ea typeface="微软雅黑" panose="020B0503020204020204" pitchFamily="34" charset="-122"/>
              </a:rPr>
              <a:t>欧洲标准</a:t>
            </a:r>
            <a:endParaRPr lang="en-US" altLang="zh-CN" sz="2000" b="1" dirty="0" smtClean="0">
              <a:solidFill>
                <a:srgbClr val="C00000"/>
              </a:solidFill>
              <a:ea typeface="微软雅黑" panose="020B0503020204020204" pitchFamily="34" charset="-122"/>
            </a:endParaRPr>
          </a:p>
        </p:txBody>
      </p:sp>
      <p:sp>
        <p:nvSpPr>
          <p:cNvPr id="12" name="椭圆 11"/>
          <p:cNvSpPr/>
          <p:nvPr/>
        </p:nvSpPr>
        <p:spPr>
          <a:xfrm>
            <a:off x="1356527" y="3695556"/>
            <a:ext cx="1008112" cy="10081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400" b="1" dirty="0" smtClean="0">
                <a:solidFill>
                  <a:schemeClr val="bg1"/>
                </a:solidFill>
                <a:ea typeface="微软雅黑" panose="020B0503020204020204" pitchFamily="34" charset="-122"/>
              </a:rPr>
              <a:t>158</a:t>
            </a:r>
            <a:r>
              <a:rPr lang="zh-CN" altLang="zh-CN" sz="2000" b="1" dirty="0" smtClean="0">
                <a:solidFill>
                  <a:schemeClr val="bg1"/>
                </a:solidFill>
                <a:ea typeface="微软雅黑" panose="020B0503020204020204" pitchFamily="34" charset="-122"/>
              </a:rPr>
              <a:t>公里</a:t>
            </a:r>
            <a:endParaRPr lang="en-US" altLang="zh-CN" sz="2000" b="1" dirty="0" smtClean="0">
              <a:solidFill>
                <a:schemeClr val="bg1"/>
              </a:solidFill>
              <a:ea typeface="微软雅黑" panose="020B0503020204020204" pitchFamily="34" charset="-122"/>
            </a:endParaRPr>
          </a:p>
        </p:txBody>
      </p:sp>
      <p:sp>
        <p:nvSpPr>
          <p:cNvPr id="13" name="椭圆 12"/>
          <p:cNvSpPr/>
          <p:nvPr/>
        </p:nvSpPr>
        <p:spPr>
          <a:xfrm>
            <a:off x="1285089" y="4739292"/>
            <a:ext cx="1143771" cy="111859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2400" b="1" dirty="0" smtClean="0">
                <a:solidFill>
                  <a:srgbClr val="FFFF00"/>
                </a:solidFill>
                <a:latin typeface="微软雅黑" panose="020B0503020204020204" pitchFamily="34" charset="-122"/>
                <a:ea typeface="微软雅黑" panose="020B0503020204020204" pitchFamily="34" charset="-122"/>
              </a:rPr>
              <a:t>8</a:t>
            </a:r>
            <a:r>
              <a:rPr lang="zh-CN" altLang="zh-CN" sz="2400" b="1" dirty="0" smtClean="0">
                <a:solidFill>
                  <a:srgbClr val="FFFF00"/>
                </a:solidFill>
                <a:latin typeface="微软雅黑" panose="020B0503020204020204" pitchFamily="34" charset="-122"/>
                <a:ea typeface="微软雅黑" panose="020B0503020204020204" pitchFamily="34" charset="-122"/>
              </a:rPr>
              <a:t>年</a:t>
            </a:r>
            <a:r>
              <a:rPr lang="zh-CN" altLang="en-US" sz="2400" b="1" dirty="0" smtClean="0">
                <a:solidFill>
                  <a:srgbClr val="FFFF00"/>
                </a:solidFill>
                <a:latin typeface="微软雅黑" panose="020B0503020204020204" pitchFamily="34" charset="-122"/>
                <a:ea typeface="微软雅黑" panose="020B0503020204020204" pitchFamily="34" charset="-122"/>
              </a:rPr>
              <a:t>之久</a:t>
            </a:r>
            <a:endParaRPr lang="en-US" altLang="zh-CN" sz="2400" b="1" dirty="0" smtClean="0">
              <a:solidFill>
                <a:srgbClr val="FFFF00"/>
              </a:solidFill>
              <a:latin typeface="微软雅黑" panose="020B0503020204020204" pitchFamily="34" charset="-122"/>
              <a:ea typeface="微软雅黑" panose="020B0503020204020204" pitchFamily="34" charset="-122"/>
            </a:endParaRPr>
          </a:p>
        </p:txBody>
      </p:sp>
      <p:sp>
        <p:nvSpPr>
          <p:cNvPr id="14" name="矩形 13"/>
          <p:cNvSpPr>
            <a:spLocks noChangeArrowheads="1"/>
          </p:cNvSpPr>
          <p:nvPr/>
        </p:nvSpPr>
        <p:spPr bwMode="auto">
          <a:xfrm>
            <a:off x="285721" y="324129"/>
            <a:ext cx="7964777" cy="52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defTabSz="931545" eaLnBrk="0" fontAlgn="base" hangingPunct="0">
              <a:lnSpc>
                <a:spcPct val="130000"/>
              </a:lnSpc>
              <a:spcBef>
                <a:spcPct val="0"/>
              </a:spcBef>
              <a:spcAft>
                <a:spcPct val="0"/>
              </a:spcAft>
              <a:defRPr/>
            </a:pPr>
            <a:r>
              <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5.   </a:t>
            </a:r>
            <a:r>
              <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知识产权与铁路标准</a:t>
            </a:r>
            <a:endPar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85721" y="324129"/>
            <a:ext cx="6000791" cy="52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defTabSz="931545" eaLnBrk="0" fontAlgn="base" hangingPunct="0">
              <a:lnSpc>
                <a:spcPct val="130000"/>
              </a:lnSpc>
              <a:spcBef>
                <a:spcPct val="0"/>
              </a:spcBef>
              <a:spcAft>
                <a:spcPct val="0"/>
              </a:spcAft>
              <a:defRPr/>
            </a:pPr>
            <a:r>
              <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5.   </a:t>
            </a:r>
            <a:r>
              <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知识产权与铁路标准</a:t>
            </a:r>
            <a:endPar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 name="矩形 3"/>
          <p:cNvSpPr/>
          <p:nvPr/>
        </p:nvSpPr>
        <p:spPr>
          <a:xfrm>
            <a:off x="428596" y="1371415"/>
            <a:ext cx="8143932" cy="1200329"/>
          </a:xfrm>
          <a:prstGeom prst="rect">
            <a:avLst/>
          </a:prstGeom>
        </p:spPr>
        <p:txBody>
          <a:bodyPr wrap="square">
            <a:spAutoFit/>
          </a:bodyPr>
          <a:lstStyle/>
          <a:p>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欧洲标准、美国标准、日本标准，为什么就不能接受中国的高铁标准？</a:t>
            </a:r>
            <a:endPar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背后三问题</a:t>
            </a:r>
            <a:r>
              <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endPar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矩形 4"/>
          <p:cNvSpPr/>
          <p:nvPr/>
        </p:nvSpPr>
        <p:spPr>
          <a:xfrm>
            <a:off x="428596" y="2571744"/>
            <a:ext cx="8715404" cy="1421928"/>
          </a:xfrm>
          <a:prstGeom prst="rect">
            <a:avLst/>
          </a:prstGeom>
        </p:spPr>
        <p:txBody>
          <a:bodyPr wrap="square">
            <a:spAutoFit/>
          </a:bodyPr>
          <a:lstStyle/>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该不该有</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中国高铁标准？</a:t>
            </a:r>
            <a:endPar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有没有</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中国高铁标准？</a:t>
            </a:r>
            <a:endPar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中国高铁标准国际</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认同度低</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（不被接受）的内外因是什么？</a:t>
            </a:r>
            <a:endPar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矩形 5"/>
          <p:cNvSpPr/>
          <p:nvPr/>
        </p:nvSpPr>
        <p:spPr>
          <a:xfrm rot="16200000" flipH="1">
            <a:off x="4623982" y="97678"/>
            <a:ext cx="45719" cy="8280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42910" y="4542356"/>
            <a:ext cx="2357454"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发展最快</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3428992" y="4542356"/>
            <a:ext cx="2357454"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运营里程最长</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6215074" y="4542356"/>
            <a:ext cx="2571768"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运营时速最高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642910" y="5256736"/>
            <a:ext cx="2357454"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在建规模最大</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3428992" y="5256736"/>
            <a:ext cx="2357454"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技术最全面</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6215074" y="5256736"/>
            <a:ext cx="2571768"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“一揽子”出口</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642910" y="5971116"/>
            <a:ext cx="2357454"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适应性强</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3428992" y="5971116"/>
            <a:ext cx="2357454"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资金优势</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6215074" y="5971116"/>
            <a:ext cx="2571768" cy="504000"/>
          </a:xfrm>
          <a:prstGeom prst="rect">
            <a:avLst/>
          </a:prstGeom>
          <a:solidFill>
            <a:srgbClr val="C00000"/>
          </a:solidFill>
          <a:ln>
            <a:noFill/>
          </a:ln>
        </p:spPr>
        <p:txBody>
          <a:bodyPr wrap="square" anchor="ctr" anchorCtr="0">
            <a:noAutofit/>
          </a:bodyPr>
          <a:lstStyle/>
          <a:p>
            <a:pPr algn="ctr">
              <a:lnSpc>
                <a:spcPct val="120000"/>
              </a:lnSpc>
            </a:pPr>
            <a:r>
              <a:rPr lang="zh-CN" altLang="en-US" sz="2800" b="1" dirty="0" smtClean="0">
                <a:solidFill>
                  <a:schemeClr val="bg1"/>
                </a:solidFill>
                <a:latin typeface="微软雅黑" panose="020B0503020204020204" pitchFamily="34" charset="-122"/>
                <a:ea typeface="微软雅黑" panose="020B0503020204020204" pitchFamily="34" charset="-122"/>
              </a:rPr>
              <a:t>该有中国标准！</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箭头连接符 16"/>
          <p:cNvCxnSpPr/>
          <p:nvPr/>
        </p:nvCxnSpPr>
        <p:spPr>
          <a:xfrm>
            <a:off x="3895198" y="2330790"/>
            <a:ext cx="216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642910" y="2067744"/>
            <a:ext cx="1440000"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望尘莫及</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406380" y="2067744"/>
            <a:ext cx="1440000"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望其项背</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642910" y="2778190"/>
            <a:ext cx="1440000"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跟跑</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406380" y="2778190"/>
            <a:ext cx="1440000"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并跑</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4132132" y="2778190"/>
            <a:ext cx="1725752" cy="504000"/>
          </a:xfrm>
          <a:prstGeom prst="rect">
            <a:avLst/>
          </a:prstGeom>
          <a:solidFill>
            <a:srgbClr val="C00000"/>
          </a:solidFill>
          <a:ln>
            <a:noFill/>
          </a:ln>
        </p:spPr>
        <p:txBody>
          <a:bodyPr wrap="square" anchor="ctr" anchorCtr="0">
            <a:noAutofit/>
          </a:bodyPr>
          <a:lstStyle/>
          <a:p>
            <a:pPr algn="ctr">
              <a:lnSpc>
                <a:spcPct val="120000"/>
              </a:lnSpc>
            </a:pPr>
            <a:r>
              <a:rPr lang="zh-CN" altLang="en-US" sz="2800" b="1" dirty="0" smtClean="0">
                <a:solidFill>
                  <a:schemeClr val="bg1"/>
                </a:solidFill>
                <a:latin typeface="微软雅黑" panose="020B0503020204020204" pitchFamily="34" charset="-122"/>
                <a:ea typeface="微软雅黑" panose="020B0503020204020204" pitchFamily="34" charset="-122"/>
              </a:rPr>
              <a:t>领跑</a:t>
            </a:r>
            <a:endParaRPr lang="zh-CN" altLang="en-US" sz="2800" b="1" dirty="0" smtClean="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5846644" y="2067744"/>
            <a:ext cx="1725752" cy="504000"/>
          </a:xfrm>
          <a:prstGeom prst="rect">
            <a:avLst/>
          </a:prstGeom>
          <a:solidFill>
            <a:srgbClr val="C00000"/>
          </a:solidFill>
          <a:ln>
            <a:noFill/>
          </a:ln>
        </p:spPr>
        <p:txBody>
          <a:bodyPr wrap="square" anchor="ctr" anchorCtr="0">
            <a:noAutofit/>
          </a:bodyPr>
          <a:lstStyle/>
          <a:p>
            <a:pPr algn="ctr">
              <a:lnSpc>
                <a:spcPct val="120000"/>
              </a:lnSpc>
            </a:pPr>
            <a:r>
              <a:rPr lang="zh-CN" altLang="en-US" sz="2800" b="1" dirty="0" smtClean="0">
                <a:solidFill>
                  <a:schemeClr val="bg1"/>
                </a:solidFill>
                <a:latin typeface="微软雅黑" panose="020B0503020204020204" pitchFamily="34" charset="-122"/>
                <a:ea typeface="微软雅黑" panose="020B0503020204020204" pitchFamily="34" charset="-122"/>
              </a:rPr>
              <a:t>一马当先</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642910" y="3496504"/>
            <a:ext cx="1440000"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技术引进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406380" y="3496504"/>
            <a:ext cx="1440000"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中国制造</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4132132" y="3496504"/>
            <a:ext cx="1725752" cy="504000"/>
          </a:xfrm>
          <a:prstGeom prst="rect">
            <a:avLst/>
          </a:prstGeom>
          <a:solidFill>
            <a:srgbClr val="C00000"/>
          </a:solidFill>
          <a:ln>
            <a:noFill/>
          </a:ln>
        </p:spPr>
        <p:txBody>
          <a:bodyPr wrap="square" anchor="ctr" anchorCtr="0">
            <a:noAutofit/>
          </a:bodyPr>
          <a:lstStyle/>
          <a:p>
            <a:pPr algn="ctr">
              <a:lnSpc>
                <a:spcPct val="120000"/>
              </a:lnSpc>
            </a:pPr>
            <a:r>
              <a:rPr lang="zh-CN" altLang="en-US" sz="2800" b="1" dirty="0" smtClean="0">
                <a:solidFill>
                  <a:schemeClr val="bg1"/>
                </a:solidFill>
                <a:latin typeface="微软雅黑" panose="020B0503020204020204" pitchFamily="34" charset="-122"/>
                <a:ea typeface="微软雅黑" panose="020B0503020204020204" pitchFamily="34" charset="-122"/>
              </a:rPr>
              <a:t>中国创造</a:t>
            </a:r>
            <a:endParaRPr lang="zh-CN" altLang="en-US" sz="2800" b="1" dirty="0" smtClean="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571472" y="1428736"/>
            <a:ext cx="6032421" cy="461665"/>
          </a:xfrm>
          <a:prstGeom prst="rect">
            <a:avLst/>
          </a:prstGeom>
        </p:spPr>
        <p:txBody>
          <a:bodyPr wrap="none">
            <a:spAutoFit/>
          </a:bodyPr>
          <a:lstStyle/>
          <a:p>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高铁发端于日本，发展于欧洲，兴盛于中国</a:t>
            </a:r>
            <a:endPar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cxnSp>
        <p:nvCxnSpPr>
          <p:cNvPr id="16" name="直接箭头连接符 15"/>
          <p:cNvCxnSpPr/>
          <p:nvPr/>
        </p:nvCxnSpPr>
        <p:spPr>
          <a:xfrm>
            <a:off x="2143108" y="2319744"/>
            <a:ext cx="216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5641884" y="2344904"/>
            <a:ext cx="216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132132" y="2067744"/>
            <a:ext cx="1440000"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并肩而行</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cxnSp>
        <p:nvCxnSpPr>
          <p:cNvPr id="19" name="直接箭头连接符 18"/>
          <p:cNvCxnSpPr/>
          <p:nvPr/>
        </p:nvCxnSpPr>
        <p:spPr>
          <a:xfrm>
            <a:off x="3902320" y="3000372"/>
            <a:ext cx="216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3927372" y="3786190"/>
            <a:ext cx="216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2143108" y="3000372"/>
            <a:ext cx="216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2143108" y="3734498"/>
            <a:ext cx="216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0" y="4786322"/>
            <a:ext cx="9144000" cy="207167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flipV="1">
            <a:off x="2928926" y="4786322"/>
            <a:ext cx="3096344" cy="36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0113" name="Rectangle 1"/>
          <p:cNvSpPr>
            <a:spLocks noChangeArrowheads="1"/>
          </p:cNvSpPr>
          <p:nvPr/>
        </p:nvSpPr>
        <p:spPr bwMode="auto">
          <a:xfrm>
            <a:off x="-142908" y="5214950"/>
            <a:ext cx="9144000" cy="120032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81000" algn="ctr" defTabSz="914400" rtl="0" eaLnBrk="1" fontAlgn="base" latinLnBrk="0" hangingPunct="1">
              <a:lnSpc>
                <a:spcPct val="100000"/>
              </a:lnSpc>
              <a:spcBef>
                <a:spcPct val="0"/>
              </a:spcBef>
              <a:spcAft>
                <a:spcPct val="0"/>
              </a:spcAft>
              <a:buClrTx/>
              <a:buSzTx/>
              <a:buFontTx/>
              <a:buNone/>
            </a:pPr>
            <a:r>
              <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特别是中国极强的学习、消化和吸收能力</a:t>
            </a:r>
            <a:endPar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0" marR="0" lvl="0" indent="381000" algn="ctr" defTabSz="914400" rtl="0" eaLnBrk="1" fontAlgn="base" latinLnBrk="0" hangingPunct="1">
              <a:lnSpc>
                <a:spcPct val="100000"/>
              </a:lnSpc>
              <a:spcBef>
                <a:spcPct val="0"/>
              </a:spcBef>
              <a:spcAft>
                <a:spcPct val="0"/>
              </a:spcAft>
              <a:buClrTx/>
              <a:buSzTx/>
              <a:buFontTx/>
              <a:buNone/>
            </a:pPr>
            <a:r>
              <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才使得中国能通过学习借鉴和自主创新</a:t>
            </a:r>
            <a:endPar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0" marR="0" lvl="0" indent="381000" algn="ctr" defTabSz="914400" rtl="0" eaLnBrk="1" fontAlgn="base" latinLnBrk="0" hangingPunct="1">
              <a:lnSpc>
                <a:spcPct val="100000"/>
              </a:lnSpc>
              <a:spcBef>
                <a:spcPct val="0"/>
              </a:spcBef>
              <a:spcAft>
                <a:spcPct val="0"/>
              </a:spcAft>
              <a:buClrTx/>
              <a:buSzTx/>
              <a:buFontTx/>
              <a:buNone/>
            </a:pPr>
            <a:r>
              <a:rPr lang="zh-CN" altLang="en-US" sz="2400" b="1" dirty="0" smtClean="0">
                <a:ln>
                  <a:solidFill>
                    <a:schemeClr val="bg1">
                      <a:alpha val="0"/>
                    </a:schemeClr>
                  </a:solidFill>
                </a:ln>
                <a:solidFill>
                  <a:srgbClr val="FFFF00"/>
                </a:solidFill>
                <a:latin typeface="微软雅黑" panose="020B0503020204020204" pitchFamily="34" charset="-122"/>
                <a:ea typeface="微软雅黑" panose="020B0503020204020204" pitchFamily="34" charset="-122"/>
                <a:cs typeface="Segoe UI" panose="020B0502040204020203" pitchFamily="34" charset="0"/>
              </a:rPr>
              <a:t>在较短时间内形成一套具有自主知识产权的高铁技术体系和标准</a:t>
            </a:r>
            <a:endPar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7" name="矩形 26"/>
          <p:cNvSpPr>
            <a:spLocks noChangeArrowheads="1"/>
          </p:cNvSpPr>
          <p:nvPr/>
        </p:nvSpPr>
        <p:spPr bwMode="auto">
          <a:xfrm>
            <a:off x="285721" y="324129"/>
            <a:ext cx="6000791" cy="52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defTabSz="931545" eaLnBrk="0" fontAlgn="base" hangingPunct="0">
              <a:lnSpc>
                <a:spcPct val="130000"/>
              </a:lnSpc>
              <a:spcBef>
                <a:spcPct val="0"/>
              </a:spcBef>
              <a:spcAft>
                <a:spcPct val="0"/>
              </a:spcAft>
              <a:defRPr/>
            </a:pPr>
            <a:r>
              <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5.   </a:t>
            </a:r>
            <a:r>
              <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知识产权与铁路标准</a:t>
            </a:r>
            <a:endPar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596" y="1401517"/>
            <a:ext cx="8143932" cy="483235"/>
          </a:xfrm>
          <a:prstGeom prst="rect">
            <a:avLst/>
          </a:prstGeom>
        </p:spPr>
        <p:txBody>
          <a:bodyPr wrap="square">
            <a:spAutoFit/>
          </a:bodyPr>
          <a:lstStyle/>
          <a:p>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中国高铁、普铁标准国际认同度低？外因有三</a:t>
            </a:r>
            <a:r>
              <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endPar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 name="矩形 2"/>
          <p:cNvSpPr/>
          <p:nvPr/>
        </p:nvSpPr>
        <p:spPr>
          <a:xfrm>
            <a:off x="428596" y="1921572"/>
            <a:ext cx="8429684" cy="2936188"/>
          </a:xfrm>
          <a:prstGeom prst="rect">
            <a:avLst/>
          </a:prstGeom>
        </p:spPr>
        <p:txBody>
          <a:bodyPr wrap="square">
            <a:spAutoFit/>
          </a:bodyPr>
          <a:lstStyle/>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首先，欧美发达国家基于自我保护他们会通过技术壁垒不予接受或者抵制</a:t>
            </a:r>
            <a:endParaRPr lang="en-US" altLang="zh-CN"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其次，中国技术标准发展和形成时间短，对中国标准认知、认可需要一个过程</a:t>
            </a:r>
            <a:endParaRPr lang="en-US" altLang="zh-CN"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第三，高铁是中国高端装备和高技术的一部分，由于中国工业化远未达到发达成熟的程度，高端装备和高技术的整体水平与欧美相比尚有不小差距</a:t>
            </a:r>
            <a:endPar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 name="矩形 3"/>
          <p:cNvSpPr/>
          <p:nvPr/>
        </p:nvSpPr>
        <p:spPr>
          <a:xfrm>
            <a:off x="0" y="5143512"/>
            <a:ext cx="9144000" cy="17144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1"/>
          <p:cNvSpPr>
            <a:spLocks noChangeArrowheads="1"/>
          </p:cNvSpPr>
          <p:nvPr/>
        </p:nvSpPr>
        <p:spPr bwMode="auto">
          <a:xfrm>
            <a:off x="500034" y="5588517"/>
            <a:ext cx="8429652" cy="800219"/>
          </a:xfrm>
          <a:prstGeom prst="rect">
            <a:avLst/>
          </a:prstGeom>
          <a:noFill/>
          <a:ln w="9525">
            <a:noFill/>
            <a:miter lim="800000"/>
          </a:ln>
          <a:effectLst/>
        </p:spPr>
        <p:txBody>
          <a:bodyPr vert="horz" wrap="square" lIns="91440" tIns="45720" rIns="91440" bIns="45720" numCol="1" anchor="ctr" anchorCtr="0" compatLnSpc="1">
            <a:spAutoFit/>
          </a:bodyPr>
          <a:lstStyle/>
          <a:p>
            <a:pPr lvl="0" indent="381000" algn="ctr" fontAlgn="base">
              <a:spcBef>
                <a:spcPct val="0"/>
              </a:spcBef>
              <a:spcAft>
                <a:spcPct val="0"/>
              </a:spcAft>
            </a:pPr>
            <a:r>
              <a:rPr lang="zh-CN" altLang="en-US"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“主要依靠低廉造价和成本优势赢得市场</a:t>
            </a:r>
            <a:endParaRPr lang="en-US" altLang="zh-CN"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lvl="0" indent="381000" algn="ctr" fontAlgn="base">
              <a:spcBef>
                <a:spcPct val="0"/>
              </a:spcBef>
              <a:spcAft>
                <a:spcPct val="0"/>
              </a:spcAft>
            </a:pPr>
            <a:r>
              <a:rPr lang="zh-CN" altLang="en-US"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中国标准是</a:t>
            </a:r>
            <a:r>
              <a:rPr lang="zh-CN" altLang="en-US" sz="2400" b="1" dirty="0" smtClean="0">
                <a:ln>
                  <a:solidFill>
                    <a:schemeClr val="bg1">
                      <a:alpha val="0"/>
                    </a:schemeClr>
                  </a:solidFill>
                </a:ln>
                <a:solidFill>
                  <a:srgbClr val="FFFF00"/>
                </a:solidFill>
                <a:latin typeface="微软雅黑" panose="020B0503020204020204" pitchFamily="34" charset="-122"/>
                <a:ea typeface="微软雅黑" panose="020B0503020204020204" pitchFamily="34" charset="-122"/>
                <a:cs typeface="Segoe UI" panose="020B0502040204020203" pitchFamily="34" charset="0"/>
              </a:rPr>
              <a:t>‘改良版’的外国标准</a:t>
            </a:r>
            <a:r>
              <a:rPr lang="zh-CN" altLang="en-US"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”等印象短时间内难以消除</a:t>
            </a:r>
            <a:endParaRPr lang="zh-CN" altLang="en-US"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矩形 5"/>
          <p:cNvSpPr>
            <a:spLocks noChangeArrowheads="1"/>
          </p:cNvSpPr>
          <p:nvPr/>
        </p:nvSpPr>
        <p:spPr bwMode="auto">
          <a:xfrm>
            <a:off x="285721" y="324129"/>
            <a:ext cx="6000791" cy="52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defTabSz="931545" eaLnBrk="0" fontAlgn="base" hangingPunct="0">
              <a:lnSpc>
                <a:spcPct val="130000"/>
              </a:lnSpc>
              <a:spcBef>
                <a:spcPct val="0"/>
              </a:spcBef>
              <a:spcAft>
                <a:spcPct val="0"/>
              </a:spcAft>
              <a:defRPr/>
            </a:pPr>
            <a:r>
              <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5.   </a:t>
            </a:r>
            <a:r>
              <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知识产权与铁路标准</a:t>
            </a:r>
            <a:endPar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7" name="Picture 5" descr="C:\Users\Administrator\Desktop\55e4390019b8f.png"/>
          <p:cNvPicPr>
            <a:picLocks noChangeAspect="1" noChangeArrowheads="1"/>
          </p:cNvPicPr>
          <p:nvPr/>
        </p:nvPicPr>
        <p:blipFill>
          <a:blip r:embed="rId1" cstate="print"/>
          <a:srcRect/>
          <a:stretch>
            <a:fillRect/>
          </a:stretch>
        </p:blipFill>
        <p:spPr bwMode="auto">
          <a:xfrm>
            <a:off x="71406" y="5845261"/>
            <a:ext cx="864096" cy="512697"/>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596" y="1214422"/>
            <a:ext cx="8143932" cy="461665"/>
          </a:xfrm>
          <a:prstGeom prst="rect">
            <a:avLst/>
          </a:prstGeom>
        </p:spPr>
        <p:txBody>
          <a:bodyPr wrap="square">
            <a:spAutoFit/>
          </a:bodyPr>
          <a:lstStyle/>
          <a:p>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中国高铁标准国际认同度低？内因有三</a:t>
            </a:r>
            <a:r>
              <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endPar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 name="矩形 2"/>
          <p:cNvSpPr/>
          <p:nvPr/>
        </p:nvSpPr>
        <p:spPr>
          <a:xfrm>
            <a:off x="428596" y="1674903"/>
            <a:ext cx="8572560" cy="3754361"/>
          </a:xfrm>
          <a:prstGeom prst="rect">
            <a:avLst/>
          </a:prstGeom>
        </p:spPr>
        <p:txBody>
          <a:bodyPr wrap="square">
            <a:spAutoFit/>
          </a:bodyPr>
          <a:lstStyle/>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主要：中国高铁技术的</a:t>
            </a:r>
            <a:r>
              <a:rPr lang="zh-CN" altLang="en-US" sz="20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原始创新能力</a:t>
            </a: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不够，</a:t>
            </a:r>
            <a:r>
              <a:rPr lang="zh-CN" altLang="en-US" sz="20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正向创新能力</a:t>
            </a: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不强，具有完全自主知识产权的核心技术不多，制订全产业链、全生命周期的产业标准体系的能力有待提升</a:t>
            </a:r>
            <a:endParaRPr lang="en-US" altLang="zh-CN"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其次，中国高铁行业在设计、制造和认证等方面缺乏</a:t>
            </a:r>
            <a:r>
              <a:rPr lang="zh-CN" altLang="en-US" sz="20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统一、完善</a:t>
            </a: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的标准体系，已有的中国高铁标准不够规范和详细，与欧洲标准相比的确存在明显不足</a:t>
            </a:r>
            <a:endParaRPr lang="en-US" altLang="zh-CN"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第三，标准与品牌密切关联。中国高铁品牌虽然已在国际上逐步被人接受，但品牌特点与他国相比并不</a:t>
            </a:r>
            <a:r>
              <a:rPr lang="zh-CN" altLang="en-US" sz="20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鲜明</a:t>
            </a:r>
            <a:endParaRPr lang="en-US" altLang="zh-CN" sz="20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第四，中国尚缺乏完全依据中国高铁标准建造的具有</a:t>
            </a:r>
            <a:r>
              <a:rPr lang="zh-CN" altLang="en-US" sz="20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标志性</a:t>
            </a: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和</a:t>
            </a:r>
            <a:r>
              <a:rPr lang="zh-CN" altLang="en-US" sz="20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显示度</a:t>
            </a: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的项目</a:t>
            </a:r>
            <a:endPar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 name="矩形 3"/>
          <p:cNvSpPr>
            <a:spLocks noChangeArrowheads="1"/>
          </p:cNvSpPr>
          <p:nvPr/>
        </p:nvSpPr>
        <p:spPr bwMode="auto">
          <a:xfrm>
            <a:off x="285721" y="324129"/>
            <a:ext cx="6000791" cy="52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defTabSz="931545" eaLnBrk="0" fontAlgn="base" hangingPunct="0">
              <a:lnSpc>
                <a:spcPct val="130000"/>
              </a:lnSpc>
              <a:spcBef>
                <a:spcPct val="0"/>
              </a:spcBef>
              <a:spcAft>
                <a:spcPct val="0"/>
              </a:spcAft>
              <a:defRPr/>
            </a:pPr>
            <a:r>
              <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5.   </a:t>
            </a:r>
            <a:r>
              <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知识产权与铁路标准</a:t>
            </a:r>
            <a:endPar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矩形 5"/>
          <p:cNvSpPr/>
          <p:nvPr/>
        </p:nvSpPr>
        <p:spPr>
          <a:xfrm>
            <a:off x="0" y="5572140"/>
            <a:ext cx="9144000" cy="12858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1"/>
          <p:cNvSpPr>
            <a:spLocks noChangeArrowheads="1"/>
          </p:cNvSpPr>
          <p:nvPr/>
        </p:nvSpPr>
        <p:spPr bwMode="auto">
          <a:xfrm>
            <a:off x="1000100" y="5857892"/>
            <a:ext cx="7715304" cy="830997"/>
          </a:xfrm>
          <a:prstGeom prst="rect">
            <a:avLst/>
          </a:prstGeom>
          <a:noFill/>
          <a:ln w="9525">
            <a:noFill/>
            <a:miter lim="800000"/>
          </a:ln>
          <a:effectLst/>
        </p:spPr>
        <p:txBody>
          <a:bodyPr vert="horz" wrap="square" lIns="91440" tIns="45720" rIns="91440" bIns="45720" numCol="1" anchor="ctr" anchorCtr="0" compatLnSpc="1">
            <a:spAutoFit/>
          </a:bodyPr>
          <a:lstStyle/>
          <a:p>
            <a:pPr indent="381000" algn="ctr" fontAlgn="base">
              <a:spcBef>
                <a:spcPct val="0"/>
              </a:spcBef>
              <a:spcAft>
                <a:spcPct val="0"/>
              </a:spcAft>
            </a:pPr>
            <a:r>
              <a:rPr lang="zh-CN" altLang="en-US"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选择从没有自身独立高铁产业的国家（比如欠发达国家）</a:t>
            </a:r>
            <a:r>
              <a:rPr lang="zh-CN" altLang="en-US" sz="2600" b="1" dirty="0" smtClean="0">
                <a:ln>
                  <a:solidFill>
                    <a:schemeClr val="bg1">
                      <a:alpha val="0"/>
                    </a:schemeClr>
                  </a:solidFill>
                </a:ln>
                <a:solidFill>
                  <a:srgbClr val="FFFF00"/>
                </a:solidFill>
                <a:latin typeface="微软雅黑" panose="020B0503020204020204" pitchFamily="34" charset="-122"/>
                <a:ea typeface="微软雅黑" panose="020B0503020204020204" pitchFamily="34" charset="-122"/>
                <a:cs typeface="Segoe UI" panose="020B0502040204020203" pitchFamily="34" charset="0"/>
              </a:rPr>
              <a:t>切入</a:t>
            </a:r>
            <a:r>
              <a:rPr lang="zh-CN" altLang="en-US"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，当是明智策略（如：印尼雅加达至万隆高铁）</a:t>
            </a:r>
            <a:endParaRPr lang="zh-CN" altLang="en-US"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8" name="Picture 5" descr="C:\Users\Administrator\Desktop\55e4390019b8f.png"/>
          <p:cNvPicPr>
            <a:picLocks noChangeAspect="1" noChangeArrowheads="1"/>
          </p:cNvPicPr>
          <p:nvPr/>
        </p:nvPicPr>
        <p:blipFill>
          <a:blip r:embed="rId1" cstate="print"/>
          <a:srcRect/>
          <a:stretch>
            <a:fillRect/>
          </a:stretch>
        </p:blipFill>
        <p:spPr bwMode="auto">
          <a:xfrm>
            <a:off x="350318" y="5929330"/>
            <a:ext cx="864096" cy="512697"/>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85721" y="324129"/>
            <a:ext cx="6786609" cy="52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defTabSz="931545" eaLnBrk="0" fontAlgn="base" hangingPunct="0">
              <a:lnSpc>
                <a:spcPct val="130000"/>
              </a:lnSpc>
              <a:spcBef>
                <a:spcPct val="0"/>
              </a:spcBef>
              <a:spcAft>
                <a:spcPct val="0"/>
              </a:spcAft>
              <a:defRPr/>
            </a:pPr>
            <a:r>
              <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6.   </a:t>
            </a:r>
            <a:r>
              <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铁路资金需求巨大，亟待突破投融资瓶颈</a:t>
            </a:r>
            <a:endPar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 name="矩形 2"/>
          <p:cNvSpPr/>
          <p:nvPr/>
        </p:nvSpPr>
        <p:spPr>
          <a:xfrm>
            <a:off x="0" y="4365104"/>
            <a:ext cx="9144000" cy="24928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MH_Other_1"/>
          <p:cNvSpPr/>
          <p:nvPr>
            <p:custDataLst>
              <p:tags r:id="rId1"/>
            </p:custDataLst>
          </p:nvPr>
        </p:nvSpPr>
        <p:spPr>
          <a:xfrm>
            <a:off x="1450975" y="5205065"/>
            <a:ext cx="2079625" cy="147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endParaRPr>
          </a:p>
        </p:txBody>
      </p:sp>
      <p:sp>
        <p:nvSpPr>
          <p:cNvPr id="5" name="MH_SubTitle_1"/>
          <p:cNvSpPr txBox="1"/>
          <p:nvPr>
            <p:custDataLst>
              <p:tags r:id="rId2"/>
            </p:custDataLst>
          </p:nvPr>
        </p:nvSpPr>
        <p:spPr>
          <a:xfrm>
            <a:off x="1600200" y="4509120"/>
            <a:ext cx="1843088" cy="592460"/>
          </a:xfrm>
          <a:prstGeom prst="rect">
            <a:avLst/>
          </a:prstGeom>
          <a:noFill/>
        </p:spPr>
        <p:txBody>
          <a:bodyPr lIns="0" tIns="0" rIns="0" bIns="0" anchor="ctr">
            <a:normAutofit fontScale="85000" lnSpcReduction="20000"/>
          </a:bodyPr>
          <a:lstStyle>
            <a:defPPr>
              <a:defRPr lang="zh-CN"/>
            </a:defPPr>
            <a:lvl1pPr>
              <a:lnSpc>
                <a:spcPct val="130000"/>
              </a:lnSpc>
              <a:defRPr sz="1200"/>
            </a:lvl1pPr>
          </a:lstStyle>
          <a:p>
            <a:pPr algn="ctr">
              <a:defRPr/>
            </a:pPr>
            <a:r>
              <a:rPr lang="zh-CN" altLang="en-US" sz="2000" b="1" dirty="0" smtClean="0">
                <a:solidFill>
                  <a:schemeClr val="bg1"/>
                </a:solidFill>
                <a:ea typeface="微软雅黑" panose="020B0503020204020204" pitchFamily="34" charset="-122"/>
              </a:rPr>
              <a:t>俄罗斯</a:t>
            </a:r>
            <a:endParaRPr lang="en-US" altLang="zh-CN" sz="2000" b="1" dirty="0" smtClean="0">
              <a:solidFill>
                <a:schemeClr val="bg1"/>
              </a:solidFill>
              <a:ea typeface="微软雅黑" panose="020B0503020204020204" pitchFamily="34" charset="-122"/>
            </a:endParaRPr>
          </a:p>
          <a:p>
            <a:pPr algn="ctr">
              <a:defRPr/>
            </a:pPr>
            <a:r>
              <a:rPr lang="zh-CN" altLang="en-US" sz="2000" b="1" dirty="0" smtClean="0">
                <a:solidFill>
                  <a:schemeClr val="bg1"/>
                </a:solidFill>
                <a:ea typeface="微软雅黑" panose="020B0503020204020204" pitchFamily="34" charset="-122"/>
              </a:rPr>
              <a:t>（</a:t>
            </a:r>
            <a:r>
              <a:rPr lang="zh-CN" altLang="zh-CN" sz="2000" b="1" dirty="0" smtClean="0">
                <a:solidFill>
                  <a:schemeClr val="bg1"/>
                </a:solidFill>
                <a:ea typeface="微软雅黑" panose="020B0503020204020204" pitchFamily="34" charset="-122"/>
              </a:rPr>
              <a:t>莫斯科</a:t>
            </a:r>
            <a:r>
              <a:rPr lang="en-US" altLang="zh-CN" sz="2000" b="1" dirty="0" smtClean="0">
                <a:solidFill>
                  <a:schemeClr val="bg1"/>
                </a:solidFill>
                <a:ea typeface="微软雅黑" panose="020B0503020204020204" pitchFamily="34" charset="-122"/>
              </a:rPr>
              <a:t>-</a:t>
            </a:r>
            <a:r>
              <a:rPr lang="zh-CN" altLang="zh-CN" sz="2000" b="1" dirty="0" smtClean="0">
                <a:solidFill>
                  <a:schemeClr val="bg1"/>
                </a:solidFill>
                <a:ea typeface="微软雅黑" panose="020B0503020204020204" pitchFamily="34" charset="-122"/>
              </a:rPr>
              <a:t>彼得堡</a:t>
            </a:r>
            <a:r>
              <a:rPr lang="zh-CN" altLang="en-US" sz="2000" b="1" dirty="0" smtClean="0">
                <a:solidFill>
                  <a:schemeClr val="bg1"/>
                </a:solidFill>
                <a:ea typeface="微软雅黑" panose="020B0503020204020204" pitchFamily="34" charset="-122"/>
              </a:rPr>
              <a:t>）</a:t>
            </a:r>
            <a:endParaRPr lang="zh-CN" altLang="en-US" sz="2000" b="1" dirty="0">
              <a:solidFill>
                <a:schemeClr val="accent1">
                  <a:lumMod val="75000"/>
                </a:schemeClr>
              </a:solidFill>
              <a:latin typeface="+mn-lt"/>
              <a:ea typeface="+mn-ea"/>
            </a:endParaRPr>
          </a:p>
        </p:txBody>
      </p:sp>
      <p:sp>
        <p:nvSpPr>
          <p:cNvPr id="6" name="MH_Text_1"/>
          <p:cNvSpPr txBox="1"/>
          <p:nvPr>
            <p:custDataLst>
              <p:tags r:id="rId3"/>
            </p:custDataLst>
          </p:nvPr>
        </p:nvSpPr>
        <p:spPr>
          <a:xfrm>
            <a:off x="1612900" y="5730230"/>
            <a:ext cx="1755775" cy="948382"/>
          </a:xfrm>
          <a:prstGeom prst="rect">
            <a:avLst/>
          </a:prstGeom>
          <a:noFill/>
        </p:spPr>
        <p:txBody>
          <a:bodyPr lIns="0" tIns="0" rIns="0" bIns="0">
            <a:normAutofit/>
          </a:bodyPr>
          <a:lstStyle>
            <a:defPPr>
              <a:defRPr lang="zh-CN"/>
            </a:defPPr>
            <a:lvl1pPr>
              <a:lnSpc>
                <a:spcPct val="130000"/>
              </a:lnSpc>
              <a:defRPr sz="1200"/>
            </a:lvl1pPr>
          </a:lstStyle>
          <a:p>
            <a:pPr algn="ctr">
              <a:defRPr/>
            </a:pPr>
            <a:r>
              <a:rPr lang="zh-CN" altLang="en-US" sz="1800" b="1" dirty="0" smtClean="0">
                <a:solidFill>
                  <a:schemeClr val="bg1"/>
                </a:solidFill>
                <a:ea typeface="微软雅黑" panose="020B0503020204020204" pitchFamily="34" charset="-122"/>
              </a:rPr>
              <a:t>购买</a:t>
            </a:r>
            <a:r>
              <a:rPr lang="zh-CN" altLang="zh-CN" sz="1800" b="1" dirty="0" smtClean="0">
                <a:solidFill>
                  <a:srgbClr val="FFFF00"/>
                </a:solidFill>
                <a:ea typeface="微软雅黑" panose="020B0503020204020204" pitchFamily="34" charset="-122"/>
              </a:rPr>
              <a:t>德国</a:t>
            </a:r>
            <a:endParaRPr lang="en-US" altLang="zh-CN" sz="1800" b="1" dirty="0" smtClean="0">
              <a:solidFill>
                <a:srgbClr val="FFFF00"/>
              </a:solidFill>
              <a:ea typeface="微软雅黑" panose="020B0503020204020204" pitchFamily="34" charset="-122"/>
            </a:endParaRPr>
          </a:p>
          <a:p>
            <a:pPr algn="ctr">
              <a:defRPr/>
            </a:pPr>
            <a:r>
              <a:rPr lang="zh-CN" altLang="zh-CN" sz="1800" b="1" dirty="0" smtClean="0">
                <a:solidFill>
                  <a:schemeClr val="bg1"/>
                </a:solidFill>
                <a:ea typeface="微软雅黑" panose="020B0503020204020204" pitchFamily="34" charset="-122"/>
              </a:rPr>
              <a:t>高铁动车组</a:t>
            </a:r>
            <a:endParaRPr lang="zh-CN" altLang="en-US" sz="1800" b="1" dirty="0">
              <a:solidFill>
                <a:schemeClr val="tx1">
                  <a:lumMod val="65000"/>
                  <a:lumOff val="35000"/>
                </a:schemeClr>
              </a:solidFill>
              <a:latin typeface="+mn-lt"/>
              <a:ea typeface="+mn-ea"/>
            </a:endParaRPr>
          </a:p>
        </p:txBody>
      </p:sp>
      <p:sp>
        <p:nvSpPr>
          <p:cNvPr id="7" name="MH_Other_5"/>
          <p:cNvSpPr/>
          <p:nvPr>
            <p:custDataLst>
              <p:tags r:id="rId4"/>
            </p:custDataLst>
          </p:nvPr>
        </p:nvSpPr>
        <p:spPr>
          <a:xfrm>
            <a:off x="3530600" y="5205065"/>
            <a:ext cx="2081213" cy="1476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endParaRPr>
          </a:p>
        </p:txBody>
      </p:sp>
      <p:sp>
        <p:nvSpPr>
          <p:cNvPr id="8" name="MH_Text_2"/>
          <p:cNvSpPr txBox="1"/>
          <p:nvPr>
            <p:custDataLst>
              <p:tags r:id="rId5"/>
            </p:custDataLst>
          </p:nvPr>
        </p:nvSpPr>
        <p:spPr>
          <a:xfrm>
            <a:off x="3697288" y="5730230"/>
            <a:ext cx="1755775" cy="948382"/>
          </a:xfrm>
          <a:prstGeom prst="rect">
            <a:avLst/>
          </a:prstGeom>
          <a:noFill/>
        </p:spPr>
        <p:txBody>
          <a:bodyPr lIns="0" tIns="0" rIns="0" bIns="0">
            <a:normAutofit/>
          </a:bodyPr>
          <a:lstStyle>
            <a:defPPr>
              <a:defRPr lang="zh-CN"/>
            </a:defPPr>
            <a:lvl1pPr>
              <a:lnSpc>
                <a:spcPct val="130000"/>
              </a:lnSpc>
              <a:defRPr sz="1200"/>
            </a:lvl1pPr>
          </a:lstStyle>
          <a:p>
            <a:pPr algn="ctr">
              <a:defRPr/>
            </a:pPr>
            <a:r>
              <a:rPr lang="zh-CN" altLang="en-US" sz="1800" b="1" dirty="0" smtClean="0">
                <a:solidFill>
                  <a:schemeClr val="bg1"/>
                </a:solidFill>
                <a:ea typeface="微软雅黑" panose="020B0503020204020204" pitchFamily="34" charset="-122"/>
              </a:rPr>
              <a:t>引进</a:t>
            </a:r>
            <a:r>
              <a:rPr lang="zh-CN" altLang="zh-CN" sz="1800" b="1" dirty="0" smtClean="0">
                <a:solidFill>
                  <a:srgbClr val="FFFF00"/>
                </a:solidFill>
                <a:ea typeface="微软雅黑" panose="020B0503020204020204" pitchFamily="34" charset="-122"/>
              </a:rPr>
              <a:t>法国</a:t>
            </a:r>
            <a:endParaRPr lang="en-US" altLang="zh-CN" sz="1800" b="1" dirty="0" smtClean="0">
              <a:solidFill>
                <a:srgbClr val="FFFF00"/>
              </a:solidFill>
              <a:ea typeface="微软雅黑" panose="020B0503020204020204" pitchFamily="34" charset="-122"/>
            </a:endParaRPr>
          </a:p>
          <a:p>
            <a:pPr algn="ctr">
              <a:defRPr/>
            </a:pPr>
            <a:r>
              <a:rPr lang="zh-CN" altLang="zh-CN" sz="1800" b="1" dirty="0" smtClean="0">
                <a:solidFill>
                  <a:schemeClr val="bg1"/>
                </a:solidFill>
                <a:ea typeface="微软雅黑" panose="020B0503020204020204" pitchFamily="34" charset="-122"/>
              </a:rPr>
              <a:t>高铁技术</a:t>
            </a:r>
            <a:endParaRPr lang="zh-CN" altLang="en-US" sz="1800" b="1" dirty="0">
              <a:solidFill>
                <a:schemeClr val="tx1">
                  <a:lumMod val="65000"/>
                  <a:lumOff val="35000"/>
                </a:schemeClr>
              </a:solidFill>
              <a:latin typeface="+mn-lt"/>
              <a:ea typeface="+mn-ea"/>
            </a:endParaRPr>
          </a:p>
        </p:txBody>
      </p:sp>
      <p:sp>
        <p:nvSpPr>
          <p:cNvPr id="9" name="MH_Other_9"/>
          <p:cNvSpPr/>
          <p:nvPr>
            <p:custDataLst>
              <p:tags r:id="rId6"/>
            </p:custDataLst>
          </p:nvPr>
        </p:nvSpPr>
        <p:spPr>
          <a:xfrm>
            <a:off x="5611813" y="5205065"/>
            <a:ext cx="2081212" cy="147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endParaRPr>
          </a:p>
        </p:txBody>
      </p:sp>
      <p:sp>
        <p:nvSpPr>
          <p:cNvPr id="10" name="MH_Text_3"/>
          <p:cNvSpPr txBox="1"/>
          <p:nvPr>
            <p:custDataLst>
              <p:tags r:id="rId7"/>
            </p:custDataLst>
          </p:nvPr>
        </p:nvSpPr>
        <p:spPr>
          <a:xfrm>
            <a:off x="5781675" y="5730230"/>
            <a:ext cx="2076473" cy="948382"/>
          </a:xfrm>
          <a:prstGeom prst="rect">
            <a:avLst/>
          </a:prstGeom>
          <a:noFill/>
        </p:spPr>
        <p:txBody>
          <a:bodyPr lIns="0" tIns="0" rIns="0" bIns="0">
            <a:normAutofit/>
          </a:bodyPr>
          <a:lstStyle>
            <a:defPPr>
              <a:defRPr lang="zh-CN"/>
            </a:defPPr>
            <a:lvl1pPr>
              <a:lnSpc>
                <a:spcPct val="130000"/>
              </a:lnSpc>
              <a:defRPr sz="1200"/>
            </a:lvl1pPr>
          </a:lstStyle>
          <a:p>
            <a:pPr algn="ctr">
              <a:defRPr/>
            </a:pPr>
            <a:r>
              <a:rPr lang="zh-CN" altLang="en-US" sz="1800" b="1" dirty="0" smtClean="0">
                <a:solidFill>
                  <a:schemeClr val="bg1"/>
                </a:solidFill>
                <a:ea typeface="微软雅黑" panose="020B0503020204020204" pitchFamily="34" charset="-122"/>
              </a:rPr>
              <a:t>分别从</a:t>
            </a:r>
            <a:r>
              <a:rPr lang="zh-CN" altLang="zh-CN" sz="1900" b="1" dirty="0" smtClean="0">
                <a:solidFill>
                  <a:srgbClr val="FFFF00"/>
                </a:solidFill>
                <a:ea typeface="微软雅黑" panose="020B0503020204020204" pitchFamily="34" charset="-122"/>
              </a:rPr>
              <a:t>日、德、法</a:t>
            </a:r>
            <a:endParaRPr lang="en-US" altLang="zh-CN" sz="1900" b="1" dirty="0" smtClean="0">
              <a:solidFill>
                <a:srgbClr val="FFFF00"/>
              </a:solidFill>
              <a:ea typeface="微软雅黑" panose="020B0503020204020204" pitchFamily="34" charset="-122"/>
            </a:endParaRPr>
          </a:p>
          <a:p>
            <a:pPr algn="ctr">
              <a:defRPr/>
            </a:pPr>
            <a:r>
              <a:rPr lang="zh-CN" altLang="en-US" sz="1800" b="1" dirty="0" smtClean="0">
                <a:solidFill>
                  <a:schemeClr val="bg1"/>
                </a:solidFill>
                <a:ea typeface="微软雅黑" panose="020B0503020204020204" pitchFamily="34" charset="-122"/>
              </a:rPr>
              <a:t>引进</a:t>
            </a:r>
            <a:r>
              <a:rPr lang="zh-CN" altLang="zh-CN" sz="1800" b="1" dirty="0" smtClean="0">
                <a:solidFill>
                  <a:schemeClr val="bg1"/>
                </a:solidFill>
                <a:ea typeface="微软雅黑" panose="020B0503020204020204" pitchFamily="34" charset="-122"/>
              </a:rPr>
              <a:t>高铁技术</a:t>
            </a:r>
            <a:endParaRPr lang="zh-CN" altLang="en-US" sz="1800" b="1" dirty="0">
              <a:solidFill>
                <a:schemeClr val="tx1">
                  <a:lumMod val="65000"/>
                  <a:lumOff val="35000"/>
                </a:schemeClr>
              </a:solidFill>
              <a:latin typeface="+mn-lt"/>
              <a:ea typeface="+mn-ea"/>
            </a:endParaRPr>
          </a:p>
        </p:txBody>
      </p:sp>
      <p:sp>
        <p:nvSpPr>
          <p:cNvPr id="11" name="MH_SubTitle_2"/>
          <p:cNvSpPr txBox="1"/>
          <p:nvPr>
            <p:custDataLst>
              <p:tags r:id="rId8"/>
            </p:custDataLst>
          </p:nvPr>
        </p:nvSpPr>
        <p:spPr>
          <a:xfrm>
            <a:off x="3675063" y="4509120"/>
            <a:ext cx="1841500" cy="592460"/>
          </a:xfrm>
          <a:prstGeom prst="rect">
            <a:avLst/>
          </a:prstGeom>
          <a:noFill/>
        </p:spPr>
        <p:txBody>
          <a:bodyPr lIns="0" tIns="0" rIns="0" bIns="0" anchor="ctr">
            <a:normAutofit/>
          </a:bodyPr>
          <a:lstStyle>
            <a:defPPr>
              <a:defRPr lang="zh-CN"/>
            </a:defPPr>
            <a:lvl1pPr>
              <a:lnSpc>
                <a:spcPct val="130000"/>
              </a:lnSpc>
              <a:defRPr sz="1200"/>
            </a:lvl1pPr>
          </a:lstStyle>
          <a:p>
            <a:pPr algn="ctr">
              <a:defRPr/>
            </a:pPr>
            <a:r>
              <a:rPr lang="zh-CN" altLang="zh-CN" sz="2000" b="1" dirty="0" smtClean="0">
                <a:solidFill>
                  <a:schemeClr val="bg1"/>
                </a:solidFill>
                <a:ea typeface="微软雅黑" panose="020B0503020204020204" pitchFamily="34" charset="-122"/>
              </a:rPr>
              <a:t>韩国</a:t>
            </a:r>
            <a:endParaRPr lang="zh-CN" altLang="en-US" sz="2000" b="1" dirty="0">
              <a:solidFill>
                <a:schemeClr val="accent2">
                  <a:lumMod val="75000"/>
                </a:schemeClr>
              </a:solidFill>
              <a:latin typeface="+mn-lt"/>
              <a:ea typeface="+mn-ea"/>
            </a:endParaRPr>
          </a:p>
        </p:txBody>
      </p:sp>
      <p:sp>
        <p:nvSpPr>
          <p:cNvPr id="12" name="MH_SubTitle_3"/>
          <p:cNvSpPr txBox="1"/>
          <p:nvPr>
            <p:custDataLst>
              <p:tags r:id="rId9"/>
            </p:custDataLst>
          </p:nvPr>
        </p:nvSpPr>
        <p:spPr>
          <a:xfrm>
            <a:off x="5748338" y="4509120"/>
            <a:ext cx="1841500" cy="592460"/>
          </a:xfrm>
          <a:prstGeom prst="rect">
            <a:avLst/>
          </a:prstGeom>
          <a:noFill/>
        </p:spPr>
        <p:txBody>
          <a:bodyPr lIns="0" tIns="0" rIns="0" bIns="0" anchor="ctr">
            <a:normAutofit/>
          </a:bodyPr>
          <a:lstStyle>
            <a:defPPr>
              <a:defRPr lang="zh-CN"/>
            </a:defPPr>
            <a:lvl1pPr>
              <a:lnSpc>
                <a:spcPct val="130000"/>
              </a:lnSpc>
              <a:defRPr sz="1200"/>
            </a:lvl1pPr>
          </a:lstStyle>
          <a:p>
            <a:pPr algn="ctr">
              <a:defRPr/>
            </a:pPr>
            <a:r>
              <a:rPr lang="zh-CN" altLang="zh-CN" sz="2000" b="1" dirty="0" smtClean="0">
                <a:solidFill>
                  <a:schemeClr val="bg1"/>
                </a:solidFill>
                <a:ea typeface="微软雅黑" panose="020B0503020204020204" pitchFamily="34" charset="-122"/>
              </a:rPr>
              <a:t>中国台湾</a:t>
            </a:r>
            <a:endParaRPr lang="zh-CN" altLang="en-US" sz="2000" b="1" dirty="0">
              <a:solidFill>
                <a:schemeClr val="accent1">
                  <a:lumMod val="75000"/>
                </a:schemeClr>
              </a:solidFill>
              <a:latin typeface="+mn-lt"/>
              <a:ea typeface="+mn-ea"/>
            </a:endParaRPr>
          </a:p>
        </p:txBody>
      </p:sp>
      <p:sp>
        <p:nvSpPr>
          <p:cNvPr id="13" name="MH_Other_2"/>
          <p:cNvSpPr/>
          <p:nvPr>
            <p:custDataLst>
              <p:tags r:id="rId10"/>
            </p:custDataLst>
          </p:nvPr>
        </p:nvSpPr>
        <p:spPr>
          <a:xfrm flipV="1">
            <a:off x="2341563" y="5305077"/>
            <a:ext cx="298450" cy="2841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4" name="MH_Other_6"/>
          <p:cNvSpPr/>
          <p:nvPr>
            <p:custDataLst>
              <p:tags r:id="rId11"/>
            </p:custDataLst>
          </p:nvPr>
        </p:nvSpPr>
        <p:spPr>
          <a:xfrm flipV="1">
            <a:off x="4422775" y="5305077"/>
            <a:ext cx="296863" cy="2841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5" name="MH_Other_10"/>
          <p:cNvSpPr/>
          <p:nvPr>
            <p:custDataLst>
              <p:tags r:id="rId12"/>
            </p:custDataLst>
          </p:nvPr>
        </p:nvSpPr>
        <p:spPr>
          <a:xfrm flipV="1">
            <a:off x="6503988" y="5305077"/>
            <a:ext cx="296862" cy="2841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6" name="MH_SubTitle_4"/>
          <p:cNvSpPr>
            <a:spLocks noChangeArrowheads="1"/>
          </p:cNvSpPr>
          <p:nvPr>
            <p:custDataLst>
              <p:tags r:id="rId13"/>
            </p:custDataLst>
          </p:nvPr>
        </p:nvSpPr>
        <p:spPr bwMode="gray">
          <a:xfrm>
            <a:off x="4795864" y="3679340"/>
            <a:ext cx="3633788" cy="502820"/>
          </a:xfrm>
          <a:prstGeom prst="roundRect">
            <a:avLst>
              <a:gd name="adj" fmla="val 50000"/>
            </a:avLst>
          </a:prstGeom>
          <a:solidFill>
            <a:schemeClr val="accent5"/>
          </a:solidFill>
          <a:ln>
            <a:noFill/>
          </a:ln>
        </p:spPr>
        <p:txBody>
          <a:bodyPr lIns="0" tIns="0" rIns="0" bIns="0" anchor="ctr" anchorCtr="1">
            <a:no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a:lnSpc>
                <a:spcPct val="130000"/>
              </a:lnSpc>
              <a:buNone/>
            </a:pPr>
            <a:r>
              <a:rPr lang="zh-CN" altLang="zh-CN" sz="2000" dirty="0" smtClean="0">
                <a:solidFill>
                  <a:schemeClr val="bg1"/>
                </a:solidFill>
                <a:ea typeface="微软雅黑" panose="020B0503020204020204" pitchFamily="34" charset="-122"/>
              </a:rPr>
              <a:t>很少参与运营</a:t>
            </a:r>
            <a:endParaRPr lang="en-US" altLang="zh-CN" sz="2000" dirty="0" smtClean="0">
              <a:solidFill>
                <a:schemeClr val="bg1"/>
              </a:solidFill>
              <a:ea typeface="微软雅黑" panose="020B0503020204020204" pitchFamily="34" charset="-122"/>
            </a:endParaRPr>
          </a:p>
        </p:txBody>
      </p:sp>
      <p:sp>
        <p:nvSpPr>
          <p:cNvPr id="17" name="MH_Other_1"/>
          <p:cNvSpPr>
            <a:spLocks noChangeShapeType="1"/>
          </p:cNvSpPr>
          <p:nvPr>
            <p:custDataLst>
              <p:tags r:id="rId14"/>
            </p:custDataLst>
          </p:nvPr>
        </p:nvSpPr>
        <p:spPr bwMode="auto">
          <a:xfrm flipV="1">
            <a:off x="1921121" y="1996409"/>
            <a:ext cx="2365127" cy="1139999"/>
          </a:xfrm>
          <a:prstGeom prst="line">
            <a:avLst/>
          </a:prstGeom>
          <a:noFill/>
          <a:ln w="38100" cap="rnd">
            <a:solidFill>
              <a:schemeClr val="accent1">
                <a:lumMod val="40000"/>
                <a:lumOff val="60000"/>
              </a:schemeClr>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eaLnBrk="1" fontAlgn="auto" hangingPunct="1">
              <a:spcBef>
                <a:spcPts val="0"/>
              </a:spcBef>
              <a:spcAft>
                <a:spcPts val="0"/>
              </a:spcAft>
              <a:defRPr/>
            </a:pPr>
            <a:endParaRPr lang="zh-CN" altLang="en-US">
              <a:solidFill>
                <a:srgbClr val="FFFFFF"/>
              </a:solidFill>
              <a:latin typeface="+mn-lt"/>
              <a:ea typeface="+mn-ea"/>
            </a:endParaRPr>
          </a:p>
        </p:txBody>
      </p:sp>
      <p:sp>
        <p:nvSpPr>
          <p:cNvPr id="18" name="MH_Other_2"/>
          <p:cNvSpPr>
            <a:spLocks noChangeShapeType="1"/>
          </p:cNvSpPr>
          <p:nvPr>
            <p:custDataLst>
              <p:tags r:id="rId15"/>
            </p:custDataLst>
          </p:nvPr>
        </p:nvSpPr>
        <p:spPr bwMode="auto">
          <a:xfrm flipV="1">
            <a:off x="1921121" y="2656102"/>
            <a:ext cx="2365127" cy="432048"/>
          </a:xfrm>
          <a:prstGeom prst="line">
            <a:avLst/>
          </a:prstGeom>
          <a:noFill/>
          <a:ln w="38100" cap="rnd">
            <a:solidFill>
              <a:schemeClr val="accent1">
                <a:lumMod val="40000"/>
                <a:lumOff val="60000"/>
              </a:schemeClr>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eaLnBrk="1" fontAlgn="auto" hangingPunct="1">
              <a:spcBef>
                <a:spcPts val="0"/>
              </a:spcBef>
              <a:spcAft>
                <a:spcPts val="0"/>
              </a:spcAft>
              <a:defRPr/>
            </a:pPr>
            <a:endParaRPr lang="zh-CN" altLang="en-US">
              <a:solidFill>
                <a:srgbClr val="FFFFFF"/>
              </a:solidFill>
              <a:latin typeface="+mn-lt"/>
              <a:ea typeface="+mn-ea"/>
            </a:endParaRPr>
          </a:p>
        </p:txBody>
      </p:sp>
      <p:sp>
        <p:nvSpPr>
          <p:cNvPr id="19" name="MH_Other_3"/>
          <p:cNvSpPr>
            <a:spLocks noChangeShapeType="1"/>
          </p:cNvSpPr>
          <p:nvPr>
            <p:custDataLst>
              <p:tags r:id="rId16"/>
            </p:custDataLst>
          </p:nvPr>
        </p:nvSpPr>
        <p:spPr bwMode="auto">
          <a:xfrm>
            <a:off x="2038348" y="3001594"/>
            <a:ext cx="2247900" cy="350838"/>
          </a:xfrm>
          <a:prstGeom prst="line">
            <a:avLst/>
          </a:prstGeom>
          <a:noFill/>
          <a:ln w="38100" cap="rnd">
            <a:solidFill>
              <a:schemeClr val="accent1">
                <a:lumMod val="40000"/>
                <a:lumOff val="60000"/>
              </a:schemeClr>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eaLnBrk="1" fontAlgn="auto" hangingPunct="1">
              <a:spcBef>
                <a:spcPts val="0"/>
              </a:spcBef>
              <a:spcAft>
                <a:spcPts val="0"/>
              </a:spcAft>
              <a:defRPr/>
            </a:pPr>
            <a:endParaRPr lang="zh-CN" altLang="en-US">
              <a:solidFill>
                <a:srgbClr val="FFFFFF"/>
              </a:solidFill>
              <a:latin typeface="+mn-lt"/>
              <a:ea typeface="+mn-ea"/>
            </a:endParaRPr>
          </a:p>
        </p:txBody>
      </p:sp>
      <p:sp>
        <p:nvSpPr>
          <p:cNvPr id="20" name="MH_Other_4"/>
          <p:cNvSpPr>
            <a:spLocks noChangeShapeType="1"/>
          </p:cNvSpPr>
          <p:nvPr>
            <p:custDataLst>
              <p:tags r:id="rId17"/>
            </p:custDataLst>
          </p:nvPr>
        </p:nvSpPr>
        <p:spPr bwMode="auto">
          <a:xfrm>
            <a:off x="2235842" y="3052612"/>
            <a:ext cx="2050406" cy="947892"/>
          </a:xfrm>
          <a:prstGeom prst="line">
            <a:avLst/>
          </a:prstGeom>
          <a:noFill/>
          <a:ln w="38100" cap="rnd">
            <a:solidFill>
              <a:schemeClr val="accent1">
                <a:lumMod val="40000"/>
                <a:lumOff val="60000"/>
              </a:schemeClr>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eaLnBrk="1" fontAlgn="auto" hangingPunct="1">
              <a:spcBef>
                <a:spcPts val="0"/>
              </a:spcBef>
              <a:spcAft>
                <a:spcPts val="0"/>
              </a:spcAft>
              <a:defRPr/>
            </a:pPr>
            <a:endParaRPr lang="zh-CN" altLang="en-US">
              <a:solidFill>
                <a:srgbClr val="FFFFFF"/>
              </a:solidFill>
              <a:latin typeface="+mn-lt"/>
              <a:ea typeface="+mn-ea"/>
            </a:endParaRPr>
          </a:p>
        </p:txBody>
      </p:sp>
      <p:sp>
        <p:nvSpPr>
          <p:cNvPr id="21" name="MH_SubTitle_1"/>
          <p:cNvSpPr>
            <a:spLocks noChangeArrowheads="1"/>
          </p:cNvSpPr>
          <p:nvPr>
            <p:custDataLst>
              <p:tags r:id="rId18"/>
            </p:custDataLst>
          </p:nvPr>
        </p:nvSpPr>
        <p:spPr bwMode="gray">
          <a:xfrm>
            <a:off x="4795864" y="1850620"/>
            <a:ext cx="3633788" cy="504056"/>
          </a:xfrm>
          <a:prstGeom prst="roundRect">
            <a:avLst>
              <a:gd name="adj" fmla="val 50000"/>
            </a:avLst>
          </a:prstGeom>
          <a:solidFill>
            <a:schemeClr val="accent1"/>
          </a:solidFill>
          <a:ln>
            <a:noFill/>
          </a:ln>
        </p:spPr>
        <p:txBody>
          <a:bodyPr lIns="0" tIns="0" rIns="0" bIns="0" anchor="ctr" anchorCtr="1">
            <a:no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a:lnSpc>
                <a:spcPct val="130000"/>
              </a:lnSpc>
              <a:buNone/>
            </a:pPr>
            <a:r>
              <a:rPr lang="zh-CN" altLang="zh-CN" sz="2000" dirty="0" smtClean="0">
                <a:solidFill>
                  <a:schemeClr val="bg1"/>
                </a:solidFill>
                <a:ea typeface="微软雅黑" panose="020B0503020204020204" pitchFamily="34" charset="-122"/>
              </a:rPr>
              <a:t>输出技术</a:t>
            </a:r>
            <a:endParaRPr lang="en-US" altLang="zh-CN" sz="2000" dirty="0" smtClean="0">
              <a:solidFill>
                <a:schemeClr val="bg1"/>
              </a:solidFill>
              <a:ea typeface="微软雅黑" panose="020B0503020204020204" pitchFamily="34" charset="-122"/>
            </a:endParaRPr>
          </a:p>
        </p:txBody>
      </p:sp>
      <p:sp>
        <p:nvSpPr>
          <p:cNvPr id="22" name="MH_SubTitle_2"/>
          <p:cNvSpPr>
            <a:spLocks noChangeArrowheads="1"/>
          </p:cNvSpPr>
          <p:nvPr>
            <p:custDataLst>
              <p:tags r:id="rId19"/>
            </p:custDataLst>
          </p:nvPr>
        </p:nvSpPr>
        <p:spPr bwMode="gray">
          <a:xfrm>
            <a:off x="4795864" y="2443923"/>
            <a:ext cx="3633788" cy="504056"/>
          </a:xfrm>
          <a:prstGeom prst="roundRect">
            <a:avLst>
              <a:gd name="adj" fmla="val 50000"/>
            </a:avLst>
          </a:prstGeom>
          <a:solidFill>
            <a:srgbClr val="0070C0"/>
          </a:solidFill>
          <a:ln>
            <a:noFill/>
          </a:ln>
        </p:spPr>
        <p:txBody>
          <a:bodyPr lIns="0" tIns="0" rIns="0" bIns="0" anchor="ctr" anchorCtr="1">
            <a:no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a:lnSpc>
                <a:spcPct val="130000"/>
              </a:lnSpc>
              <a:buNone/>
            </a:pPr>
            <a:r>
              <a:rPr lang="zh-CN" altLang="zh-CN" sz="2000" dirty="0" smtClean="0">
                <a:solidFill>
                  <a:schemeClr val="bg1"/>
                </a:solidFill>
                <a:ea typeface="微软雅黑" panose="020B0503020204020204" pitchFamily="34" charset="-122"/>
              </a:rPr>
              <a:t>承包工程</a:t>
            </a:r>
            <a:endParaRPr lang="en-US" altLang="zh-CN" sz="2000" dirty="0" smtClean="0">
              <a:solidFill>
                <a:schemeClr val="bg1"/>
              </a:solidFill>
              <a:ea typeface="微软雅黑" panose="020B0503020204020204" pitchFamily="34" charset="-122"/>
            </a:endParaRPr>
          </a:p>
        </p:txBody>
      </p:sp>
      <p:sp>
        <p:nvSpPr>
          <p:cNvPr id="23" name="MH_SubTitle_3"/>
          <p:cNvSpPr>
            <a:spLocks noChangeArrowheads="1"/>
          </p:cNvSpPr>
          <p:nvPr>
            <p:custDataLst>
              <p:tags r:id="rId20"/>
            </p:custDataLst>
          </p:nvPr>
        </p:nvSpPr>
        <p:spPr bwMode="gray">
          <a:xfrm>
            <a:off x="4795864" y="3066301"/>
            <a:ext cx="3633788" cy="502821"/>
          </a:xfrm>
          <a:prstGeom prst="roundRect">
            <a:avLst>
              <a:gd name="adj" fmla="val 50000"/>
            </a:avLst>
          </a:prstGeom>
          <a:solidFill>
            <a:schemeClr val="accent5">
              <a:lumMod val="75000"/>
            </a:schemeClr>
          </a:solidFill>
          <a:ln>
            <a:noFill/>
          </a:ln>
        </p:spPr>
        <p:txBody>
          <a:bodyPr lIns="0" tIns="0" rIns="0" bIns="0" anchor="ctr" anchorCtr="1">
            <a:no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a:lnSpc>
                <a:spcPct val="130000"/>
              </a:lnSpc>
              <a:buNone/>
            </a:pPr>
            <a:r>
              <a:rPr lang="zh-CN" altLang="zh-CN" sz="2000" dirty="0" smtClean="0">
                <a:solidFill>
                  <a:schemeClr val="bg1"/>
                </a:solidFill>
                <a:ea typeface="微软雅黑" panose="020B0503020204020204" pitchFamily="34" charset="-122"/>
              </a:rPr>
              <a:t>出口动车组</a:t>
            </a:r>
            <a:endParaRPr lang="en-US" altLang="zh-CN" sz="2000" dirty="0" smtClean="0">
              <a:solidFill>
                <a:schemeClr val="bg1"/>
              </a:solidFill>
              <a:ea typeface="微软雅黑" panose="020B0503020204020204" pitchFamily="34" charset="-122"/>
            </a:endParaRPr>
          </a:p>
        </p:txBody>
      </p:sp>
      <p:sp>
        <p:nvSpPr>
          <p:cNvPr id="24" name="MH_Other_5"/>
          <p:cNvSpPr>
            <a:spLocks noChangeArrowheads="1"/>
          </p:cNvSpPr>
          <p:nvPr>
            <p:custDataLst>
              <p:tags r:id="rId21"/>
            </p:custDataLst>
          </p:nvPr>
        </p:nvSpPr>
        <p:spPr bwMode="gray">
          <a:xfrm>
            <a:off x="714348" y="2025083"/>
            <a:ext cx="1903412" cy="1903413"/>
          </a:xfrm>
          <a:prstGeom prst="ellipse">
            <a:avLst/>
          </a:prstGeom>
          <a:solidFill>
            <a:schemeClr val="accent1">
              <a:lumMod val="40000"/>
              <a:lumOff val="60000"/>
            </a:schemeClr>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algn="ctr" eaLnBrk="1" fontAlgn="auto" hangingPunct="1">
              <a:spcBef>
                <a:spcPct val="0"/>
              </a:spcBef>
              <a:spcAft>
                <a:spcPts val="0"/>
              </a:spcAft>
              <a:buFontTx/>
              <a:buNone/>
              <a:defRPr/>
            </a:pPr>
            <a:endParaRPr lang="zh-TW" altLang="en-US" sz="2400" b="0" dirty="0">
              <a:solidFill>
                <a:srgbClr val="FFFFFF"/>
              </a:solidFill>
              <a:latin typeface="+mn-lt"/>
              <a:ea typeface="+mn-ea"/>
            </a:endParaRPr>
          </a:p>
        </p:txBody>
      </p:sp>
      <p:sp>
        <p:nvSpPr>
          <p:cNvPr id="25" name="MH_Title_1"/>
          <p:cNvSpPr/>
          <p:nvPr>
            <p:custDataLst>
              <p:tags r:id="rId22"/>
            </p:custDataLst>
          </p:nvPr>
        </p:nvSpPr>
        <p:spPr>
          <a:xfrm>
            <a:off x="927073" y="2237808"/>
            <a:ext cx="1479550" cy="14795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30000"/>
              </a:lnSpc>
            </a:pPr>
            <a:endParaRPr lang="en-US" altLang="zh-CN" sz="2000" dirty="0" smtClean="0">
              <a:ea typeface="微软雅黑" panose="020B0503020204020204" pitchFamily="34" charset="-122"/>
            </a:endParaRPr>
          </a:p>
        </p:txBody>
      </p:sp>
      <p:sp>
        <p:nvSpPr>
          <p:cNvPr id="26" name="TextBox 25"/>
          <p:cNvSpPr txBox="1"/>
          <p:nvPr/>
        </p:nvSpPr>
        <p:spPr>
          <a:xfrm>
            <a:off x="844002" y="2777529"/>
            <a:ext cx="1728192" cy="430887"/>
          </a:xfrm>
          <a:prstGeom prst="rect">
            <a:avLst/>
          </a:prstGeom>
          <a:noFill/>
        </p:spPr>
        <p:txBody>
          <a:bodyPr wrap="square" rtlCol="0">
            <a:spAutoFit/>
          </a:bodyPr>
          <a:lstStyle/>
          <a:p>
            <a:r>
              <a:rPr lang="zh-CN" altLang="zh-CN" sz="2200" b="1" dirty="0" smtClean="0">
                <a:solidFill>
                  <a:schemeClr val="bg1"/>
                </a:solidFill>
                <a:ea typeface="微软雅黑" panose="020B0503020204020204" pitchFamily="34" charset="-122"/>
              </a:rPr>
              <a:t>日、法、德</a:t>
            </a:r>
            <a:endParaRPr lang="en-US" altLang="zh-CN" sz="2200" b="1" dirty="0" smtClean="0">
              <a:solidFill>
                <a:schemeClr val="bg1"/>
              </a:solidFill>
              <a:ea typeface="微软雅黑" panose="020B0503020204020204" pitchFamily="34" charset="-122"/>
            </a:endParaRPr>
          </a:p>
        </p:txBody>
      </p:sp>
      <p:sp>
        <p:nvSpPr>
          <p:cNvPr id="27" name="矩形 26"/>
          <p:cNvSpPr/>
          <p:nvPr/>
        </p:nvSpPr>
        <p:spPr>
          <a:xfrm>
            <a:off x="642910" y="1252823"/>
            <a:ext cx="8215370" cy="523220"/>
          </a:xfrm>
          <a:prstGeom prst="rect">
            <a:avLst/>
          </a:prstGeom>
        </p:spPr>
        <p:txBody>
          <a:bodyPr wrap="square">
            <a:spAutoFit/>
          </a:bodyPr>
          <a:lstStyle/>
          <a:p>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高铁具有初始投资</a:t>
            </a:r>
            <a:r>
              <a:rPr lang="zh-CN" altLang="en-US" sz="2800" b="1" dirty="0" smtClean="0">
                <a:ln>
                  <a:solidFill>
                    <a:schemeClr val="bg1">
                      <a:alpha val="0"/>
                    </a:schemeClr>
                  </a:solidFill>
                </a:ln>
                <a:solidFill>
                  <a:srgbClr val="FF0000"/>
                </a:solidFill>
                <a:latin typeface="微软雅黑" panose="020B0503020204020204" pitchFamily="34" charset="-122"/>
                <a:ea typeface="微软雅黑" panose="020B0503020204020204" pitchFamily="34" charset="-122"/>
                <a:cs typeface="Segoe UI" panose="020B0502040204020203" pitchFamily="34" charset="0"/>
              </a:rPr>
              <a:t>大</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、建设周期</a:t>
            </a:r>
            <a:r>
              <a:rPr lang="zh-CN" altLang="en-US" sz="2800" b="1" dirty="0" smtClean="0">
                <a:ln>
                  <a:solidFill>
                    <a:schemeClr val="bg1">
                      <a:alpha val="0"/>
                    </a:schemeClr>
                  </a:solidFill>
                </a:ln>
                <a:solidFill>
                  <a:srgbClr val="FF0000"/>
                </a:solidFill>
                <a:latin typeface="微软雅黑" panose="020B0503020204020204" pitchFamily="34" charset="-122"/>
                <a:ea typeface="微软雅黑" panose="020B0503020204020204" pitchFamily="34" charset="-122"/>
                <a:cs typeface="Segoe UI" panose="020B0502040204020203" pitchFamily="34" charset="0"/>
              </a:rPr>
              <a:t>长</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、投资回收</a:t>
            </a:r>
            <a:r>
              <a:rPr lang="zh-CN" altLang="en-US" sz="2800" b="1" dirty="0" smtClean="0">
                <a:ln>
                  <a:solidFill>
                    <a:schemeClr val="bg1">
                      <a:alpha val="0"/>
                    </a:schemeClr>
                  </a:solidFill>
                </a:ln>
                <a:solidFill>
                  <a:srgbClr val="FF0000"/>
                </a:solidFill>
                <a:latin typeface="微软雅黑" panose="020B0503020204020204" pitchFamily="34" charset="-122"/>
                <a:ea typeface="微软雅黑" panose="020B0503020204020204" pitchFamily="34" charset="-122"/>
                <a:cs typeface="Segoe UI" panose="020B0502040204020203" pitchFamily="34" charset="0"/>
              </a:rPr>
              <a:t>慢</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等特征</a:t>
            </a:r>
            <a:endPar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85721" y="324129"/>
            <a:ext cx="6786609" cy="52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defTabSz="931545" eaLnBrk="0" fontAlgn="base" hangingPunct="0">
              <a:lnSpc>
                <a:spcPct val="130000"/>
              </a:lnSpc>
              <a:spcBef>
                <a:spcPct val="0"/>
              </a:spcBef>
              <a:spcAft>
                <a:spcPct val="0"/>
              </a:spcAft>
              <a:defRPr/>
            </a:pPr>
            <a:r>
              <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6.   </a:t>
            </a:r>
            <a:r>
              <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铁路资金需求巨大，亟待突破投融资瓶颈</a:t>
            </a:r>
            <a:endPar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 name="矩形 2"/>
          <p:cNvSpPr/>
          <p:nvPr/>
        </p:nvSpPr>
        <p:spPr>
          <a:xfrm>
            <a:off x="642910" y="1428736"/>
            <a:ext cx="1785950"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项目东道方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2774810" y="1428736"/>
            <a:ext cx="2511570"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难以筹集全部资金</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42910" y="2139182"/>
            <a:ext cx="1785950"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项目承建方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2774810" y="2139182"/>
            <a:ext cx="2511570" cy="504000"/>
          </a:xfrm>
          <a:prstGeom prst="rect">
            <a:avLst/>
          </a:prstGeom>
          <a:solidFill>
            <a:srgbClr val="FFFF00"/>
          </a:solidFill>
          <a:ln>
            <a:noFill/>
          </a:ln>
        </p:spPr>
        <p:txBody>
          <a:bodyPr wrap="square" anchor="ctr" anchorCtr="0">
            <a:noAutofit/>
          </a:bodyPr>
          <a:lstStyle/>
          <a:p>
            <a:pPr algn="ctr">
              <a:lnSpc>
                <a:spcPct val="120000"/>
              </a:lnSpc>
            </a:pPr>
            <a:r>
              <a:rPr lang="zh-CN" altLang="en-US" sz="2800" b="1" dirty="0" smtClean="0">
                <a:solidFill>
                  <a:srgbClr val="002060"/>
                </a:solidFill>
                <a:latin typeface="微软雅黑" panose="020B0503020204020204" pitchFamily="34" charset="-122"/>
                <a:ea typeface="微软雅黑" panose="020B0503020204020204" pitchFamily="34" charset="-122"/>
              </a:rPr>
              <a:t>“带资”</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cxnSp>
        <p:nvCxnSpPr>
          <p:cNvPr id="7" name="直接箭头连接符 6"/>
          <p:cNvCxnSpPr/>
          <p:nvPr/>
        </p:nvCxnSpPr>
        <p:spPr>
          <a:xfrm>
            <a:off x="2511538" y="1680736"/>
            <a:ext cx="216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2511538" y="2361364"/>
            <a:ext cx="216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MH_Other_5"/>
          <p:cNvSpPr>
            <a:spLocks noChangeArrowheads="1"/>
          </p:cNvSpPr>
          <p:nvPr>
            <p:custDataLst>
              <p:tags r:id="rId1"/>
            </p:custDataLst>
          </p:nvPr>
        </p:nvSpPr>
        <p:spPr bwMode="gray">
          <a:xfrm>
            <a:off x="715937" y="2857496"/>
            <a:ext cx="1903412" cy="1903413"/>
          </a:xfrm>
          <a:prstGeom prst="ellipse">
            <a:avLst/>
          </a:prstGeom>
          <a:solidFill>
            <a:schemeClr val="accent1">
              <a:lumMod val="40000"/>
              <a:lumOff val="60000"/>
            </a:schemeClr>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algn="ctr" eaLnBrk="1" fontAlgn="auto" hangingPunct="1">
              <a:spcBef>
                <a:spcPct val="0"/>
              </a:spcBef>
              <a:spcAft>
                <a:spcPts val="0"/>
              </a:spcAft>
              <a:buFontTx/>
              <a:buNone/>
              <a:defRPr/>
            </a:pPr>
            <a:endParaRPr lang="zh-TW" altLang="en-US" sz="2400" b="0" dirty="0">
              <a:solidFill>
                <a:srgbClr val="FFFFFF"/>
              </a:solidFill>
              <a:latin typeface="+mn-lt"/>
              <a:ea typeface="+mn-ea"/>
            </a:endParaRPr>
          </a:p>
        </p:txBody>
      </p:sp>
      <p:sp>
        <p:nvSpPr>
          <p:cNvPr id="11" name="MH_Title_1"/>
          <p:cNvSpPr/>
          <p:nvPr>
            <p:custDataLst>
              <p:tags r:id="rId2"/>
            </p:custDataLst>
          </p:nvPr>
        </p:nvSpPr>
        <p:spPr>
          <a:xfrm>
            <a:off x="928662" y="3070221"/>
            <a:ext cx="1479550" cy="14795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85000" lnSpcReduction="20000"/>
          </a:bodyPr>
          <a:lstStyle/>
          <a:p>
            <a:pPr algn="ctr">
              <a:lnSpc>
                <a:spcPct val="130000"/>
              </a:lnSpc>
            </a:pPr>
            <a:r>
              <a:rPr lang="zh-CN" altLang="en-US" sz="2400" b="1" dirty="0" smtClean="0">
                <a:ea typeface="微软雅黑" panose="020B0503020204020204" pitchFamily="34" charset="-122"/>
              </a:rPr>
              <a:t>土耳其</a:t>
            </a:r>
            <a:endParaRPr lang="en-US" altLang="zh-CN" sz="2400" b="1" dirty="0" smtClean="0">
              <a:ea typeface="微软雅黑" panose="020B0503020204020204" pitchFamily="34" charset="-122"/>
            </a:endParaRPr>
          </a:p>
          <a:p>
            <a:pPr algn="ctr">
              <a:lnSpc>
                <a:spcPct val="130000"/>
              </a:lnSpc>
            </a:pPr>
            <a:r>
              <a:rPr lang="zh-CN" altLang="en-US" sz="2400" b="1" dirty="0" smtClean="0">
                <a:ea typeface="微软雅黑" panose="020B0503020204020204" pitchFamily="34" charset="-122"/>
              </a:rPr>
              <a:t>安伊高铁二期</a:t>
            </a:r>
            <a:endParaRPr lang="en-US" altLang="zh-CN" sz="2400" b="1" dirty="0" smtClean="0">
              <a:ea typeface="微软雅黑" panose="020B0503020204020204" pitchFamily="34" charset="-122"/>
            </a:endParaRPr>
          </a:p>
        </p:txBody>
      </p:sp>
      <p:sp>
        <p:nvSpPr>
          <p:cNvPr id="14" name="矩形 13"/>
          <p:cNvSpPr/>
          <p:nvPr/>
        </p:nvSpPr>
        <p:spPr>
          <a:xfrm>
            <a:off x="2714612" y="2927345"/>
            <a:ext cx="6429388" cy="1865126"/>
          </a:xfrm>
          <a:prstGeom prst="rect">
            <a:avLst/>
          </a:prstGeom>
        </p:spPr>
        <p:txBody>
          <a:bodyPr wrap="square">
            <a:spAutoFit/>
          </a:bodyPr>
          <a:lstStyle/>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合同金额：</a:t>
            </a:r>
            <a:r>
              <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12.7</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亿美元</a:t>
            </a:r>
            <a:endPar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银行贷款：</a:t>
            </a:r>
            <a:r>
              <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7.2</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亿美元（中国进出口银行）</a:t>
            </a:r>
            <a:endPar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合作内容：</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主要是把进出口银行的钱</a:t>
            </a:r>
            <a:endPar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defRPr/>
            </a:pPr>
            <a:r>
              <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                      </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贷给国外的购买方</a:t>
            </a:r>
            <a:endPar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5" name="矩形 14"/>
          <p:cNvSpPr/>
          <p:nvPr/>
        </p:nvSpPr>
        <p:spPr>
          <a:xfrm>
            <a:off x="6357950" y="1718422"/>
            <a:ext cx="1785950" cy="504000"/>
          </a:xfrm>
          <a:prstGeom prst="rect">
            <a:avLst/>
          </a:prstGeom>
          <a:solidFill>
            <a:srgbClr val="C00000"/>
          </a:solidFill>
          <a:ln>
            <a:noFill/>
          </a:ln>
        </p:spPr>
        <p:txBody>
          <a:bodyPr wrap="square" anchor="ctr" anchorCtr="0">
            <a:noAutofit/>
          </a:bodyPr>
          <a:lstStyle/>
          <a:p>
            <a:pPr algn="ctr">
              <a:lnSpc>
                <a:spcPct val="120000"/>
              </a:lnSpc>
            </a:pPr>
            <a:r>
              <a:rPr lang="zh-CN" altLang="en-US" sz="2800" b="1" dirty="0" smtClean="0">
                <a:solidFill>
                  <a:schemeClr val="bg1"/>
                </a:solidFill>
                <a:latin typeface="微软雅黑" panose="020B0503020204020204" pitchFamily="34" charset="-122"/>
                <a:ea typeface="微软雅黑" panose="020B0503020204020204" pitchFamily="34" charset="-122"/>
              </a:rPr>
              <a:t>融资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0" y="5143512"/>
            <a:ext cx="9144000" cy="17144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dirty="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矩形 16"/>
          <p:cNvSpPr/>
          <p:nvPr/>
        </p:nvSpPr>
        <p:spPr>
          <a:xfrm>
            <a:off x="1214414" y="5286388"/>
            <a:ext cx="6857984" cy="1477328"/>
          </a:xfrm>
          <a:prstGeom prst="rect">
            <a:avLst/>
          </a:prstGeom>
        </p:spPr>
        <p:txBody>
          <a:bodyPr wrap="square">
            <a:spAutoFit/>
          </a:bodyPr>
          <a:lstStyle/>
          <a:p>
            <a:pPr algn="ctr"/>
            <a:r>
              <a:rPr lang="zh-CN" altLang="en-US"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如果中国高铁</a:t>
            </a:r>
            <a:r>
              <a:rPr lang="en-US" altLang="en-US"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走出去</a:t>
            </a:r>
            <a:r>
              <a:rPr lang="en-US" altLang="en-US"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都采用这种方式</a:t>
            </a:r>
            <a:endParaRPr lang="en-US" altLang="zh-CN"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algn="ctr"/>
            <a:r>
              <a:rPr lang="zh-CN" altLang="en-US"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资金的压力将足以把中国高铁压垮</a:t>
            </a:r>
            <a:endParaRPr lang="en-US" altLang="zh-CN"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algn="ctr"/>
            <a:r>
              <a:rPr lang="zh-CN" altLang="en-US"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即使压不跨，融巨资投资高铁的风险也极大</a:t>
            </a:r>
            <a:endParaRPr lang="en-US" altLang="zh-CN"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algn="ctr"/>
            <a:r>
              <a:rPr lang="zh-CN" altLang="en-US"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（如：莫斯科</a:t>
            </a:r>
            <a:r>
              <a:rPr lang="en-US" altLang="zh-CN"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喀山高铁，以及以货易货模式等）</a:t>
            </a:r>
            <a:endParaRPr lang="en-US" altLang="zh-CN"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85721" y="324129"/>
            <a:ext cx="6786609" cy="52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defTabSz="931545" eaLnBrk="0" fontAlgn="base" hangingPunct="0">
              <a:lnSpc>
                <a:spcPct val="130000"/>
              </a:lnSpc>
              <a:spcBef>
                <a:spcPct val="0"/>
              </a:spcBef>
              <a:spcAft>
                <a:spcPct val="0"/>
              </a:spcAft>
              <a:defRPr/>
            </a:pPr>
            <a:r>
              <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6.   </a:t>
            </a:r>
            <a:r>
              <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铁路资金需求巨大，亟待突破投融资瓶颈</a:t>
            </a:r>
            <a:endPar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MH_Text_2"/>
          <p:cNvSpPr/>
          <p:nvPr>
            <p:custDataLst>
              <p:tags r:id="rId1"/>
            </p:custDataLst>
          </p:nvPr>
        </p:nvSpPr>
        <p:spPr>
          <a:xfrm>
            <a:off x="5467349" y="1687559"/>
            <a:ext cx="3138239" cy="1197917"/>
          </a:xfrm>
          <a:prstGeom prst="roundRect">
            <a:avLst>
              <a:gd name="adj" fmla="val 5242"/>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40000"/>
              </a:lnSpc>
              <a:defRPr/>
            </a:pPr>
            <a:r>
              <a:rPr lang="zh-CN" altLang="zh-CN" sz="1600" b="1" dirty="0" smtClean="0">
                <a:ea typeface="微软雅黑" panose="020B0503020204020204" pitchFamily="34" charset="-122"/>
              </a:rPr>
              <a:t>建设—拥有—经营—转让</a:t>
            </a:r>
            <a:endParaRPr lang="en-US" altLang="zh-CN" sz="1600" b="1" dirty="0" smtClean="0">
              <a:ea typeface="微软雅黑" panose="020B0503020204020204" pitchFamily="34" charset="-122"/>
            </a:endParaRPr>
          </a:p>
          <a:p>
            <a:pPr algn="just">
              <a:lnSpc>
                <a:spcPct val="140000"/>
              </a:lnSpc>
              <a:defRPr/>
            </a:pPr>
            <a:r>
              <a:rPr lang="en-US" altLang="zh-CN" sz="1600" dirty="0" smtClean="0">
                <a:latin typeface="+mn-lt"/>
                <a:ea typeface="+mn-ea"/>
              </a:rPr>
              <a:t>Build Own Operate Transfer</a:t>
            </a:r>
            <a:endParaRPr lang="zh-CN" altLang="en-US" sz="1600" dirty="0">
              <a:latin typeface="+mn-lt"/>
              <a:ea typeface="+mn-ea"/>
            </a:endParaRPr>
          </a:p>
        </p:txBody>
      </p:sp>
      <p:sp>
        <p:nvSpPr>
          <p:cNvPr id="6" name="MH_Text_1"/>
          <p:cNvSpPr/>
          <p:nvPr>
            <p:custDataLst>
              <p:tags r:id="rId2"/>
            </p:custDataLst>
          </p:nvPr>
        </p:nvSpPr>
        <p:spPr>
          <a:xfrm>
            <a:off x="441324" y="1684384"/>
            <a:ext cx="2947988" cy="1197917"/>
          </a:xfrm>
          <a:prstGeom prst="roundRect">
            <a:avLst>
              <a:gd name="adj" fmla="val 5242"/>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8000" rIns="828000" anchor="ctr">
            <a:normAutofit/>
          </a:bodyPr>
          <a:lstStyle/>
          <a:p>
            <a:pPr algn="ctr">
              <a:lnSpc>
                <a:spcPct val="140000"/>
              </a:lnSpc>
              <a:defRPr/>
            </a:pPr>
            <a:r>
              <a:rPr lang="zh-CN" altLang="zh-CN" sz="1600" b="1" dirty="0" smtClean="0">
                <a:solidFill>
                  <a:schemeClr val="tx1">
                    <a:lumMod val="95000"/>
                    <a:lumOff val="5000"/>
                  </a:schemeClr>
                </a:solidFill>
                <a:ea typeface="微软雅黑" panose="020B0503020204020204" pitchFamily="34" charset="-122"/>
              </a:rPr>
              <a:t>建设—</a:t>
            </a:r>
            <a:r>
              <a:rPr lang="zh-CN" altLang="en-US" sz="1600" b="1" dirty="0" smtClean="0">
                <a:solidFill>
                  <a:schemeClr val="tx1">
                    <a:lumMod val="95000"/>
                    <a:lumOff val="5000"/>
                  </a:schemeClr>
                </a:solidFill>
                <a:ea typeface="微软雅黑" panose="020B0503020204020204" pitchFamily="34" charset="-122"/>
              </a:rPr>
              <a:t>拥有</a:t>
            </a:r>
            <a:r>
              <a:rPr lang="zh-CN" altLang="zh-CN" sz="1600" b="1" dirty="0" smtClean="0">
                <a:solidFill>
                  <a:schemeClr val="tx1">
                    <a:lumMod val="95000"/>
                    <a:lumOff val="5000"/>
                  </a:schemeClr>
                </a:solidFill>
                <a:ea typeface="微软雅黑" panose="020B0503020204020204" pitchFamily="34" charset="-122"/>
              </a:rPr>
              <a:t>—转让</a:t>
            </a:r>
            <a:endParaRPr lang="en-US" altLang="zh-CN" sz="1600" b="1" dirty="0" smtClean="0">
              <a:solidFill>
                <a:schemeClr val="tx1">
                  <a:lumMod val="95000"/>
                  <a:lumOff val="5000"/>
                </a:schemeClr>
              </a:solidFill>
              <a:ea typeface="微软雅黑" panose="020B0503020204020204" pitchFamily="34" charset="-122"/>
            </a:endParaRPr>
          </a:p>
          <a:p>
            <a:pPr algn="ctr">
              <a:lnSpc>
                <a:spcPct val="140000"/>
              </a:lnSpc>
              <a:defRPr/>
            </a:pPr>
            <a:r>
              <a:rPr lang="en-US" altLang="zh-CN" sz="1600" dirty="0" smtClean="0">
                <a:solidFill>
                  <a:schemeClr val="tx1">
                    <a:lumMod val="95000"/>
                    <a:lumOff val="5000"/>
                  </a:schemeClr>
                </a:solidFill>
              </a:rPr>
              <a:t>Build Own Transfer</a:t>
            </a:r>
            <a:endParaRPr lang="zh-CN" altLang="en-US" sz="1600" dirty="0">
              <a:solidFill>
                <a:schemeClr val="tx1">
                  <a:lumMod val="95000"/>
                  <a:lumOff val="5000"/>
                </a:schemeClr>
              </a:solidFill>
            </a:endParaRPr>
          </a:p>
        </p:txBody>
      </p:sp>
      <p:sp>
        <p:nvSpPr>
          <p:cNvPr id="7" name="MH_Title_1"/>
          <p:cNvSpPr/>
          <p:nvPr>
            <p:custDataLst>
              <p:tags r:id="rId3"/>
            </p:custDataLst>
          </p:nvPr>
        </p:nvSpPr>
        <p:spPr bwMode="auto">
          <a:xfrm>
            <a:off x="4016374" y="1435085"/>
            <a:ext cx="823913" cy="1670050"/>
          </a:xfrm>
          <a:custGeom>
            <a:avLst/>
            <a:gdLst>
              <a:gd name="T0" fmla="*/ 426718 w 823166"/>
              <a:gd name="T1" fmla="*/ 0 h 1670140"/>
              <a:gd name="T2" fmla="*/ 443028 w 823166"/>
              <a:gd name="T3" fmla="*/ 12077 h 1670140"/>
              <a:gd name="T4" fmla="*/ 830666 w 823166"/>
              <a:gd name="T5" fmla="*/ 826184 h 1670140"/>
              <a:gd name="T6" fmla="*/ 443028 w 823166"/>
              <a:gd name="T7" fmla="*/ 1640301 h 1670140"/>
              <a:gd name="T8" fmla="*/ 403950 w 823166"/>
              <a:gd name="T9" fmla="*/ 1669240 h 1670140"/>
              <a:gd name="T10" fmla="*/ 387638 w 823166"/>
              <a:gd name="T11" fmla="*/ 1657163 h 1670140"/>
              <a:gd name="T12" fmla="*/ 0 w 823166"/>
              <a:gd name="T13" fmla="*/ 843056 h 1670140"/>
              <a:gd name="T14" fmla="*/ 387638 w 823166"/>
              <a:gd name="T15" fmla="*/ 28939 h 1670140"/>
              <a:gd name="T16" fmla="*/ 426718 w 823166"/>
              <a:gd name="T17" fmla="*/ 0 h 1670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3166"/>
              <a:gd name="T28" fmla="*/ 0 h 1670140"/>
              <a:gd name="T29" fmla="*/ 823166 w 823166"/>
              <a:gd name="T30" fmla="*/ 1670140 h 1670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3166" h="1670140">
                <a:moveTo>
                  <a:pt x="422865" y="0"/>
                </a:moveTo>
                <a:lnTo>
                  <a:pt x="439028" y="12087"/>
                </a:lnTo>
                <a:cubicBezTo>
                  <a:pt x="673631" y="205698"/>
                  <a:pt x="823166" y="498703"/>
                  <a:pt x="823166" y="826634"/>
                </a:cubicBezTo>
                <a:cubicBezTo>
                  <a:pt x="823166" y="1154565"/>
                  <a:pt x="673631" y="1447570"/>
                  <a:pt x="439028" y="1641181"/>
                </a:cubicBezTo>
                <a:lnTo>
                  <a:pt x="400302" y="1670140"/>
                </a:lnTo>
                <a:lnTo>
                  <a:pt x="384138" y="1658053"/>
                </a:lnTo>
                <a:cubicBezTo>
                  <a:pt x="149536" y="1464442"/>
                  <a:pt x="0" y="1171437"/>
                  <a:pt x="0" y="843506"/>
                </a:cubicBezTo>
                <a:cubicBezTo>
                  <a:pt x="0" y="515575"/>
                  <a:pt x="149536" y="222570"/>
                  <a:pt x="384138" y="28959"/>
                </a:cubicBezTo>
                <a:lnTo>
                  <a:pt x="422865" y="0"/>
                </a:lnTo>
                <a:close/>
              </a:path>
            </a:pathLst>
          </a:custGeom>
          <a:solidFill>
            <a:srgbClr val="C7C9CB"/>
          </a:solidFill>
          <a:ln w="0">
            <a:solidFill>
              <a:srgbClr val="FFFFFF"/>
            </a:solidFill>
            <a:round/>
          </a:ln>
        </p:spPr>
        <p:txBody>
          <a:bodyPr vert="eaVert" lIns="0" tIns="0" rIns="0" bIns="0" anchor="ctr"/>
          <a:lstStyle/>
          <a:p>
            <a:pPr algn="ctr"/>
            <a:r>
              <a:rPr lang="zh-CN" altLang="zh-CN" b="1" dirty="0" smtClean="0">
                <a:ea typeface="微软雅黑" panose="020B0503020204020204" pitchFamily="34" charset="-122"/>
              </a:rPr>
              <a:t>“带资”承建</a:t>
            </a:r>
            <a:endParaRPr lang="en-US" altLang="zh-CN" b="1" dirty="0" smtClean="0">
              <a:ea typeface="微软雅黑" panose="020B0503020204020204" pitchFamily="34" charset="-122"/>
            </a:endParaRPr>
          </a:p>
        </p:txBody>
      </p:sp>
      <p:sp>
        <p:nvSpPr>
          <p:cNvPr id="8" name="MH_SubTitle_1"/>
          <p:cNvSpPr/>
          <p:nvPr>
            <p:custDataLst>
              <p:tags r:id="rId4"/>
            </p:custDataLst>
          </p:nvPr>
        </p:nvSpPr>
        <p:spPr bwMode="auto">
          <a:xfrm>
            <a:off x="2728912" y="1214422"/>
            <a:ext cx="1711325" cy="2111375"/>
          </a:xfrm>
          <a:custGeom>
            <a:avLst/>
            <a:gdLst>
              <a:gd name="T0" fmla="*/ 1058029 w 1710887"/>
              <a:gd name="T1" fmla="*/ 0 h 2111188"/>
              <a:gd name="T2" fmla="*/ 1649582 w 1710887"/>
              <a:gd name="T3" fmla="*/ 180423 h 2111188"/>
              <a:gd name="T4" fmla="*/ 1714833 w 1710887"/>
              <a:gd name="T5" fmla="*/ 229140 h 2111188"/>
              <a:gd name="T6" fmla="*/ 1676017 w 1710887"/>
              <a:gd name="T7" fmla="*/ 258126 h 2111188"/>
              <a:gd name="T8" fmla="*/ 1290992 w 1710887"/>
              <a:gd name="T9" fmla="*/ 1073321 h 2111188"/>
              <a:gd name="T10" fmla="*/ 1676017 w 1710887"/>
              <a:gd name="T11" fmla="*/ 1888516 h 2111188"/>
              <a:gd name="T12" fmla="*/ 1692218 w 1710887"/>
              <a:gd name="T13" fmla="*/ 1900612 h 2111188"/>
              <a:gd name="T14" fmla="*/ 1649582 w 1710887"/>
              <a:gd name="T15" fmla="*/ 1932448 h 2111188"/>
              <a:gd name="T16" fmla="*/ 1058029 w 1710887"/>
              <a:gd name="T17" fmla="*/ 2112871 h 2111188"/>
              <a:gd name="T18" fmla="*/ 0 w 1710887"/>
              <a:gd name="T19" fmla="*/ 1056440 h 2111188"/>
              <a:gd name="T20" fmla="*/ 1058029 w 1710887"/>
              <a:gd name="T21" fmla="*/ 0 h 2111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0887"/>
              <a:gd name="T34" fmla="*/ 0 h 2111188"/>
              <a:gd name="T35" fmla="*/ 1710887 w 1710887"/>
              <a:gd name="T36" fmla="*/ 2111188 h 21111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0887" h="2111188">
                <a:moveTo>
                  <a:pt x="1055594" y="0"/>
                </a:moveTo>
                <a:cubicBezTo>
                  <a:pt x="1274215" y="0"/>
                  <a:pt x="1477313" y="66460"/>
                  <a:pt x="1645786" y="180279"/>
                </a:cubicBezTo>
                <a:lnTo>
                  <a:pt x="1710887" y="228960"/>
                </a:lnTo>
                <a:lnTo>
                  <a:pt x="1672160" y="257919"/>
                </a:lnTo>
                <a:cubicBezTo>
                  <a:pt x="1437558" y="451530"/>
                  <a:pt x="1288022" y="744535"/>
                  <a:pt x="1288022" y="1072466"/>
                </a:cubicBezTo>
                <a:cubicBezTo>
                  <a:pt x="1288022" y="1400397"/>
                  <a:pt x="1437558" y="1693402"/>
                  <a:pt x="1672160" y="1887013"/>
                </a:cubicBezTo>
                <a:lnTo>
                  <a:pt x="1688324" y="1899100"/>
                </a:lnTo>
                <a:lnTo>
                  <a:pt x="1645786" y="1930909"/>
                </a:lnTo>
                <a:cubicBezTo>
                  <a:pt x="1477313" y="2044728"/>
                  <a:pt x="1274215" y="2111188"/>
                  <a:pt x="1055594" y="2111188"/>
                </a:cubicBezTo>
                <a:cubicBezTo>
                  <a:pt x="472606" y="2111188"/>
                  <a:pt x="0" y="1638582"/>
                  <a:pt x="0" y="1055594"/>
                </a:cubicBezTo>
                <a:cubicBezTo>
                  <a:pt x="0" y="472606"/>
                  <a:pt x="472606" y="0"/>
                  <a:pt x="1055594" y="0"/>
                </a:cubicBezTo>
                <a:close/>
              </a:path>
            </a:pathLst>
          </a:custGeom>
          <a:solidFill>
            <a:schemeClr val="accent1"/>
          </a:solidFill>
          <a:ln w="38100">
            <a:solidFill>
              <a:srgbClr val="FFFFFF"/>
            </a:solidFill>
            <a:round/>
          </a:ln>
        </p:spPr>
        <p:txBody>
          <a:bodyPr lIns="216000" rIns="288000" anchor="ctr"/>
          <a:lstStyle/>
          <a:p>
            <a:pPr algn="ctr"/>
            <a:r>
              <a:rPr lang="en-US" altLang="zh-CN" sz="2800" b="1" dirty="0" smtClean="0">
                <a:solidFill>
                  <a:schemeClr val="bg1"/>
                </a:solidFill>
                <a:ea typeface="微软雅黑" panose="020B0503020204020204" pitchFamily="34" charset="-122"/>
              </a:rPr>
              <a:t>BOT</a:t>
            </a:r>
            <a:endParaRPr lang="en-US" altLang="zh-CN" sz="2800" b="1" dirty="0" smtClean="0">
              <a:solidFill>
                <a:schemeClr val="bg1"/>
              </a:solidFill>
              <a:ea typeface="微软雅黑" panose="020B0503020204020204" pitchFamily="34" charset="-122"/>
            </a:endParaRPr>
          </a:p>
        </p:txBody>
      </p:sp>
      <p:sp>
        <p:nvSpPr>
          <p:cNvPr id="9" name="MH_SubTitle_2"/>
          <p:cNvSpPr/>
          <p:nvPr>
            <p:custDataLst>
              <p:tags r:id="rId5"/>
            </p:custDataLst>
          </p:nvPr>
        </p:nvSpPr>
        <p:spPr bwMode="auto">
          <a:xfrm>
            <a:off x="4416424" y="1214422"/>
            <a:ext cx="1711325" cy="2111375"/>
          </a:xfrm>
          <a:custGeom>
            <a:avLst/>
            <a:gdLst>
              <a:gd name="T0" fmla="*/ 656804 w 1710886"/>
              <a:gd name="T1" fmla="*/ 0 h 2111188"/>
              <a:gd name="T2" fmla="*/ 1714841 w 1710886"/>
              <a:gd name="T3" fmla="*/ 1056440 h 2111188"/>
              <a:gd name="T4" fmla="*/ 656804 w 1710886"/>
              <a:gd name="T5" fmla="*/ 2112871 h 2111188"/>
              <a:gd name="T6" fmla="*/ 65253 w 1710886"/>
              <a:gd name="T7" fmla="*/ 1932448 h 2111188"/>
              <a:gd name="T8" fmla="*/ 0 w 1710886"/>
              <a:gd name="T9" fmla="*/ 1883731 h 2111188"/>
              <a:gd name="T10" fmla="*/ 38816 w 1710886"/>
              <a:gd name="T11" fmla="*/ 1854745 h 2111188"/>
              <a:gd name="T12" fmla="*/ 423845 w 1710886"/>
              <a:gd name="T13" fmla="*/ 1039550 h 2111188"/>
              <a:gd name="T14" fmla="*/ 38816 w 1710886"/>
              <a:gd name="T15" fmla="*/ 224355 h 2111188"/>
              <a:gd name="T16" fmla="*/ 22617 w 1710886"/>
              <a:gd name="T17" fmla="*/ 212259 h 2111188"/>
              <a:gd name="T18" fmla="*/ 65253 w 1710886"/>
              <a:gd name="T19" fmla="*/ 180423 h 2111188"/>
              <a:gd name="T20" fmla="*/ 656804 w 1710886"/>
              <a:gd name="T21" fmla="*/ 0 h 2111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0886"/>
              <a:gd name="T34" fmla="*/ 0 h 2111188"/>
              <a:gd name="T35" fmla="*/ 1710886 w 1710886"/>
              <a:gd name="T36" fmla="*/ 2111188 h 21111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0886" h="2111188">
                <a:moveTo>
                  <a:pt x="655292" y="0"/>
                </a:moveTo>
                <a:cubicBezTo>
                  <a:pt x="1238280" y="0"/>
                  <a:pt x="1710886" y="472606"/>
                  <a:pt x="1710886" y="1055594"/>
                </a:cubicBezTo>
                <a:cubicBezTo>
                  <a:pt x="1710886" y="1638582"/>
                  <a:pt x="1238280" y="2111188"/>
                  <a:pt x="655292" y="2111188"/>
                </a:cubicBezTo>
                <a:cubicBezTo>
                  <a:pt x="436672" y="2111188"/>
                  <a:pt x="233574" y="2044728"/>
                  <a:pt x="65100" y="1930909"/>
                </a:cubicBezTo>
                <a:lnTo>
                  <a:pt x="0" y="1882228"/>
                </a:lnTo>
                <a:lnTo>
                  <a:pt x="38726" y="1853269"/>
                </a:lnTo>
                <a:cubicBezTo>
                  <a:pt x="273329" y="1659658"/>
                  <a:pt x="422864" y="1366653"/>
                  <a:pt x="422864" y="1038722"/>
                </a:cubicBezTo>
                <a:cubicBezTo>
                  <a:pt x="422864" y="710791"/>
                  <a:pt x="273329" y="417786"/>
                  <a:pt x="38726" y="224175"/>
                </a:cubicBezTo>
                <a:lnTo>
                  <a:pt x="22563" y="212088"/>
                </a:lnTo>
                <a:lnTo>
                  <a:pt x="65100" y="180279"/>
                </a:lnTo>
                <a:cubicBezTo>
                  <a:pt x="233574" y="66460"/>
                  <a:pt x="436672" y="0"/>
                  <a:pt x="655292" y="0"/>
                </a:cubicBezTo>
                <a:close/>
              </a:path>
            </a:pathLst>
          </a:custGeom>
          <a:solidFill>
            <a:schemeClr val="accent2"/>
          </a:solidFill>
          <a:ln w="38100">
            <a:solidFill>
              <a:srgbClr val="FFFFFF"/>
            </a:solidFill>
            <a:round/>
          </a:ln>
        </p:spPr>
        <p:txBody>
          <a:bodyPr lIns="504000" rIns="180000" anchor="ctr"/>
          <a:lstStyle/>
          <a:p>
            <a:pPr algn="ctr">
              <a:lnSpc>
                <a:spcPct val="130000"/>
              </a:lnSpc>
            </a:pPr>
            <a:r>
              <a:rPr lang="en-US" altLang="zh-CN" sz="2800" b="1" dirty="0" smtClean="0">
                <a:solidFill>
                  <a:schemeClr val="bg1"/>
                </a:solidFill>
                <a:ea typeface="微软雅黑" panose="020B0503020204020204" pitchFamily="34" charset="-122"/>
              </a:rPr>
              <a:t>BOOT</a:t>
            </a:r>
            <a:endParaRPr lang="en-US" altLang="zh-CN" sz="2800" b="1" dirty="0" smtClean="0">
              <a:solidFill>
                <a:schemeClr val="bg1"/>
              </a:solidFill>
              <a:ea typeface="微软雅黑" panose="020B0503020204020204" pitchFamily="34" charset="-122"/>
            </a:endParaRPr>
          </a:p>
        </p:txBody>
      </p:sp>
      <p:sp>
        <p:nvSpPr>
          <p:cNvPr id="16" name="矩形 15"/>
          <p:cNvSpPr/>
          <p:nvPr/>
        </p:nvSpPr>
        <p:spPr>
          <a:xfrm>
            <a:off x="1142976" y="3627783"/>
            <a:ext cx="7215238" cy="1015663"/>
          </a:xfrm>
          <a:prstGeom prst="rect">
            <a:avLst/>
          </a:prstGeom>
          <a:ln>
            <a:solidFill>
              <a:srgbClr val="002060"/>
            </a:solidFill>
          </a:ln>
        </p:spPr>
        <p:txBody>
          <a:bodyPr wrap="square">
            <a:spAutoFit/>
          </a:bodyPr>
          <a:lstStyle/>
          <a:p>
            <a:pPr algn="ct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收入都取决于高铁项目建成后的收益，要实现短期赢利很困难</a:t>
            </a:r>
            <a:endParaRPr lang="en-US" altLang="zh-CN"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algn="ct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高铁运营和维护成本、客流量大小以及来自其它运输方式的竞争都可能影响赢利状况，拖累赢利的进度</a:t>
            </a:r>
            <a:endPar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矩形 16"/>
          <p:cNvSpPr/>
          <p:nvPr/>
        </p:nvSpPr>
        <p:spPr>
          <a:xfrm>
            <a:off x="571472" y="5214950"/>
            <a:ext cx="8001056" cy="1311128"/>
          </a:xfrm>
          <a:prstGeom prst="rect">
            <a:avLst/>
          </a:prstGeom>
        </p:spPr>
        <p:txBody>
          <a:bodyPr wrap="square">
            <a:spAutoFit/>
          </a:bodyPr>
          <a:lstStyle/>
          <a:p>
            <a:pPr marL="457200" indent="-457200" defTabSz="931545" eaLnBrk="0" fontAlgn="base" hangingPunct="0">
              <a:lnSpc>
                <a:spcPct val="110000"/>
              </a:lnSpc>
              <a:spcBef>
                <a:spcPct val="0"/>
              </a:spcBef>
              <a:spcAft>
                <a:spcPct val="0"/>
              </a:spcAft>
              <a:defRPr/>
            </a:pPr>
            <a:r>
              <a:rPr lang="en-US"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BOT</a:t>
            </a:r>
            <a:r>
              <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最常见</a:t>
            </a:r>
            <a:r>
              <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10000"/>
              </a:lnSpc>
              <a:spcBef>
                <a:spcPct val="0"/>
              </a:spcBef>
              <a:spcAft>
                <a:spcPct val="0"/>
              </a:spcAft>
              <a:buFont typeface="Wingdings" panose="05000000000000000000" pitchFamily="2" charset="2"/>
              <a:buChar char="l"/>
              <a:defRPr/>
            </a:pPr>
            <a:r>
              <a:rPr lang="en-US"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2011</a:t>
            </a:r>
            <a:r>
              <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年，缅甸皎漂</a:t>
            </a:r>
            <a:r>
              <a:rPr lang="en-US"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昆明铁路的谅解备忘录</a:t>
            </a:r>
            <a:endPar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10000"/>
              </a:lnSpc>
              <a:spcBef>
                <a:spcPct val="0"/>
              </a:spcBef>
              <a:spcAft>
                <a:spcPct val="0"/>
              </a:spcAft>
              <a:buFont typeface="Wingdings" panose="05000000000000000000" pitchFamily="2" charset="2"/>
              <a:buChar char="l"/>
              <a:defRPr/>
            </a:pPr>
            <a:r>
              <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计划投资</a:t>
            </a:r>
            <a:r>
              <a:rPr lang="en-US"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200</a:t>
            </a:r>
            <a:r>
              <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亿美元</a:t>
            </a:r>
            <a:endPar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10000"/>
              </a:lnSpc>
              <a:spcBef>
                <a:spcPct val="0"/>
              </a:spcBef>
              <a:spcAft>
                <a:spcPct val="0"/>
              </a:spcAft>
              <a:buFont typeface="Wingdings" panose="05000000000000000000" pitchFamily="2" charset="2"/>
              <a:buChar char="l"/>
              <a:defRPr/>
            </a:pPr>
            <a:r>
              <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中方负责筹措大部分建设资金，拥有</a:t>
            </a:r>
            <a:r>
              <a:rPr lang="en-US"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50</a:t>
            </a:r>
            <a:r>
              <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年运营权</a:t>
            </a:r>
            <a:endPar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cxnSp>
        <p:nvCxnSpPr>
          <p:cNvPr id="19" name="直接箭头连接符 18"/>
          <p:cNvCxnSpPr/>
          <p:nvPr/>
        </p:nvCxnSpPr>
        <p:spPr>
          <a:xfrm rot="5400000">
            <a:off x="-365652" y="4008934"/>
            <a:ext cx="2160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85721" y="324129"/>
            <a:ext cx="6786609" cy="52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defTabSz="931545" eaLnBrk="0" fontAlgn="base" hangingPunct="0">
              <a:lnSpc>
                <a:spcPct val="130000"/>
              </a:lnSpc>
              <a:spcBef>
                <a:spcPct val="0"/>
              </a:spcBef>
              <a:spcAft>
                <a:spcPct val="0"/>
              </a:spcAft>
              <a:defRPr/>
            </a:pPr>
            <a:r>
              <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6.   </a:t>
            </a:r>
            <a:r>
              <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铁路资金需求巨大，亟待突破投融资瓶颈</a:t>
            </a:r>
            <a:endPar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 name="矩形 2"/>
          <p:cNvSpPr/>
          <p:nvPr/>
        </p:nvSpPr>
        <p:spPr>
          <a:xfrm>
            <a:off x="214282" y="1357298"/>
            <a:ext cx="8929718" cy="461665"/>
          </a:xfrm>
          <a:prstGeom prst="rect">
            <a:avLst/>
          </a:prstGeom>
        </p:spPr>
        <p:txBody>
          <a:bodyPr wrap="square">
            <a:spAutoFit/>
          </a:bodyPr>
          <a:lstStyle/>
          <a:p>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其他的高铁承建方式还有</a:t>
            </a:r>
            <a:r>
              <a:rPr lang="en-US" altLang="en-US" sz="2400" b="1" dirty="0" smtClean="0">
                <a:ln>
                  <a:solidFill>
                    <a:schemeClr val="bg1">
                      <a:alpha val="0"/>
                    </a:schemeClr>
                  </a:solidFill>
                </a:ln>
                <a:solidFill>
                  <a:srgbClr val="FF0000"/>
                </a:solidFill>
                <a:latin typeface="微软雅黑" panose="020B0503020204020204" pitchFamily="34" charset="-122"/>
                <a:ea typeface="微软雅黑" panose="020B0503020204020204" pitchFamily="34" charset="-122"/>
                <a:cs typeface="Segoe UI" panose="020B0502040204020203" pitchFamily="34" charset="0"/>
              </a:rPr>
              <a:t>BT</a:t>
            </a:r>
            <a:r>
              <a:rPr lang="zh-CN" altLang="en-US" sz="2400" b="1" dirty="0" smtClean="0">
                <a:ln>
                  <a:solidFill>
                    <a:schemeClr val="bg1">
                      <a:alpha val="0"/>
                    </a:schemeClr>
                  </a:solidFill>
                </a:ln>
                <a:solidFill>
                  <a:srgbClr val="FF0000"/>
                </a:solidFill>
                <a:latin typeface="微软雅黑" panose="020B0503020204020204" pitchFamily="34" charset="-122"/>
                <a:ea typeface="微软雅黑" panose="020B0503020204020204" pitchFamily="34" charset="-122"/>
                <a:cs typeface="Segoe UI" panose="020B0502040204020203" pitchFamily="34" charset="0"/>
              </a:rPr>
              <a:t>、</a:t>
            </a:r>
            <a:r>
              <a:rPr lang="en-US" altLang="en-US" sz="2400" b="1" dirty="0" smtClean="0">
                <a:ln>
                  <a:solidFill>
                    <a:schemeClr val="bg1">
                      <a:alpha val="0"/>
                    </a:schemeClr>
                  </a:solidFill>
                </a:ln>
                <a:solidFill>
                  <a:srgbClr val="FF0000"/>
                </a:solidFill>
                <a:latin typeface="微软雅黑" panose="020B0503020204020204" pitchFamily="34" charset="-122"/>
                <a:ea typeface="微软雅黑" panose="020B0503020204020204" pitchFamily="34" charset="-122"/>
                <a:cs typeface="Segoe UI" panose="020B0502040204020203" pitchFamily="34" charset="0"/>
              </a:rPr>
              <a:t>EPC</a:t>
            </a:r>
            <a:r>
              <a:rPr lang="zh-CN" altLang="en-US" sz="2400" b="1" dirty="0" smtClean="0">
                <a:ln>
                  <a:solidFill>
                    <a:schemeClr val="bg1">
                      <a:alpha val="0"/>
                    </a:schemeClr>
                  </a:solidFill>
                </a:ln>
                <a:solidFill>
                  <a:srgbClr val="FF0000"/>
                </a:solidFill>
                <a:latin typeface="微软雅黑" panose="020B0503020204020204" pitchFamily="34" charset="-122"/>
                <a:ea typeface="微软雅黑" panose="020B0503020204020204" pitchFamily="34" charset="-122"/>
                <a:cs typeface="Segoe UI" panose="020B0502040204020203" pitchFamily="34" charset="0"/>
              </a:rPr>
              <a:t>、</a:t>
            </a:r>
            <a:r>
              <a:rPr lang="en-US" altLang="en-US" sz="2400" b="1" dirty="0" smtClean="0">
                <a:ln>
                  <a:solidFill>
                    <a:schemeClr val="bg1">
                      <a:alpha val="0"/>
                    </a:schemeClr>
                  </a:solidFill>
                </a:ln>
                <a:solidFill>
                  <a:srgbClr val="FF0000"/>
                </a:solidFill>
                <a:latin typeface="微软雅黑" panose="020B0503020204020204" pitchFamily="34" charset="-122"/>
                <a:ea typeface="微软雅黑" panose="020B0503020204020204" pitchFamily="34" charset="-122"/>
                <a:cs typeface="Segoe UI" panose="020B0502040204020203" pitchFamily="34" charset="0"/>
              </a:rPr>
              <a:t>F+EPC </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和</a:t>
            </a:r>
            <a:r>
              <a:rPr lang="en-US" altLang="en-US" sz="2400" b="1" dirty="0" smtClean="0">
                <a:ln>
                  <a:solidFill>
                    <a:schemeClr val="bg1">
                      <a:alpha val="0"/>
                    </a:schemeClr>
                  </a:solidFill>
                </a:ln>
                <a:solidFill>
                  <a:srgbClr val="FF0000"/>
                </a:solidFill>
                <a:latin typeface="微软雅黑" panose="020B0503020204020204" pitchFamily="34" charset="-122"/>
                <a:ea typeface="微软雅黑" panose="020B0503020204020204" pitchFamily="34" charset="-122"/>
                <a:cs typeface="Segoe UI" panose="020B0502040204020203" pitchFamily="34" charset="0"/>
              </a:rPr>
              <a:t>PPP</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等模式</a:t>
            </a:r>
            <a:r>
              <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endPar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graphicFrame>
        <p:nvGraphicFramePr>
          <p:cNvPr id="4" name="表格 3"/>
          <p:cNvGraphicFramePr>
            <a:graphicFrameLocks noGrp="1"/>
          </p:cNvGraphicFramePr>
          <p:nvPr/>
        </p:nvGraphicFramePr>
        <p:xfrm>
          <a:off x="357158" y="2214554"/>
          <a:ext cx="8286807" cy="2877187"/>
        </p:xfrm>
        <a:graphic>
          <a:graphicData uri="http://schemas.openxmlformats.org/drawingml/2006/table">
            <a:tbl>
              <a:tblPr/>
              <a:tblGrid>
                <a:gridCol w="785818"/>
                <a:gridCol w="3929090"/>
                <a:gridCol w="3571899"/>
              </a:tblGrid>
              <a:tr h="523090">
                <a:tc>
                  <a:txBody>
                    <a:bodyPr/>
                    <a:lstStyle/>
                    <a:p>
                      <a:pPr algn="ctr">
                        <a:spcBef>
                          <a:spcPts val="410"/>
                        </a:spcBef>
                        <a:spcAft>
                          <a:spcPts val="410"/>
                        </a:spcAft>
                      </a:pPr>
                      <a:r>
                        <a:rPr 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a:rPr>
                        <a:t>序号</a:t>
                      </a:r>
                      <a:endParaRPr 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0070C0"/>
                    </a:solidFill>
                  </a:tcPr>
                </a:tc>
                <a:tc gridSpan="2">
                  <a:txBody>
                    <a:bodyPr/>
                    <a:lstStyle/>
                    <a:p>
                      <a:pPr algn="ctr">
                        <a:spcBef>
                          <a:spcPts val="410"/>
                        </a:spcBef>
                        <a:spcAft>
                          <a:spcPts val="410"/>
                        </a:spcAft>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a:rPr>
                        <a:t>模  式</a:t>
                      </a:r>
                      <a:endParaRPr 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0070C0"/>
                    </a:solidFill>
                  </a:tcPr>
                </a:tc>
                <a:tc hMerge="1">
                  <a:tcPr/>
                </a:tc>
              </a:tr>
              <a:tr h="523090">
                <a:tc>
                  <a:txBody>
                    <a:bodyPr/>
                    <a:lstStyle/>
                    <a:p>
                      <a:pPr algn="ctr" latinLnBrk="1">
                        <a:spcBef>
                          <a:spcPts val="410"/>
                        </a:spcBef>
                        <a:spcAft>
                          <a:spcPts val="410"/>
                        </a:spcAft>
                      </a:pPr>
                      <a:r>
                        <a:rPr lang="en-US" sz="20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a:rPr>
                        <a:t>1</a:t>
                      </a:r>
                      <a:endParaRPr lang="zh-CN" sz="2000" b="1" kern="100" dirty="0">
                        <a:solidFill>
                          <a:schemeClr val="tx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l" latinLnBrk="1">
                        <a:spcBef>
                          <a:spcPts val="410"/>
                        </a:spcBef>
                        <a:spcAft>
                          <a:spcPts val="410"/>
                        </a:spcAft>
                      </a:pPr>
                      <a:r>
                        <a:rPr lang="en-US" sz="2000" b="1" kern="100" dirty="0">
                          <a:solidFill>
                            <a:schemeClr val="tx1"/>
                          </a:solidFill>
                          <a:latin typeface="微软雅黑" panose="020B0503020204020204" pitchFamily="34" charset="-122"/>
                          <a:ea typeface="微软雅黑" panose="020B0503020204020204" pitchFamily="34" charset="-122"/>
                          <a:cs typeface="Times New Roman" panose="02020603050405020304"/>
                        </a:rPr>
                        <a:t>Build </a:t>
                      </a:r>
                      <a:r>
                        <a:rPr lang="zh-CN" sz="2000" b="1" kern="100" dirty="0">
                          <a:solidFill>
                            <a:schemeClr val="tx1"/>
                          </a:solidFill>
                          <a:latin typeface="微软雅黑" panose="020B0503020204020204" pitchFamily="34" charset="-122"/>
                          <a:ea typeface="微软雅黑" panose="020B0503020204020204" pitchFamily="34" charset="-122"/>
                          <a:cs typeface="Times New Roman" panose="02020603050405020304"/>
                        </a:rPr>
                        <a:t>Transfer（</a:t>
                      </a:r>
                      <a:r>
                        <a:rPr lang="en-US" sz="2000" b="1" kern="100" dirty="0">
                          <a:solidFill>
                            <a:schemeClr val="tx1"/>
                          </a:solidFill>
                          <a:latin typeface="微软雅黑" panose="020B0503020204020204" pitchFamily="34" charset="-122"/>
                          <a:ea typeface="微软雅黑" panose="020B0503020204020204" pitchFamily="34" charset="-122"/>
                          <a:cs typeface="Times New Roman" panose="02020603050405020304"/>
                        </a:rPr>
                        <a:t>BT）</a:t>
                      </a:r>
                      <a:endParaRPr lang="zh-CN" sz="2000" b="1" kern="100" dirty="0">
                        <a:solidFill>
                          <a:schemeClr val="tx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latinLnBrk="1">
                        <a:spcBef>
                          <a:spcPts val="410"/>
                        </a:spcBef>
                        <a:spcAft>
                          <a:spcPts val="410"/>
                        </a:spcAft>
                      </a:pPr>
                      <a:r>
                        <a:rPr lang="zh-CN" sz="2000" b="1" kern="100" dirty="0">
                          <a:solidFill>
                            <a:schemeClr val="tx1"/>
                          </a:solidFill>
                          <a:latin typeface="微软雅黑" panose="020B0503020204020204" pitchFamily="34" charset="-122"/>
                          <a:ea typeface="微软雅黑" panose="020B0503020204020204" pitchFamily="34" charset="-122"/>
                          <a:cs typeface="Times New Roman" panose="02020603050405020304"/>
                        </a:rPr>
                        <a:t>建设</a:t>
                      </a:r>
                      <a:r>
                        <a:rPr lang="en-US" sz="2000" b="1" kern="100" dirty="0">
                          <a:solidFill>
                            <a:schemeClr val="tx1"/>
                          </a:solidFill>
                          <a:latin typeface="微软雅黑" panose="020B0503020204020204" pitchFamily="34" charset="-122"/>
                          <a:ea typeface="微软雅黑" panose="020B0503020204020204" pitchFamily="34" charset="-122"/>
                          <a:cs typeface="Times New Roman" panose="02020603050405020304"/>
                        </a:rPr>
                        <a:t>-</a:t>
                      </a:r>
                      <a:r>
                        <a:rPr lang="zh-CN" sz="2000" b="1" kern="100" dirty="0">
                          <a:solidFill>
                            <a:schemeClr val="tx1"/>
                          </a:solidFill>
                          <a:latin typeface="微软雅黑" panose="020B0503020204020204" pitchFamily="34" charset="-122"/>
                          <a:ea typeface="微软雅黑" panose="020B0503020204020204" pitchFamily="34" charset="-122"/>
                          <a:cs typeface="Times New Roman" panose="02020603050405020304"/>
                        </a:rPr>
                        <a:t>移交</a:t>
                      </a:r>
                      <a:endParaRPr lang="zh-CN" sz="2000" b="1" kern="100" dirty="0">
                        <a:solidFill>
                          <a:schemeClr val="tx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523090">
                <a:tc>
                  <a:txBody>
                    <a:bodyPr/>
                    <a:lstStyle/>
                    <a:p>
                      <a:pPr algn="ctr" latinLnBrk="1">
                        <a:spcBef>
                          <a:spcPts val="410"/>
                        </a:spcBef>
                        <a:spcAft>
                          <a:spcPts val="410"/>
                        </a:spcAft>
                      </a:pPr>
                      <a:r>
                        <a:rPr lang="en-US" sz="20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a:rPr>
                        <a:t>2</a:t>
                      </a:r>
                      <a:endParaRPr lang="zh-CN" sz="2000" b="1" kern="100" dirty="0">
                        <a:solidFill>
                          <a:schemeClr val="tx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l" latinLnBrk="1">
                        <a:spcBef>
                          <a:spcPts val="410"/>
                        </a:spcBef>
                        <a:spcAft>
                          <a:spcPts val="410"/>
                        </a:spcAft>
                      </a:pPr>
                      <a:r>
                        <a:rPr lang="en-US" sz="20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a:rPr>
                        <a:t>Engineering</a:t>
                      </a:r>
                      <a:r>
                        <a:rPr lang="en-US" altLang="zh-CN" sz="20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a:rPr>
                        <a:t>—</a:t>
                      </a:r>
                      <a:r>
                        <a:rPr lang="en-US" sz="20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a:rPr>
                        <a:t>Procurement</a:t>
                      </a:r>
                      <a:r>
                        <a:rPr lang="en-US" altLang="zh-CN" sz="20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a:rPr>
                        <a:t>—</a:t>
                      </a:r>
                      <a:r>
                        <a:rPr lang="en-US" sz="20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a:rPr>
                        <a:t>Construction</a:t>
                      </a:r>
                      <a:r>
                        <a:rPr lang="zh-CN" altLang="en-US" sz="20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a:rPr>
                        <a:t>（</a:t>
                      </a:r>
                      <a:r>
                        <a:rPr lang="en-US" altLang="zh-CN" sz="20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a:rPr>
                        <a:t>EPC</a:t>
                      </a:r>
                      <a:r>
                        <a:rPr lang="zh-CN" altLang="en-US" sz="20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a:rPr>
                        <a:t>）</a:t>
                      </a:r>
                      <a:endParaRPr lang="zh-CN" sz="2000" b="1" kern="100" dirty="0">
                        <a:solidFill>
                          <a:schemeClr val="tx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latinLnBrk="1">
                        <a:spcBef>
                          <a:spcPts val="410"/>
                        </a:spcBef>
                        <a:spcAft>
                          <a:spcPts val="410"/>
                        </a:spcAft>
                      </a:pPr>
                      <a:r>
                        <a:rPr lang="zh-CN" altLang="en-US" sz="20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a:rPr>
                        <a:t>工程设计</a:t>
                      </a:r>
                      <a:r>
                        <a:rPr lang="en-US" sz="20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a:rPr>
                        <a:t>-</a:t>
                      </a:r>
                      <a:r>
                        <a:rPr lang="zh-CN" altLang="en-US" sz="20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a:rPr>
                        <a:t>采购</a:t>
                      </a:r>
                      <a:r>
                        <a:rPr lang="en-US" sz="20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a:rPr>
                        <a:t>-</a:t>
                      </a:r>
                      <a:r>
                        <a:rPr lang="zh-CN" altLang="en-US" sz="20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a:rPr>
                        <a:t>施工总承包</a:t>
                      </a:r>
                      <a:endParaRPr lang="zh-CN" sz="2000" b="1" kern="100" dirty="0">
                        <a:solidFill>
                          <a:schemeClr val="tx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611807">
                <a:tc>
                  <a:txBody>
                    <a:bodyPr/>
                    <a:lstStyle/>
                    <a:p>
                      <a:pPr algn="ctr" latinLnBrk="1">
                        <a:spcBef>
                          <a:spcPts val="410"/>
                        </a:spcBef>
                        <a:spcAft>
                          <a:spcPts val="410"/>
                        </a:spcAft>
                      </a:pPr>
                      <a:r>
                        <a:rPr lang="en-US" sz="20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a:rPr>
                        <a:t>3</a:t>
                      </a:r>
                      <a:endParaRPr lang="zh-CN" sz="2000" b="1" kern="100" dirty="0">
                        <a:solidFill>
                          <a:schemeClr val="tx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l" latinLnBrk="1">
                        <a:spcBef>
                          <a:spcPts val="410"/>
                        </a:spcBef>
                        <a:spcAft>
                          <a:spcPts val="410"/>
                        </a:spcAft>
                      </a:pPr>
                      <a:r>
                        <a:rPr lang="en-US" sz="2000" b="1" kern="100" dirty="0" err="1" smtClean="0">
                          <a:solidFill>
                            <a:schemeClr val="tx1"/>
                          </a:solidFill>
                          <a:latin typeface="微软雅黑" panose="020B0503020204020204" pitchFamily="34" charset="-122"/>
                          <a:ea typeface="微软雅黑" panose="020B0503020204020204" pitchFamily="34" charset="-122"/>
                          <a:cs typeface="Times New Roman" panose="02020603050405020304"/>
                        </a:rPr>
                        <a:t>Finance+EPC</a:t>
                      </a:r>
                      <a:r>
                        <a:rPr lang="zh-CN" sz="20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a:rPr>
                        <a:t>（</a:t>
                      </a:r>
                      <a:r>
                        <a:rPr lang="en-US" sz="20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a:rPr>
                        <a:t>F+EPC</a:t>
                      </a:r>
                      <a:r>
                        <a:rPr lang="zh-CN" sz="20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a:rPr>
                        <a:t>）</a:t>
                      </a:r>
                      <a:endParaRPr lang="zh-CN" sz="2000" b="1" kern="100" dirty="0">
                        <a:solidFill>
                          <a:schemeClr val="tx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latinLnBrk="1">
                        <a:spcBef>
                          <a:spcPts val="410"/>
                        </a:spcBef>
                        <a:spcAft>
                          <a:spcPts val="410"/>
                        </a:spcAft>
                      </a:pPr>
                      <a:r>
                        <a:rPr lang="zh-CN" altLang="en-US" sz="20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a:rPr>
                        <a:t>融资项目工程总承包模式</a:t>
                      </a:r>
                      <a:endParaRPr lang="zh-CN" sz="2000" b="1" kern="100" dirty="0">
                        <a:solidFill>
                          <a:schemeClr val="tx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523090">
                <a:tc>
                  <a:txBody>
                    <a:bodyPr/>
                    <a:lstStyle/>
                    <a:p>
                      <a:pPr algn="ctr" latinLnBrk="1">
                        <a:spcBef>
                          <a:spcPts val="410"/>
                        </a:spcBef>
                        <a:spcAft>
                          <a:spcPts val="410"/>
                        </a:spcAft>
                      </a:pPr>
                      <a:r>
                        <a:rPr lang="en-US" sz="20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a:rPr>
                        <a:t>4</a:t>
                      </a:r>
                      <a:endParaRPr lang="zh-CN" sz="2000" b="1" kern="100" dirty="0">
                        <a:solidFill>
                          <a:schemeClr val="tx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l" latinLnBrk="1">
                        <a:spcBef>
                          <a:spcPts val="410"/>
                        </a:spcBef>
                        <a:spcAft>
                          <a:spcPts val="410"/>
                        </a:spcAft>
                      </a:pPr>
                      <a:r>
                        <a:rPr lang="en-US" sz="20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a:rPr>
                        <a:t>Public-Private Partnerships</a:t>
                      </a:r>
                      <a:r>
                        <a:rPr lang="zh-CN" sz="20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a:rPr>
                        <a:t>（</a:t>
                      </a:r>
                      <a:r>
                        <a:rPr lang="en-US" sz="20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a:rPr>
                        <a:t>PPP</a:t>
                      </a:r>
                      <a:r>
                        <a:rPr lang="zh-CN" sz="20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a:rPr>
                        <a:t>）</a:t>
                      </a:r>
                      <a:endParaRPr lang="zh-CN" sz="2000" b="1" kern="100" dirty="0">
                        <a:solidFill>
                          <a:schemeClr val="tx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latinLnBrk="1">
                        <a:spcBef>
                          <a:spcPts val="410"/>
                        </a:spcBef>
                        <a:spcAft>
                          <a:spcPts val="410"/>
                        </a:spcAft>
                      </a:pPr>
                      <a:r>
                        <a:rPr lang="zh-CN" altLang="en-US" sz="20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a:rPr>
                        <a:t>公私合作伙伴关系</a:t>
                      </a:r>
                      <a:endParaRPr lang="zh-CN" sz="2000" b="1" kern="100" dirty="0">
                        <a:solidFill>
                          <a:schemeClr val="tx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
        <p:nvSpPr>
          <p:cNvPr id="6" name="矩形 5"/>
          <p:cNvSpPr/>
          <p:nvPr/>
        </p:nvSpPr>
        <p:spPr>
          <a:xfrm>
            <a:off x="0" y="5500702"/>
            <a:ext cx="9144000" cy="13572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dirty="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矩形 6"/>
          <p:cNvSpPr/>
          <p:nvPr/>
        </p:nvSpPr>
        <p:spPr>
          <a:xfrm>
            <a:off x="1142976" y="5786454"/>
            <a:ext cx="6857984" cy="923330"/>
          </a:xfrm>
          <a:prstGeom prst="rect">
            <a:avLst/>
          </a:prstGeom>
        </p:spPr>
        <p:txBody>
          <a:bodyPr wrap="square">
            <a:spAutoFit/>
          </a:bodyPr>
          <a:lstStyle/>
          <a:p>
            <a:pPr algn="ctr"/>
            <a:r>
              <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以上均涉及</a:t>
            </a:r>
            <a:r>
              <a:rPr lang="zh-CN" altLang="en-US" sz="3000" b="1" dirty="0" smtClean="0">
                <a:ln>
                  <a:solidFill>
                    <a:schemeClr val="bg1">
                      <a:alpha val="0"/>
                    </a:schemeClr>
                  </a:solidFill>
                </a:ln>
                <a:solidFill>
                  <a:srgbClr val="FFFF00"/>
                </a:solidFill>
                <a:latin typeface="微软雅黑" panose="020B0503020204020204" pitchFamily="34" charset="-122"/>
                <a:ea typeface="微软雅黑" panose="020B0503020204020204" pitchFamily="34" charset="-122"/>
                <a:cs typeface="Segoe UI" panose="020B0502040204020203" pitchFamily="34" charset="0"/>
              </a:rPr>
              <a:t>投融资</a:t>
            </a:r>
            <a:endParaRPr lang="en-US" altLang="zh-CN" sz="3000" b="1" dirty="0" smtClean="0">
              <a:ln>
                <a:solidFill>
                  <a:schemeClr val="bg1">
                    <a:alpha val="0"/>
                  </a:schemeClr>
                </a:solidFill>
              </a:ln>
              <a:solidFill>
                <a:srgbClr val="FFFF00"/>
              </a:solidFill>
              <a:latin typeface="微软雅黑" panose="020B0503020204020204" pitchFamily="34" charset="-122"/>
              <a:ea typeface="微软雅黑" panose="020B0503020204020204" pitchFamily="34" charset="-122"/>
              <a:cs typeface="Segoe UI" panose="020B0502040204020203" pitchFamily="34" charset="0"/>
            </a:endParaRPr>
          </a:p>
          <a:p>
            <a:pPr algn="ctr"/>
            <a:r>
              <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投融资问题不解决，这些模式都难以实施</a:t>
            </a:r>
            <a:endPar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85721" y="324129"/>
            <a:ext cx="67866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r>
              <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6.   </a:t>
            </a:r>
            <a:r>
              <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铁路资金需求巨大，亟待突破投融资瓶颈</a:t>
            </a:r>
            <a:endPar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714348" y="1428736"/>
            <a:ext cx="8429652" cy="523220"/>
          </a:xfrm>
          <a:prstGeom prst="rect">
            <a:avLst/>
          </a:prstGeom>
        </p:spPr>
        <p:txBody>
          <a:bodyPr wrap="square">
            <a:spAutoFit/>
          </a:bodyPr>
          <a:lstStyle/>
          <a:p>
            <a:r>
              <a:rPr lang="en-US" altLang="zh-CN" sz="2800" b="1" dirty="0" smtClean="0">
                <a:ln>
                  <a:solidFill>
                    <a:schemeClr val="bg1">
                      <a:alpha val="0"/>
                    </a:schemeClr>
                  </a:solidFill>
                </a:ln>
                <a:solidFill>
                  <a:srgbClr val="FF0000"/>
                </a:solidFill>
                <a:latin typeface="微软雅黑" panose="020B0503020204020204" pitchFamily="34" charset="-122"/>
                <a:ea typeface="微软雅黑" panose="020B0503020204020204" pitchFamily="34" charset="-122"/>
                <a:cs typeface="Segoe UI" panose="020B0502040204020203" pitchFamily="34" charset="0"/>
              </a:rPr>
              <a:t>BOT </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最常用、最成熟；经济风险仍然巨大</a:t>
            </a:r>
            <a:endPar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102403" name="Picture 3" descr="D:\用户目录\Desktop\201358105528831.gif"/>
          <p:cNvPicPr>
            <a:picLocks noChangeAspect="1" noChangeArrowheads="1"/>
          </p:cNvPicPr>
          <p:nvPr/>
        </p:nvPicPr>
        <p:blipFill>
          <a:blip r:embed="rId1" cstate="print"/>
          <a:srcRect t="4348"/>
          <a:stretch>
            <a:fillRect/>
          </a:stretch>
        </p:blipFill>
        <p:spPr bwMode="auto">
          <a:xfrm>
            <a:off x="5555600" y="2104715"/>
            <a:ext cx="3445556" cy="3119444"/>
          </a:xfrm>
          <a:prstGeom prst="rect">
            <a:avLst/>
          </a:prstGeom>
          <a:noFill/>
        </p:spPr>
      </p:pic>
      <p:sp>
        <p:nvSpPr>
          <p:cNvPr id="6" name="矩形 5"/>
          <p:cNvSpPr/>
          <p:nvPr/>
        </p:nvSpPr>
        <p:spPr>
          <a:xfrm>
            <a:off x="142844" y="2653911"/>
            <a:ext cx="5715040" cy="2308324"/>
          </a:xfrm>
          <a:prstGeom prst="rect">
            <a:avLst/>
          </a:prstGeom>
        </p:spPr>
        <p:txBody>
          <a:bodyPr wrap="square">
            <a:spAutoFit/>
          </a:bodyPr>
          <a:lstStyle/>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迄今为止世界上最大的</a:t>
            </a:r>
            <a:r>
              <a:rPr lang="en-US"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BOT</a:t>
            </a: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高铁</a:t>
            </a:r>
            <a:endParaRPr lang="en-US" altLang="zh-CN"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总里程</a:t>
            </a:r>
            <a:r>
              <a:rPr lang="en-US"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345</a:t>
            </a: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公里</a:t>
            </a:r>
            <a:endParaRPr lang="en-US" altLang="zh-CN"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总投资</a:t>
            </a:r>
            <a:r>
              <a:rPr lang="en-US"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4800</a:t>
            </a: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亿新台币（约合</a:t>
            </a:r>
            <a:r>
              <a:rPr lang="en-US"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1200</a:t>
            </a: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亿人民币）</a:t>
            </a:r>
            <a:endParaRPr lang="en-US" altLang="zh-CN"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平均每公里造价约合</a:t>
            </a:r>
            <a:r>
              <a:rPr lang="en-US"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3.47</a:t>
            </a: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亿元人民币，</a:t>
            </a:r>
            <a:endParaRPr lang="en-US" altLang="zh-CN"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民营的台湾高铁公司负责兴建营运</a:t>
            </a:r>
            <a:endParaRPr lang="en-US" altLang="zh-CN"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一直处在亏损状态</a:t>
            </a:r>
            <a:endPar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8" name="矩形 7"/>
          <p:cNvSpPr/>
          <p:nvPr/>
        </p:nvSpPr>
        <p:spPr>
          <a:xfrm>
            <a:off x="0" y="5500702"/>
            <a:ext cx="9144000" cy="13572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dirty="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9" name="矩形 8"/>
          <p:cNvSpPr/>
          <p:nvPr/>
        </p:nvSpPr>
        <p:spPr>
          <a:xfrm>
            <a:off x="1142976" y="5896293"/>
            <a:ext cx="6857984" cy="461665"/>
          </a:xfrm>
          <a:prstGeom prst="rect">
            <a:avLst/>
          </a:prstGeom>
        </p:spPr>
        <p:txBody>
          <a:bodyPr wrap="square">
            <a:spAutoFit/>
          </a:bodyPr>
          <a:lstStyle/>
          <a:p>
            <a:pPr algn="ctr"/>
            <a:r>
              <a:rPr lang="zh-CN" altLang="en-US"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建立一个长效合作机制，以保障我国资源的使用</a:t>
            </a:r>
            <a:endParaRPr lang="en-US" altLang="zh-CN" sz="24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560647" y="1412776"/>
            <a:ext cx="8078527" cy="1656184"/>
            <a:chOff x="1478663" y="980728"/>
            <a:chExt cx="6336704" cy="1299092"/>
          </a:xfrm>
          <a:effectLst>
            <a:outerShdw blurRad="50800" dist="38100" dir="2700000" algn="tl" rotWithShape="0">
              <a:prstClr val="black">
                <a:alpha val="40000"/>
              </a:prstClr>
            </a:outerShdw>
          </a:effectLst>
        </p:grpSpPr>
        <p:sp>
          <p:nvSpPr>
            <p:cNvPr id="5" name="圆角矩形 4"/>
            <p:cNvSpPr/>
            <p:nvPr/>
          </p:nvSpPr>
          <p:spPr>
            <a:xfrm>
              <a:off x="1879400" y="980728"/>
              <a:ext cx="5547480" cy="496804"/>
            </a:xfrm>
            <a:prstGeom prst="roundRect">
              <a:avLst/>
            </a:prstGeom>
            <a:solidFill>
              <a:schemeClr val="accent1">
                <a:lumMod val="50000"/>
              </a:schemeClr>
            </a:solidFill>
          </p:spPr>
          <p:txBody>
            <a:bodyPr wrap="square">
              <a:spAutoFit/>
            </a:bodyPr>
            <a:lstStyle/>
            <a:p>
              <a:pPr algn="ctr">
                <a:lnSpc>
                  <a:spcPct val="130000"/>
                </a:lnSpc>
              </a:pPr>
              <a:r>
                <a:rPr lang="zh-CN" altLang="zh-CN" sz="2400" b="1" dirty="0">
                  <a:solidFill>
                    <a:schemeClr val="bg1"/>
                  </a:solidFill>
                  <a:ea typeface="微软雅黑" panose="020B0503020204020204" pitchFamily="34" charset="-122"/>
                </a:rPr>
                <a:t>互联互通</a:t>
              </a:r>
              <a:r>
                <a:rPr lang="zh-CN" altLang="zh-CN" sz="2400" b="1" dirty="0" smtClean="0">
                  <a:solidFill>
                    <a:schemeClr val="bg1"/>
                  </a:solidFill>
                  <a:ea typeface="微软雅黑" panose="020B0503020204020204" pitchFamily="34" charset="-122"/>
                </a:rPr>
                <a:t>是</a:t>
              </a:r>
              <a:r>
                <a:rPr lang="zh-CN" altLang="en-US" sz="2400" b="1" dirty="0" smtClean="0">
                  <a:solidFill>
                    <a:schemeClr val="bg1"/>
                  </a:solidFill>
                  <a:ea typeface="微软雅黑" panose="020B0503020204020204" pitchFamily="34" charset="-122"/>
                </a:rPr>
                <a:t>“一带一路”战略的</a:t>
              </a:r>
              <a:r>
                <a:rPr lang="zh-CN" altLang="zh-CN" sz="2400" b="1" dirty="0" smtClean="0">
                  <a:solidFill>
                    <a:schemeClr val="bg1"/>
                  </a:solidFill>
                  <a:ea typeface="微软雅黑" panose="020B0503020204020204" pitchFamily="34" charset="-122"/>
                </a:rPr>
                <a:t>基础</a:t>
              </a:r>
              <a:r>
                <a:rPr lang="zh-CN" altLang="zh-CN" sz="2400" b="1" dirty="0">
                  <a:solidFill>
                    <a:schemeClr val="bg1"/>
                  </a:solidFill>
                  <a:ea typeface="微软雅黑" panose="020B0503020204020204" pitchFamily="34" charset="-122"/>
                </a:rPr>
                <a:t>和前提</a:t>
              </a:r>
              <a:endParaRPr lang="en-US" altLang="zh-CN" sz="2400" b="1" dirty="0">
                <a:solidFill>
                  <a:schemeClr val="bg1"/>
                </a:solidFill>
                <a:ea typeface="微软雅黑" panose="020B0503020204020204" pitchFamily="34" charset="-122"/>
              </a:endParaRPr>
            </a:p>
          </p:txBody>
        </p:sp>
        <p:sp>
          <p:nvSpPr>
            <p:cNvPr id="7" name="矩形 6"/>
            <p:cNvSpPr/>
            <p:nvPr/>
          </p:nvSpPr>
          <p:spPr>
            <a:xfrm>
              <a:off x="1478663" y="1861961"/>
              <a:ext cx="1152128" cy="4178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3000" b="1" dirty="0" smtClean="0">
                  <a:solidFill>
                    <a:srgbClr val="FFFF00"/>
                  </a:solidFill>
                  <a:latin typeface="微软雅黑" panose="020B0503020204020204" pitchFamily="34" charset="-122"/>
                  <a:ea typeface="微软雅黑" panose="020B0503020204020204" pitchFamily="34" charset="-122"/>
                </a:rPr>
                <a:t>铁</a:t>
              </a:r>
              <a:r>
                <a:rPr lang="en-US" altLang="zh-CN" sz="3000" b="1" dirty="0" smtClean="0">
                  <a:solidFill>
                    <a:srgbClr val="FFFF00"/>
                  </a:solidFill>
                  <a:latin typeface="微软雅黑" panose="020B0503020204020204" pitchFamily="34" charset="-122"/>
                  <a:ea typeface="微软雅黑" panose="020B0503020204020204" pitchFamily="34" charset="-122"/>
                </a:rPr>
                <a:t> </a:t>
              </a:r>
              <a:r>
                <a:rPr lang="zh-CN" altLang="zh-CN" sz="3000" b="1" dirty="0" smtClean="0">
                  <a:solidFill>
                    <a:srgbClr val="FFFF00"/>
                  </a:solidFill>
                  <a:latin typeface="微软雅黑" panose="020B0503020204020204" pitchFamily="34" charset="-122"/>
                  <a:ea typeface="微软雅黑" panose="020B0503020204020204" pitchFamily="34" charset="-122"/>
                </a:rPr>
                <a:t>路</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8" name="矩形 7"/>
            <p:cNvSpPr/>
            <p:nvPr/>
          </p:nvSpPr>
          <p:spPr>
            <a:xfrm>
              <a:off x="2774807" y="1861961"/>
              <a:ext cx="1152128" cy="4178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smtClean="0">
                  <a:latin typeface="微软雅黑" panose="020B0503020204020204" pitchFamily="34" charset="-122"/>
                  <a:ea typeface="微软雅黑" panose="020B0503020204020204" pitchFamily="34" charset="-122"/>
                </a:rPr>
                <a:t>公</a:t>
              </a:r>
              <a:r>
                <a:rPr lang="en-US" altLang="zh-CN" sz="2400" b="1" dirty="0" smtClean="0">
                  <a:latin typeface="微软雅黑" panose="020B0503020204020204" pitchFamily="34" charset="-122"/>
                  <a:ea typeface="微软雅黑" panose="020B0503020204020204" pitchFamily="34" charset="-122"/>
                </a:rPr>
                <a:t> </a:t>
              </a:r>
              <a:r>
                <a:rPr lang="zh-CN" altLang="zh-CN" sz="2400" b="1" dirty="0" smtClean="0">
                  <a:latin typeface="微软雅黑" panose="020B0503020204020204" pitchFamily="34" charset="-122"/>
                  <a:ea typeface="微软雅黑" panose="020B0503020204020204" pitchFamily="34" charset="-122"/>
                </a:rPr>
                <a:t>路</a:t>
              </a:r>
              <a:endParaRPr lang="zh-CN" altLang="en-US" sz="2400" b="1" dirty="0">
                <a:latin typeface="微软雅黑" panose="020B0503020204020204" pitchFamily="34" charset="-122"/>
                <a:ea typeface="微软雅黑" panose="020B0503020204020204" pitchFamily="34" charset="-122"/>
              </a:endParaRPr>
            </a:p>
          </p:txBody>
        </p:sp>
        <p:sp>
          <p:nvSpPr>
            <p:cNvPr id="9" name="矩形 8"/>
            <p:cNvSpPr/>
            <p:nvPr/>
          </p:nvSpPr>
          <p:spPr>
            <a:xfrm>
              <a:off x="4070951" y="1861961"/>
              <a:ext cx="1152128" cy="4178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微软雅黑" panose="020B0503020204020204" pitchFamily="34" charset="-122"/>
                  <a:ea typeface="微软雅黑" panose="020B0503020204020204" pitchFamily="34" charset="-122"/>
                </a:rPr>
                <a:t>航 空</a:t>
              </a:r>
              <a:endParaRPr lang="zh-CN" altLang="en-US" sz="2400" b="1" dirty="0">
                <a:latin typeface="微软雅黑" panose="020B0503020204020204" pitchFamily="34" charset="-122"/>
                <a:ea typeface="微软雅黑" panose="020B0503020204020204" pitchFamily="34" charset="-122"/>
              </a:endParaRPr>
            </a:p>
          </p:txBody>
        </p:sp>
        <p:sp>
          <p:nvSpPr>
            <p:cNvPr id="10" name="矩形 9"/>
            <p:cNvSpPr/>
            <p:nvPr/>
          </p:nvSpPr>
          <p:spPr>
            <a:xfrm>
              <a:off x="5367095" y="1861961"/>
              <a:ext cx="1152128" cy="4178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smtClean="0">
                  <a:latin typeface="微软雅黑" panose="020B0503020204020204" pitchFamily="34" charset="-122"/>
                  <a:ea typeface="微软雅黑" panose="020B0503020204020204" pitchFamily="34" charset="-122"/>
                </a:rPr>
                <a:t>管</a:t>
              </a:r>
              <a:r>
                <a:rPr lang="en-US" altLang="zh-CN" sz="2400" b="1" dirty="0" smtClean="0">
                  <a:latin typeface="微软雅黑" panose="020B0503020204020204" pitchFamily="34" charset="-122"/>
                  <a:ea typeface="微软雅黑" panose="020B0503020204020204" pitchFamily="34" charset="-122"/>
                </a:rPr>
                <a:t> </a:t>
              </a:r>
              <a:r>
                <a:rPr lang="zh-CN" altLang="zh-CN" sz="2400" b="1" dirty="0" smtClean="0">
                  <a:latin typeface="微软雅黑" panose="020B0503020204020204" pitchFamily="34" charset="-122"/>
                  <a:ea typeface="微软雅黑" panose="020B0503020204020204" pitchFamily="34" charset="-122"/>
                </a:rPr>
                <a:t>道</a:t>
              </a:r>
              <a:endParaRPr lang="zh-CN" altLang="en-US" sz="2400" b="1" dirty="0">
                <a:latin typeface="微软雅黑" panose="020B0503020204020204" pitchFamily="34" charset="-122"/>
                <a:ea typeface="微软雅黑" panose="020B0503020204020204" pitchFamily="34" charset="-122"/>
              </a:endParaRPr>
            </a:p>
          </p:txBody>
        </p:sp>
        <p:sp>
          <p:nvSpPr>
            <p:cNvPr id="11" name="矩形 10"/>
            <p:cNvSpPr/>
            <p:nvPr/>
          </p:nvSpPr>
          <p:spPr>
            <a:xfrm>
              <a:off x="6663239" y="1861961"/>
              <a:ext cx="1152128" cy="4178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微软雅黑" panose="020B0503020204020204" pitchFamily="34" charset="-122"/>
                  <a:ea typeface="微软雅黑" panose="020B0503020204020204" pitchFamily="34" charset="-122"/>
                </a:rPr>
                <a:t>海 路</a:t>
              </a:r>
              <a:endParaRPr lang="zh-CN" altLang="en-US" sz="2400" b="1" dirty="0">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2054727" y="1717945"/>
              <a:ext cx="5184576"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054727" y="1717945"/>
              <a:ext cx="0" cy="144016"/>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350871" y="1717945"/>
              <a:ext cx="0" cy="144016"/>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5" idx="2"/>
            </p:cNvCxnSpPr>
            <p:nvPr/>
          </p:nvCxnSpPr>
          <p:spPr>
            <a:xfrm rot="5400000">
              <a:off x="4457864" y="1666684"/>
              <a:ext cx="384427" cy="612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943159" y="1717945"/>
              <a:ext cx="0" cy="144016"/>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239303" y="1717945"/>
              <a:ext cx="0" cy="144016"/>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5" name="矩形 44"/>
          <p:cNvSpPr/>
          <p:nvPr/>
        </p:nvSpPr>
        <p:spPr>
          <a:xfrm>
            <a:off x="500034" y="3786190"/>
            <a:ext cx="8286808" cy="2015936"/>
          </a:xfrm>
          <a:prstGeom prst="rect">
            <a:avLst/>
          </a:prstGeom>
        </p:spPr>
        <p:txBody>
          <a:bodyPr wrap="square">
            <a:spAutoFit/>
          </a:bodyPr>
          <a:lstStyle/>
          <a:p>
            <a:pPr>
              <a:lnSpc>
                <a:spcPts val="5000"/>
              </a:lnSpc>
            </a:pPr>
            <a:r>
              <a:rPr lang="zh-CN" altLang="en-US" sz="2800" b="1" dirty="0" smtClean="0">
                <a:solidFill>
                  <a:srgbClr val="C00000"/>
                </a:solidFill>
                <a:ea typeface="微软雅黑" panose="020B0503020204020204" pitchFamily="34" charset="-122"/>
              </a:rPr>
              <a:t>         “如果将‘一带一路’比喻为亚洲腾飞的两只翅膀，那么互联互通就是两只翅膀的血脉经络。”</a:t>
            </a:r>
            <a:endParaRPr lang="en-US" altLang="zh-CN" sz="2800" b="1" dirty="0" smtClean="0">
              <a:solidFill>
                <a:srgbClr val="C00000"/>
              </a:solidFill>
              <a:ea typeface="微软雅黑" panose="020B0503020204020204" pitchFamily="34" charset="-122"/>
            </a:endParaRPr>
          </a:p>
          <a:p>
            <a:pPr algn="r">
              <a:lnSpc>
                <a:spcPts val="5000"/>
              </a:lnSpc>
            </a:pPr>
            <a:r>
              <a:rPr lang="en-US" altLang="zh-CN" sz="2400" b="1" dirty="0" smtClean="0">
                <a:solidFill>
                  <a:srgbClr val="002060"/>
                </a:solidFill>
                <a:ea typeface="微软雅黑" panose="020B0503020204020204" pitchFamily="34" charset="-122"/>
              </a:rPr>
              <a:t>——</a:t>
            </a:r>
            <a:r>
              <a:rPr lang="zh-CN" altLang="en-US" sz="2400" b="1" dirty="0" smtClean="0">
                <a:solidFill>
                  <a:srgbClr val="002060"/>
                </a:solidFill>
                <a:ea typeface="微软雅黑" panose="020B0503020204020204" pitchFamily="34" charset="-122"/>
              </a:rPr>
              <a:t>习近平总书记，亚太经合组织（</a:t>
            </a:r>
            <a:r>
              <a:rPr lang="en-US" altLang="zh-CN" sz="2400" b="1" dirty="0" smtClean="0">
                <a:solidFill>
                  <a:srgbClr val="002060"/>
                </a:solidFill>
                <a:ea typeface="微软雅黑" panose="020B0503020204020204" pitchFamily="34" charset="-122"/>
              </a:rPr>
              <a:t>APEC</a:t>
            </a:r>
            <a:r>
              <a:rPr lang="zh-CN" altLang="en-US" sz="2400" b="1" dirty="0" smtClean="0">
                <a:solidFill>
                  <a:srgbClr val="002060"/>
                </a:solidFill>
                <a:ea typeface="微软雅黑" panose="020B0503020204020204" pitchFamily="34" charset="-122"/>
              </a:rPr>
              <a:t>）北京峰会</a:t>
            </a:r>
            <a:endParaRPr lang="zh-CN" altLang="en-US" sz="2400" b="1" dirty="0" smtClean="0">
              <a:solidFill>
                <a:srgbClr val="002060"/>
              </a:solidFill>
              <a:ea typeface="微软雅黑" panose="020B0503020204020204" pitchFamily="34" charset="-122"/>
            </a:endParaRPr>
          </a:p>
        </p:txBody>
      </p:sp>
      <p:pic>
        <p:nvPicPr>
          <p:cNvPr id="18" name="Picture 2" descr="C:\Users\Administrator\Desktop\上.jpg"/>
          <p:cNvPicPr>
            <a:picLocks noChangeAspect="1" noChangeArrowheads="1"/>
          </p:cNvPicPr>
          <p:nvPr/>
        </p:nvPicPr>
        <p:blipFill>
          <a:blip r:embed="rId1" cstate="print"/>
          <a:srcRect/>
          <a:stretch>
            <a:fillRect/>
          </a:stretch>
        </p:blipFill>
        <p:spPr bwMode="auto">
          <a:xfrm>
            <a:off x="0" y="0"/>
            <a:ext cx="9144000" cy="625252"/>
          </a:xfrm>
          <a:prstGeom prst="rect">
            <a:avLst/>
          </a:prstGeom>
          <a:noFill/>
        </p:spPr>
      </p:pic>
      <p:sp>
        <p:nvSpPr>
          <p:cNvPr id="19" name="TextBox 18"/>
          <p:cNvSpPr txBox="1"/>
          <p:nvPr/>
        </p:nvSpPr>
        <p:spPr>
          <a:xfrm>
            <a:off x="1259632" y="116632"/>
            <a:ext cx="6264696"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一、中国铁路走出去的意义与战略方向</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85721" y="324129"/>
            <a:ext cx="67866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r>
              <a:rPr lang="en-US" altLang="zh-CN" sz="2400" b="1" dirty="0" smtClean="0">
                <a:solidFill>
                  <a:schemeClr val="bg1"/>
                </a:solidFill>
                <a:latin typeface="微软雅黑" panose="020B0503020204020204" pitchFamily="34" charset="-122"/>
                <a:ea typeface="微软雅黑" panose="020B0503020204020204" pitchFamily="34" charset="-122"/>
              </a:rPr>
              <a:t>7.  </a:t>
            </a:r>
            <a:r>
              <a:rPr lang="zh-CN" altLang="en-US" sz="2400" b="1" dirty="0" smtClean="0">
                <a:solidFill>
                  <a:schemeClr val="bg1"/>
                </a:solidFill>
                <a:latin typeface="微软雅黑" panose="020B0503020204020204" pitchFamily="34" charset="-122"/>
                <a:ea typeface="微软雅黑" panose="020B0503020204020204" pitchFamily="34" charset="-122"/>
              </a:rPr>
              <a:t>加强铁路进军海外的顶层设计和统筹规划</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3980236" y="3011202"/>
            <a:ext cx="1415772" cy="1382814"/>
          </a:xfrm>
          <a:prstGeom prst="rect">
            <a:avLst/>
          </a:prstGeom>
          <a:noFill/>
        </p:spPr>
        <p:txBody>
          <a:bodyPr wrap="none" rtlCol="0">
            <a:spAutoFit/>
          </a:bodyPr>
          <a:lstStyle/>
          <a:p>
            <a:pPr>
              <a:lnSpc>
                <a:spcPct val="130000"/>
              </a:lnSpc>
            </a:pPr>
            <a:r>
              <a:rPr lang="en-US" altLang="zh-CN" sz="7200" b="1" dirty="0" smtClean="0">
                <a:solidFill>
                  <a:schemeClr val="accent2"/>
                </a:solidFill>
                <a:latin typeface="534-CAI978" pitchFamily="34" charset="0"/>
                <a:ea typeface="微软雅黑" panose="020B0503020204020204" pitchFamily="34" charset="-122"/>
              </a:rPr>
              <a:t>VS</a:t>
            </a:r>
            <a:endParaRPr lang="zh-CN" altLang="en-US" sz="7200" b="1" dirty="0">
              <a:solidFill>
                <a:schemeClr val="accent2"/>
              </a:solidFill>
              <a:latin typeface="534-CAI978" pitchFamily="34" charset="0"/>
              <a:ea typeface="微软雅黑" panose="020B0503020204020204" pitchFamily="34" charset="-122"/>
            </a:endParaRPr>
          </a:p>
        </p:txBody>
      </p:sp>
      <p:sp>
        <p:nvSpPr>
          <p:cNvPr id="6" name="左大括号 5"/>
          <p:cNvSpPr/>
          <p:nvPr/>
        </p:nvSpPr>
        <p:spPr>
          <a:xfrm>
            <a:off x="1435568" y="2867186"/>
            <a:ext cx="288032" cy="221018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30000"/>
              </a:lnSpc>
            </a:pPr>
            <a:endParaRPr lang="zh-CN" altLang="en-US">
              <a:ea typeface="微软雅黑" panose="020B0503020204020204" pitchFamily="34" charset="-122"/>
            </a:endParaRPr>
          </a:p>
        </p:txBody>
      </p:sp>
      <p:sp>
        <p:nvSpPr>
          <p:cNvPr id="7" name="椭圆 6"/>
          <p:cNvSpPr/>
          <p:nvPr/>
        </p:nvSpPr>
        <p:spPr>
          <a:xfrm>
            <a:off x="1831612" y="1931082"/>
            <a:ext cx="1872208" cy="18722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30000"/>
              </a:lnSpc>
            </a:pPr>
            <a:r>
              <a:rPr lang="zh-CN" altLang="zh-CN" sz="2000" b="1" dirty="0" smtClean="0">
                <a:ea typeface="微软雅黑" panose="020B0503020204020204" pitchFamily="34" charset="-122"/>
              </a:rPr>
              <a:t>中国南车</a:t>
            </a:r>
            <a:endParaRPr lang="en-US" altLang="zh-CN" sz="2000" b="1" dirty="0" smtClean="0">
              <a:ea typeface="微软雅黑" panose="020B0503020204020204" pitchFamily="34" charset="-122"/>
            </a:endParaRPr>
          </a:p>
          <a:p>
            <a:pPr algn="ctr">
              <a:lnSpc>
                <a:spcPct val="130000"/>
              </a:lnSpc>
            </a:pPr>
            <a:r>
              <a:rPr lang="en-US" altLang="zh-CN" sz="2000" b="1" dirty="0" smtClean="0">
                <a:ea typeface="微软雅黑" panose="020B0503020204020204" pitchFamily="34" charset="-122"/>
              </a:rPr>
              <a:t> VS</a:t>
            </a:r>
            <a:endParaRPr lang="en-US" altLang="zh-CN" sz="2000" b="1" dirty="0" smtClean="0">
              <a:ea typeface="微软雅黑" panose="020B0503020204020204" pitchFamily="34" charset="-122"/>
            </a:endParaRPr>
          </a:p>
          <a:p>
            <a:pPr algn="ctr">
              <a:lnSpc>
                <a:spcPct val="130000"/>
              </a:lnSpc>
            </a:pPr>
            <a:r>
              <a:rPr lang="zh-CN" altLang="zh-CN" sz="2000" b="1" dirty="0" smtClean="0">
                <a:ea typeface="微软雅黑" panose="020B0503020204020204" pitchFamily="34" charset="-122"/>
              </a:rPr>
              <a:t>中国北车</a:t>
            </a:r>
            <a:endParaRPr lang="zh-CN" altLang="en-US" sz="2000" b="1" dirty="0">
              <a:ea typeface="微软雅黑" panose="020B0503020204020204" pitchFamily="34" charset="-122"/>
            </a:endParaRPr>
          </a:p>
        </p:txBody>
      </p:sp>
      <p:sp>
        <p:nvSpPr>
          <p:cNvPr id="8" name="椭圆 7"/>
          <p:cNvSpPr/>
          <p:nvPr/>
        </p:nvSpPr>
        <p:spPr>
          <a:xfrm>
            <a:off x="1831612" y="3875298"/>
            <a:ext cx="1872208" cy="18722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30000"/>
              </a:lnSpc>
            </a:pPr>
            <a:r>
              <a:rPr lang="zh-CN" altLang="en-US" sz="2000" b="1" dirty="0" smtClean="0">
                <a:ea typeface="微软雅黑" panose="020B0503020204020204" pitchFamily="34" charset="-122"/>
              </a:rPr>
              <a:t>中国中铁</a:t>
            </a:r>
            <a:endParaRPr lang="en-US" altLang="zh-CN" sz="2000" b="1" dirty="0" smtClean="0">
              <a:ea typeface="微软雅黑" panose="020B0503020204020204" pitchFamily="34" charset="-122"/>
            </a:endParaRPr>
          </a:p>
          <a:p>
            <a:pPr algn="ctr">
              <a:lnSpc>
                <a:spcPct val="130000"/>
              </a:lnSpc>
            </a:pPr>
            <a:r>
              <a:rPr lang="en-US" altLang="zh-CN" sz="2000" b="1" dirty="0" smtClean="0">
                <a:ea typeface="微软雅黑" panose="020B0503020204020204" pitchFamily="34" charset="-122"/>
              </a:rPr>
              <a:t>Vs</a:t>
            </a:r>
            <a:endParaRPr lang="en-US" altLang="zh-CN" sz="2000" b="1" dirty="0" smtClean="0">
              <a:ea typeface="微软雅黑" panose="020B0503020204020204" pitchFamily="34" charset="-122"/>
            </a:endParaRPr>
          </a:p>
          <a:p>
            <a:pPr algn="ctr">
              <a:lnSpc>
                <a:spcPct val="130000"/>
              </a:lnSpc>
            </a:pPr>
            <a:r>
              <a:rPr lang="zh-CN" altLang="en-US" sz="2000" b="1" dirty="0" smtClean="0">
                <a:ea typeface="微软雅黑" panose="020B0503020204020204" pitchFamily="34" charset="-122"/>
              </a:rPr>
              <a:t>中国铁建</a:t>
            </a:r>
            <a:endParaRPr lang="zh-CN" altLang="en-US" sz="2000" b="1" dirty="0">
              <a:ea typeface="微软雅黑" panose="020B0503020204020204" pitchFamily="34" charset="-122"/>
            </a:endParaRPr>
          </a:p>
        </p:txBody>
      </p:sp>
      <p:sp>
        <p:nvSpPr>
          <p:cNvPr id="9" name="矩形 8"/>
          <p:cNvSpPr/>
          <p:nvPr/>
        </p:nvSpPr>
        <p:spPr>
          <a:xfrm>
            <a:off x="571472" y="2435138"/>
            <a:ext cx="648072" cy="30243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400" b="1" dirty="0" smtClean="0">
                <a:solidFill>
                  <a:srgbClr val="FFFF00"/>
                </a:solidFill>
                <a:ea typeface="微软雅黑" panose="020B0503020204020204" pitchFamily="34" charset="-122"/>
              </a:rPr>
              <a:t>缺乏统筹规划</a:t>
            </a:r>
            <a:endParaRPr lang="zh-CN" altLang="en-US" sz="2400" b="1" dirty="0">
              <a:solidFill>
                <a:srgbClr val="FFFF00"/>
              </a:solidFill>
              <a:ea typeface="微软雅黑" panose="020B0503020204020204" pitchFamily="34" charset="-122"/>
            </a:endParaRPr>
          </a:p>
        </p:txBody>
      </p:sp>
      <p:sp>
        <p:nvSpPr>
          <p:cNvPr id="10" name="矩形 9"/>
          <p:cNvSpPr/>
          <p:nvPr/>
        </p:nvSpPr>
        <p:spPr>
          <a:xfrm>
            <a:off x="7484240" y="2435138"/>
            <a:ext cx="792088" cy="30243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lvl="0" algn="ctr"/>
            <a:r>
              <a:rPr lang="zh-CN" altLang="zh-CN" sz="2400" b="1" dirty="0" smtClean="0">
                <a:solidFill>
                  <a:srgbClr val="FFFF00"/>
                </a:solidFill>
                <a:ea typeface="微软雅黑" panose="020B0503020204020204" pitchFamily="34" charset="-122"/>
              </a:rPr>
              <a:t>相互支撑</a:t>
            </a:r>
            <a:endParaRPr lang="en-US" altLang="zh-CN" sz="2400" b="1" dirty="0" smtClean="0">
              <a:solidFill>
                <a:srgbClr val="FFFF00"/>
              </a:solidFill>
              <a:ea typeface="微软雅黑" panose="020B0503020204020204" pitchFamily="34" charset="-122"/>
            </a:endParaRPr>
          </a:p>
          <a:p>
            <a:pPr lvl="0" algn="ctr"/>
            <a:r>
              <a:rPr lang="zh-CN" altLang="zh-CN" sz="2400" b="1" dirty="0" smtClean="0">
                <a:solidFill>
                  <a:srgbClr val="FFFF00"/>
                </a:solidFill>
                <a:ea typeface="微软雅黑" panose="020B0503020204020204" pitchFamily="34" charset="-122"/>
              </a:rPr>
              <a:t>抱团参与</a:t>
            </a:r>
            <a:endParaRPr lang="zh-CN" altLang="zh-CN" sz="2400" b="1" dirty="0">
              <a:solidFill>
                <a:srgbClr val="FFFF00"/>
              </a:solidFill>
              <a:ea typeface="微软雅黑" panose="020B0503020204020204" pitchFamily="34" charset="-122"/>
            </a:endParaRPr>
          </a:p>
        </p:txBody>
      </p:sp>
      <p:sp>
        <p:nvSpPr>
          <p:cNvPr id="11" name="椭圆 10"/>
          <p:cNvSpPr/>
          <p:nvPr/>
        </p:nvSpPr>
        <p:spPr>
          <a:xfrm>
            <a:off x="5684040" y="1643050"/>
            <a:ext cx="1152128" cy="11521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zh-CN" sz="2000" b="1" dirty="0" smtClean="0">
                <a:ea typeface="微软雅黑" panose="020B0503020204020204" pitchFamily="34" charset="-122"/>
              </a:rPr>
              <a:t>日本财团</a:t>
            </a:r>
            <a:endParaRPr lang="en-US" altLang="zh-CN" sz="2000" b="1" dirty="0" smtClean="0">
              <a:ea typeface="微软雅黑" panose="020B0503020204020204" pitchFamily="34" charset="-122"/>
            </a:endParaRPr>
          </a:p>
        </p:txBody>
      </p:sp>
      <p:sp>
        <p:nvSpPr>
          <p:cNvPr id="12" name="椭圆 11"/>
          <p:cNvSpPr/>
          <p:nvPr/>
        </p:nvSpPr>
        <p:spPr>
          <a:xfrm>
            <a:off x="5684040" y="2795178"/>
            <a:ext cx="1152128" cy="11521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zh-CN" sz="2000" b="1" dirty="0" smtClean="0">
                <a:ea typeface="微软雅黑" panose="020B0503020204020204" pitchFamily="34" charset="-122"/>
              </a:rPr>
              <a:t>金融企业</a:t>
            </a:r>
            <a:endParaRPr lang="en-US" altLang="zh-CN" sz="2000" b="1" dirty="0" smtClean="0">
              <a:ea typeface="微软雅黑" panose="020B0503020204020204" pitchFamily="34" charset="-122"/>
            </a:endParaRPr>
          </a:p>
        </p:txBody>
      </p:sp>
      <p:sp>
        <p:nvSpPr>
          <p:cNvPr id="13" name="椭圆 12"/>
          <p:cNvSpPr/>
          <p:nvPr/>
        </p:nvSpPr>
        <p:spPr>
          <a:xfrm>
            <a:off x="5684040" y="3947306"/>
            <a:ext cx="1152128" cy="11521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zh-CN" sz="2000" b="1" dirty="0" smtClean="0">
                <a:ea typeface="微软雅黑" panose="020B0503020204020204" pitchFamily="34" charset="-122"/>
              </a:rPr>
              <a:t>制造企业</a:t>
            </a:r>
            <a:endParaRPr lang="en-US" altLang="zh-CN" sz="2000" b="1" dirty="0" smtClean="0">
              <a:ea typeface="微软雅黑" panose="020B0503020204020204" pitchFamily="34" charset="-122"/>
            </a:endParaRPr>
          </a:p>
        </p:txBody>
      </p:sp>
      <p:sp>
        <p:nvSpPr>
          <p:cNvPr id="14" name="椭圆 13"/>
          <p:cNvSpPr/>
          <p:nvPr/>
        </p:nvSpPr>
        <p:spPr>
          <a:xfrm>
            <a:off x="5684040" y="5099434"/>
            <a:ext cx="1152128" cy="11521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zh-CN" sz="2000" b="1" dirty="0" smtClean="0">
                <a:ea typeface="微软雅黑" panose="020B0503020204020204" pitchFamily="34" charset="-122"/>
              </a:rPr>
              <a:t>商贸企业</a:t>
            </a:r>
            <a:endParaRPr lang="en-US" altLang="zh-CN" sz="2000" b="1" dirty="0" smtClean="0">
              <a:ea typeface="微软雅黑" panose="020B0503020204020204" pitchFamily="34" charset="-122"/>
            </a:endParaRPr>
          </a:p>
        </p:txBody>
      </p:sp>
      <p:sp>
        <p:nvSpPr>
          <p:cNvPr id="15" name="左大括号 14"/>
          <p:cNvSpPr/>
          <p:nvPr/>
        </p:nvSpPr>
        <p:spPr>
          <a:xfrm flipH="1" flipV="1">
            <a:off x="6980184" y="2867186"/>
            <a:ext cx="288032" cy="221018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30000"/>
              </a:lnSpc>
            </a:pPr>
            <a:endParaRPr lang="zh-CN" altLang="en-US">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143380"/>
            <a:ext cx="9144000" cy="27146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dirty="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 name="矩形 1"/>
          <p:cNvSpPr>
            <a:spLocks noChangeArrowheads="1"/>
          </p:cNvSpPr>
          <p:nvPr/>
        </p:nvSpPr>
        <p:spPr bwMode="auto">
          <a:xfrm>
            <a:off x="285721" y="324129"/>
            <a:ext cx="67866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r>
              <a:rPr lang="en-US" altLang="zh-CN" sz="2400" b="1" dirty="0" smtClean="0">
                <a:solidFill>
                  <a:schemeClr val="bg1"/>
                </a:solidFill>
                <a:latin typeface="微软雅黑" panose="020B0503020204020204" pitchFamily="34" charset="-122"/>
                <a:ea typeface="微软雅黑" panose="020B0503020204020204" pitchFamily="34" charset="-122"/>
              </a:rPr>
              <a:t>7.  </a:t>
            </a:r>
            <a:r>
              <a:rPr lang="zh-CN" altLang="en-US" sz="2400" b="1" dirty="0" smtClean="0">
                <a:solidFill>
                  <a:schemeClr val="bg1"/>
                </a:solidFill>
                <a:latin typeface="微软雅黑" panose="020B0503020204020204" pitchFamily="34" charset="-122"/>
                <a:ea typeface="微软雅黑" panose="020B0503020204020204" pitchFamily="34" charset="-122"/>
              </a:rPr>
              <a:t>加强铁路进军海外的顶层设计和统筹规划</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785786" y="1285860"/>
            <a:ext cx="6500842" cy="553998"/>
          </a:xfrm>
          <a:prstGeom prst="rect">
            <a:avLst/>
          </a:prstGeom>
        </p:spPr>
        <p:txBody>
          <a:bodyPr wrap="square">
            <a:spAutoFit/>
          </a:bodyPr>
          <a:lstStyle/>
          <a:p>
            <a:r>
              <a:rPr lang="zh-CN" altLang="en-US" sz="3000" b="1" dirty="0" smtClean="0">
                <a:ln>
                  <a:solidFill>
                    <a:schemeClr val="bg1">
                      <a:alpha val="0"/>
                    </a:schemeClr>
                  </a:solidFill>
                </a:ln>
                <a:solidFill>
                  <a:srgbClr val="FF0000"/>
                </a:solidFill>
                <a:latin typeface="微软雅黑" panose="020B0503020204020204" pitchFamily="34" charset="-122"/>
                <a:ea typeface="微软雅黑" panose="020B0503020204020204" pitchFamily="34" charset="-122"/>
                <a:cs typeface="Segoe UI" panose="020B0502040204020203" pitchFamily="34" charset="0"/>
              </a:rPr>
              <a:t>好央企  </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必备的三大要素</a:t>
            </a:r>
            <a:r>
              <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endPar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 name="矩形 3"/>
          <p:cNvSpPr/>
          <p:nvPr/>
        </p:nvSpPr>
        <p:spPr>
          <a:xfrm>
            <a:off x="0" y="4429132"/>
            <a:ext cx="9144000" cy="2092881"/>
          </a:xfrm>
          <a:prstGeom prst="rect">
            <a:avLst/>
          </a:prstGeom>
        </p:spPr>
        <p:txBody>
          <a:bodyPr wrap="square">
            <a:spAutoFit/>
          </a:bodyPr>
          <a:lstStyle/>
          <a:p>
            <a:pPr algn="ctr"/>
            <a:r>
              <a:rPr lang="zh-CN" altLang="en-US" sz="26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剑指全球市场</a:t>
            </a:r>
            <a:endParaRPr lang="en-US" altLang="zh-CN" sz="26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algn="ctr"/>
            <a:r>
              <a:rPr lang="zh-CN" altLang="en-US" sz="26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加快出海步伐</a:t>
            </a:r>
            <a:endParaRPr lang="en-US" altLang="zh-CN" sz="26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algn="ctr"/>
            <a:r>
              <a:rPr lang="zh-CN" altLang="en-US" sz="26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提高出口产品定价</a:t>
            </a:r>
            <a:endParaRPr lang="en-US" altLang="zh-CN" sz="26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algn="ctr"/>
            <a:r>
              <a:rPr lang="zh-CN" altLang="en-US" sz="26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提升海外市场的整体利润率</a:t>
            </a:r>
            <a:endParaRPr lang="en-US" altLang="zh-CN" sz="26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algn="ctr"/>
            <a:r>
              <a:rPr lang="zh-CN" altLang="en-US" sz="26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全面增强在全球高铁市场的国际竞争力</a:t>
            </a:r>
            <a:endParaRPr lang="zh-CN" altLang="en-US" sz="26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8" name="组合 7"/>
          <p:cNvGrpSpPr/>
          <p:nvPr/>
        </p:nvGrpSpPr>
        <p:grpSpPr>
          <a:xfrm>
            <a:off x="1071538" y="1732183"/>
            <a:ext cx="5500694" cy="2196883"/>
            <a:chOff x="1142976" y="1589307"/>
            <a:chExt cx="5500694" cy="2196883"/>
          </a:xfrm>
        </p:grpSpPr>
        <p:sp>
          <p:nvSpPr>
            <p:cNvPr id="6" name="左大括号 5"/>
            <p:cNvSpPr/>
            <p:nvPr/>
          </p:nvSpPr>
          <p:spPr>
            <a:xfrm>
              <a:off x="1142976" y="2000240"/>
              <a:ext cx="500066" cy="17145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30000"/>
                </a:lnSpc>
              </a:pPr>
              <a:endParaRPr lang="zh-CN" altLang="en-US">
                <a:ea typeface="微软雅黑" panose="020B0503020204020204" pitchFamily="34" charset="-122"/>
              </a:endParaRPr>
            </a:p>
          </p:txBody>
        </p:sp>
        <p:sp>
          <p:nvSpPr>
            <p:cNvPr id="7" name="矩形 6"/>
            <p:cNvSpPr/>
            <p:nvPr/>
          </p:nvSpPr>
          <p:spPr>
            <a:xfrm>
              <a:off x="2071670" y="1589307"/>
              <a:ext cx="4572000" cy="2196883"/>
            </a:xfrm>
            <a:prstGeom prst="rect">
              <a:avLst/>
            </a:prstGeom>
          </p:spPr>
          <p:txBody>
            <a:bodyPr>
              <a:spAutoFit/>
            </a:bodyPr>
            <a:lstStyle/>
            <a:p>
              <a:pPr marL="457200" indent="-457200" defTabSz="931545" eaLnBrk="0" fontAlgn="base" hangingPunct="0">
                <a:lnSpc>
                  <a:spcPct val="20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自主知识产权</a:t>
              </a:r>
              <a:endPar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20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全球品牌</a:t>
              </a:r>
              <a:endPar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200000"/>
                </a:lnSpc>
                <a:spcBef>
                  <a:spcPct val="0"/>
                </a:spcBef>
                <a:spcAft>
                  <a:spcPct val="0"/>
                </a:spcAft>
                <a:buFont typeface="Wingdings" panose="05000000000000000000" pitchFamily="2" charset="2"/>
                <a:buChar char="l"/>
                <a:defRPr/>
              </a:pP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国际竞争力</a:t>
              </a:r>
              <a:endPar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grpSp>
      <p:pic>
        <p:nvPicPr>
          <p:cNvPr id="108546" name="Picture 2" descr="D:\用户目录\Desktop\u=1660814895,2467966766&amp;fm=21&amp;gp=0.jpg"/>
          <p:cNvPicPr>
            <a:picLocks noChangeAspect="1" noChangeArrowheads="1"/>
          </p:cNvPicPr>
          <p:nvPr/>
        </p:nvPicPr>
        <p:blipFill>
          <a:blip r:embed="rId1" cstate="print"/>
          <a:srcRect/>
          <a:stretch>
            <a:fillRect/>
          </a:stretch>
        </p:blipFill>
        <p:spPr bwMode="auto">
          <a:xfrm>
            <a:off x="5786446" y="1714488"/>
            <a:ext cx="2667000" cy="20955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96752"/>
            <a:ext cx="8712968" cy="5940088"/>
          </a:xfrm>
          <a:prstGeom prst="rect">
            <a:avLst/>
          </a:prstGeom>
          <a:noFill/>
        </p:spPr>
        <p:txBody>
          <a:bodyPr wrap="square" rtlCol="0">
            <a:spAutoFit/>
          </a:bodyPr>
          <a:lstStyle/>
          <a:p>
            <a:r>
              <a:rPr lang="zh-CN" altLang="en-US" sz="2400" dirty="0" smtClean="0">
                <a:solidFill>
                  <a:srgbClr val="FF0000"/>
                </a:solidFill>
                <a:latin typeface="微软雅黑" panose="020B0503020204020204" pitchFamily="34" charset="-122"/>
                <a:ea typeface="微软雅黑" panose="020B0503020204020204" pitchFamily="34" charset="-122"/>
              </a:rPr>
              <a:t>从事国际业务的工程技术人员主要应具备的能力素质</a:t>
            </a:r>
            <a:endParaRPr lang="zh-CN" altLang="en-US" sz="2400" dirty="0" smtClean="0">
              <a:solidFill>
                <a:srgbClr val="FF0000"/>
              </a:solidFill>
              <a:latin typeface="微软雅黑" panose="020B0503020204020204" pitchFamily="34" charset="-122"/>
              <a:ea typeface="微软雅黑" panose="020B0503020204020204" pitchFamily="34" charset="-122"/>
            </a:endParaRPr>
          </a:p>
          <a:p>
            <a:endParaRPr lang="zh-CN" altLang="en-US"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一）政治素养高。首先应具备良好的政治素养和职业道德，要具有爱国主义思想和民族主义精神，要积极维护国家利益，不能媚外卖国，这是从事国际业务人员的大德。其次要有良好的职业操守和吃苦耐劳、甘于奉献的精神。</a:t>
            </a:r>
            <a:endParaRPr lang="zh-CN" altLang="en-US" sz="20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（二）综合素质好。工程建设是一项复杂的系统工程， 完成一项工作不但要求从业人员具有系统观和全局观，还需要较强的组织协调能力和语言表达能力，要头脑机敏，善于执中。国际业务所涉及的不同国家和地区，其政治、经济、文化、人文等差异较大，要更好地完成海外项目，就要求我们能够很好地把握“中庸之道”，善于找准双方均能接受的“中”间的那个度，才能推进项目的顺利实施。另外还要对各国的文化、宗教信仰、风土人情、思维方式等有基本了解。</a:t>
            </a:r>
            <a:endParaRPr lang="zh-CN" altLang="en-US" sz="20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（三）知识结构优。首先应具备扎实的专业知识和丰富的专业工作经验；其次应具备扎实的外语功底，应至少熟练掌握一门外语；最后还应掌握一定的国际工程建设、管理、设计咨询等相关业务通行规则知识。</a:t>
            </a:r>
            <a:endParaRPr lang="zh-CN" altLang="en-US" sz="2000" dirty="0" smtClean="0">
              <a:latin typeface="微软雅黑" panose="020B0503020204020204" pitchFamily="34" charset="-122"/>
              <a:ea typeface="微软雅黑" panose="020B0503020204020204" pitchFamily="34" charset="-122"/>
            </a:endParaRPr>
          </a:p>
          <a:p>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四）创新能力强。从事国际业务要具有较强的学习能力和强烈的创新意识，要能利用实际工程经验、已具备的专业知识或借鉴相关技术，研究国外技术规范，敢于适应性创新。</a:t>
            </a:r>
            <a:endParaRPr lang="zh-CN" altLang="en-US" sz="2000" dirty="0" smtClean="0">
              <a:latin typeface="微软雅黑" panose="020B0503020204020204" pitchFamily="34" charset="-122"/>
              <a:ea typeface="微软雅黑" panose="020B0503020204020204" pitchFamily="34" charset="-122"/>
            </a:endParaRPr>
          </a:p>
          <a:p>
            <a:endParaRPr lang="zh-CN" altLang="en-US" dirty="0"/>
          </a:p>
        </p:txBody>
      </p:sp>
      <p:sp>
        <p:nvSpPr>
          <p:cNvPr id="3" name="TextBox 2"/>
          <p:cNvSpPr txBox="1"/>
          <p:nvPr/>
        </p:nvSpPr>
        <p:spPr>
          <a:xfrm>
            <a:off x="0" y="188640"/>
            <a:ext cx="8028384" cy="1107996"/>
          </a:xfrm>
          <a:prstGeom prst="rect">
            <a:avLst/>
          </a:prstGeom>
          <a:noFill/>
        </p:spPr>
        <p:txBody>
          <a:bodyPr wrap="square" rtlCol="0">
            <a:spAutoFit/>
          </a:bodyPr>
          <a:lstStyle/>
          <a:p>
            <a:pPr marL="457200" indent="-457200"/>
            <a:r>
              <a:rPr lang="en-US" altLang="zh-CN" b="1" dirty="0" smtClean="0">
                <a:solidFill>
                  <a:schemeClr val="bg1"/>
                </a:solidFill>
                <a:latin typeface="微软雅黑" panose="020B0503020204020204" pitchFamily="34" charset="-122"/>
                <a:ea typeface="微软雅黑" panose="020B0503020204020204" pitchFamily="34" charset="-122"/>
              </a:rPr>
              <a:t>    </a:t>
            </a:r>
            <a:r>
              <a:rPr lang="en-US" altLang="zh-CN" sz="2400" b="1" dirty="0" smtClean="0">
                <a:solidFill>
                  <a:schemeClr val="bg1"/>
                </a:solidFill>
                <a:latin typeface="微软雅黑" panose="020B0503020204020204" pitchFamily="34" charset="-122"/>
                <a:ea typeface="微软雅黑" panose="020B0503020204020204" pitchFamily="34" charset="-122"/>
              </a:rPr>
              <a:t>8.  </a:t>
            </a:r>
            <a:r>
              <a:rPr lang="zh-CN" altLang="en-US" sz="2400" b="1" dirty="0" smtClean="0">
                <a:solidFill>
                  <a:schemeClr val="bg1"/>
                </a:solidFill>
                <a:latin typeface="微软雅黑" panose="020B0503020204020204" pitchFamily="34" charset="-122"/>
                <a:ea typeface="微软雅黑" panose="020B0503020204020204" pitchFamily="34" charset="-122"/>
              </a:rPr>
              <a:t>中国铁路“走出去”国际化复合型人才短缺</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marL="457200" indent="-457200"/>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en-US" sz="2400" b="1" dirty="0" smtClean="0">
                <a:solidFill>
                  <a:schemeClr val="bg1"/>
                </a:solidFill>
                <a:latin typeface="微软雅黑" panose="020B0503020204020204" pitchFamily="34" charset="-122"/>
                <a:ea typeface="微软雅黑" panose="020B0503020204020204" pitchFamily="34" charset="-122"/>
              </a:rPr>
              <a:t>沿线国家铁路技术管理人才匮乏</a:t>
            </a:r>
            <a:endParaRPr lang="zh-CN" altLang="en-US" sz="2400" b="1" dirty="0" smtClean="0">
              <a:solidFill>
                <a:schemeClr val="bg1"/>
              </a:solidFill>
              <a:latin typeface="微软雅黑" panose="020B0503020204020204" pitchFamily="34" charset="-122"/>
              <a:ea typeface="微软雅黑" panose="020B0503020204020204" pitchFamily="34" charset="-122"/>
            </a:endParaRPr>
          </a:p>
          <a:p>
            <a:endParaRPr lang="zh-CN" alt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268760"/>
            <a:ext cx="8712968" cy="5416868"/>
          </a:xfrm>
          <a:prstGeom prst="rect">
            <a:avLst/>
          </a:prstGeom>
          <a:noFill/>
        </p:spPr>
        <p:txBody>
          <a:bodyPr wrap="square" rtlCol="0">
            <a:spAutoFit/>
          </a:bodyPr>
          <a:lstStyle/>
          <a:p>
            <a:r>
              <a:rPr lang="zh-CN" altLang="en-US" sz="2400" dirty="0" smtClean="0">
                <a:solidFill>
                  <a:srgbClr val="FF0000"/>
                </a:solidFill>
                <a:latin typeface="微软雅黑" panose="020B0503020204020204" pitchFamily="34" charset="-122"/>
                <a:ea typeface="微软雅黑" panose="020B0503020204020204" pitchFamily="34" charset="-122"/>
              </a:rPr>
              <a:t>当前中国铁路“走出去”战略下人才资源方面存在的主要问题</a:t>
            </a:r>
            <a:endParaRPr lang="zh-CN" altLang="en-US" sz="2400" dirty="0" smtClean="0">
              <a:solidFill>
                <a:srgbClr val="FF0000"/>
              </a:solidFill>
              <a:latin typeface="微软雅黑" panose="020B0503020204020204" pitchFamily="34" charset="-122"/>
              <a:ea typeface="微软雅黑" panose="020B0503020204020204" pitchFamily="34" charset="-122"/>
            </a:endParaRPr>
          </a:p>
          <a:p>
            <a:endParaRPr lang="zh-CN" altLang="en-US" dirty="0" smtClean="0">
              <a:latin typeface="微软雅黑" panose="020B0503020204020204" pitchFamily="34" charset="-122"/>
              <a:ea typeface="微软雅黑" panose="020B0503020204020204" pitchFamily="34" charset="-122"/>
            </a:endParaRPr>
          </a:p>
          <a:p>
            <a:r>
              <a:rPr lang="zh-CN" altLang="en-US" sz="2200" dirty="0" smtClean="0">
                <a:latin typeface="微软雅黑" panose="020B0503020204020204" pitchFamily="34" charset="-122"/>
                <a:ea typeface="微软雅黑" panose="020B0503020204020204" pitchFamily="34" charset="-122"/>
              </a:rPr>
              <a:t>（一）国际化人才总量严重不足。既懂技术又精通国际工程管理的中、高端管理人才十分匮乏。</a:t>
            </a:r>
            <a:endParaRPr lang="zh-CN" altLang="en-US" sz="2200" dirty="0" smtClean="0">
              <a:latin typeface="微软雅黑" panose="020B0503020204020204" pitchFamily="34" charset="-122"/>
              <a:ea typeface="微软雅黑" panose="020B0503020204020204" pitchFamily="34" charset="-122"/>
            </a:endParaRPr>
          </a:p>
          <a:p>
            <a:r>
              <a:rPr lang="zh-CN" altLang="en-US" sz="2200" dirty="0" smtClean="0">
                <a:latin typeface="微软雅黑" panose="020B0503020204020204" pitchFamily="34" charset="-122"/>
                <a:ea typeface="微软雅黑" panose="020B0503020204020204" pitchFamily="34" charset="-122"/>
              </a:rPr>
              <a:t>（二）知识结构不合理。国内工程技术人员一般都主要侧重于学习本专业知识和积累专业经验，而忽视了对外语知识和国际工程建设、管理、设计咨询等相关业务通行规则的学习和积累。</a:t>
            </a:r>
            <a:endParaRPr lang="zh-CN" altLang="en-US" sz="2200" dirty="0" smtClean="0">
              <a:latin typeface="微软雅黑" panose="020B0503020204020204" pitchFamily="34" charset="-122"/>
              <a:ea typeface="微软雅黑" panose="020B0503020204020204" pitchFamily="34" charset="-122"/>
            </a:endParaRPr>
          </a:p>
          <a:p>
            <a:r>
              <a:rPr lang="zh-CN" altLang="en-US" sz="2200" dirty="0" smtClean="0">
                <a:latin typeface="微软雅黑" panose="020B0503020204020204" pitchFamily="34" charset="-122"/>
                <a:ea typeface="微软雅黑" panose="020B0503020204020204" pitchFamily="34" charset="-122"/>
              </a:rPr>
              <a:t>（三）外语能力总体水平较差。主要表现在三个方面：一是国内外语教学对口语交流的重视和培养不够，导致部分工程技术人员虽然具备一定的外语水平，但到了国外无法开口交流；二是具备外语小语种的工程技术人员极度缺乏；三是对本专业外语专业术语的知识欠缺。</a:t>
            </a:r>
            <a:endParaRPr lang="zh-CN" altLang="en-US" sz="2200" dirty="0" smtClean="0">
              <a:latin typeface="微软雅黑" panose="020B0503020204020204" pitchFamily="34" charset="-122"/>
              <a:ea typeface="微软雅黑" panose="020B0503020204020204" pitchFamily="34" charset="-122"/>
            </a:endParaRPr>
          </a:p>
          <a:p>
            <a:r>
              <a:rPr lang="zh-CN" altLang="en-US" sz="2200" dirty="0" smtClean="0">
                <a:latin typeface="微软雅黑" panose="020B0503020204020204" pitchFamily="34" charset="-122"/>
                <a:ea typeface="微软雅黑" panose="020B0503020204020204" pitchFamily="34" charset="-122"/>
              </a:rPr>
              <a:t>（四）对各国历史文化、风俗和法律了解不够。</a:t>
            </a:r>
            <a:endParaRPr lang="zh-CN" altLang="en-US" sz="2200" dirty="0" smtClean="0">
              <a:latin typeface="微软雅黑" panose="020B0503020204020204" pitchFamily="34" charset="-122"/>
              <a:ea typeface="微软雅黑" panose="020B0503020204020204" pitchFamily="34" charset="-122"/>
            </a:endParaRPr>
          </a:p>
          <a:p>
            <a:r>
              <a:rPr lang="zh-CN" altLang="en-US" sz="2200" dirty="0" smtClean="0">
                <a:latin typeface="微软雅黑" panose="020B0503020204020204" pitchFamily="34" charset="-122"/>
                <a:ea typeface="微软雅黑" panose="020B0503020204020204" pitchFamily="34" charset="-122"/>
              </a:rPr>
              <a:t>（五）创新适应能力有待提高。对中国标准走出去的适应性研究不够。部分工程技术人员不能主动学习和适应项目所在国的文化和项目的技术要求，将中国文化和国内技术标准生搬硬套。</a:t>
            </a:r>
            <a:endParaRPr lang="zh-CN" altLang="en-US" sz="2200" dirty="0" smtClean="0">
              <a:latin typeface="微软雅黑" panose="020B0503020204020204" pitchFamily="34" charset="-122"/>
              <a:ea typeface="微软雅黑" panose="020B0503020204020204" pitchFamily="34" charset="-122"/>
            </a:endParaRPr>
          </a:p>
          <a:p>
            <a:endParaRPr lang="zh-CN" altLang="en-US" dirty="0"/>
          </a:p>
        </p:txBody>
      </p:sp>
      <p:sp>
        <p:nvSpPr>
          <p:cNvPr id="3" name="TextBox 2"/>
          <p:cNvSpPr txBox="1"/>
          <p:nvPr/>
        </p:nvSpPr>
        <p:spPr>
          <a:xfrm>
            <a:off x="0" y="0"/>
            <a:ext cx="7884368" cy="1107996"/>
          </a:xfrm>
          <a:prstGeom prst="rect">
            <a:avLst/>
          </a:prstGeom>
          <a:noFill/>
        </p:spPr>
        <p:txBody>
          <a:bodyPr wrap="square" rtlCol="0">
            <a:spAutoFit/>
          </a:bodyPr>
          <a:lstStyle/>
          <a:p>
            <a:pPr marL="457200" indent="-457200"/>
            <a:r>
              <a:rPr lang="en-US" altLang="zh-CN" sz="2400" b="1" dirty="0" smtClean="0">
                <a:solidFill>
                  <a:schemeClr val="bg1"/>
                </a:solidFill>
                <a:latin typeface="微软雅黑" panose="020B0503020204020204" pitchFamily="34" charset="-122"/>
                <a:ea typeface="微软雅黑" panose="020B0503020204020204" pitchFamily="34" charset="-122"/>
              </a:rPr>
              <a:t>   8.  </a:t>
            </a:r>
            <a:r>
              <a:rPr lang="zh-CN" altLang="en-US" sz="2400" b="1" dirty="0" smtClean="0">
                <a:solidFill>
                  <a:schemeClr val="bg1"/>
                </a:solidFill>
                <a:latin typeface="微软雅黑" panose="020B0503020204020204" pitchFamily="34" charset="-122"/>
                <a:ea typeface="微软雅黑" panose="020B0503020204020204" pitchFamily="34" charset="-122"/>
              </a:rPr>
              <a:t>中国铁路“走出去”国际化复合型人才短缺</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marL="457200" indent="-457200"/>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en-US" sz="2400" b="1" dirty="0" smtClean="0">
                <a:solidFill>
                  <a:schemeClr val="bg1"/>
                </a:solidFill>
                <a:latin typeface="微软雅黑" panose="020B0503020204020204" pitchFamily="34" charset="-122"/>
                <a:ea typeface="微软雅黑" panose="020B0503020204020204" pitchFamily="34" charset="-122"/>
              </a:rPr>
              <a:t>沿线国家铁路技术管理人才匮乏</a:t>
            </a:r>
            <a:endParaRPr lang="zh-CN" altLang="en-US" sz="2400" b="1" dirty="0" smtClean="0">
              <a:solidFill>
                <a:schemeClr val="bg1"/>
              </a:solidFill>
              <a:latin typeface="微软雅黑" panose="020B0503020204020204" pitchFamily="34" charset="-122"/>
              <a:ea typeface="微软雅黑" panose="020B0503020204020204" pitchFamily="34" charset="-122"/>
            </a:endParaRPr>
          </a:p>
          <a:p>
            <a:endParaRPr lang="zh-CN" alt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85721" y="142852"/>
            <a:ext cx="70723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r>
              <a:rPr lang="en-US" altLang="zh-CN" sz="2400" b="1" dirty="0" smtClean="0">
                <a:solidFill>
                  <a:schemeClr val="bg1"/>
                </a:solidFill>
                <a:latin typeface="微软雅黑" panose="020B0503020204020204" pitchFamily="34" charset="-122"/>
                <a:ea typeface="微软雅黑" panose="020B0503020204020204" pitchFamily="34" charset="-122"/>
              </a:rPr>
              <a:t>8.  </a:t>
            </a:r>
            <a:r>
              <a:rPr lang="zh-CN" altLang="en-US" sz="2400" b="1" dirty="0" smtClean="0">
                <a:solidFill>
                  <a:schemeClr val="bg1"/>
                </a:solidFill>
                <a:latin typeface="微软雅黑" panose="020B0503020204020204" pitchFamily="34" charset="-122"/>
                <a:ea typeface="微软雅黑" panose="020B0503020204020204" pitchFamily="34" charset="-122"/>
              </a:rPr>
              <a:t>中国铁路“走出去”国际化复合型人才短缺</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marL="457200" indent="-457200"/>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en-US" sz="2400" b="1" dirty="0" smtClean="0">
                <a:solidFill>
                  <a:schemeClr val="bg1"/>
                </a:solidFill>
                <a:latin typeface="微软雅黑" panose="020B0503020204020204" pitchFamily="34" charset="-122"/>
                <a:ea typeface="微软雅黑" panose="020B0503020204020204" pitchFamily="34" charset="-122"/>
              </a:rPr>
              <a:t>沿线国家铁路技术管理人才匮乏</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642910" y="2282058"/>
            <a:ext cx="1440000"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专业才能</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2560496" y="2282058"/>
            <a:ext cx="1440000"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国际视野</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42910" y="2928934"/>
            <a:ext cx="1440000"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国际商务</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2560496" y="2928934"/>
            <a:ext cx="1440000"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通晓人文</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642910" y="3571876"/>
            <a:ext cx="1440000"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外语技能</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560496" y="3571876"/>
            <a:ext cx="2583008"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工务、电务、机务</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631670" y="4214818"/>
            <a:ext cx="1440000"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国际贸易</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2571736" y="4214818"/>
            <a:ext cx="1440000"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宗教文化</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4417884" y="4214818"/>
            <a:ext cx="1440000"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宗教文化</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6275272" y="4214818"/>
            <a:ext cx="1440000"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法律法规</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642910" y="4857760"/>
            <a:ext cx="2000264"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海外工作与生活</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3000364" y="1416594"/>
            <a:ext cx="3357586" cy="504000"/>
          </a:xfrm>
          <a:prstGeom prst="rect">
            <a:avLst/>
          </a:prstGeom>
          <a:solidFill>
            <a:srgbClr val="00B050"/>
          </a:solidFill>
          <a:ln>
            <a:solidFill>
              <a:srgbClr val="00B050"/>
            </a:solidFill>
          </a:ln>
        </p:spPr>
        <p:txBody>
          <a:bodyPr wrap="square" anchor="ctr" anchorCtr="0">
            <a:noAutofit/>
          </a:bodyPr>
          <a:lstStyle/>
          <a:p>
            <a:pPr algn="ctr">
              <a:lnSpc>
                <a:spcPct val="120000"/>
              </a:lnSpc>
            </a:pPr>
            <a:r>
              <a:rPr lang="zh-CN" altLang="en-US" sz="2800" b="1" dirty="0" smtClean="0">
                <a:solidFill>
                  <a:srgbClr val="FFFF00"/>
                </a:solidFill>
                <a:latin typeface="微软雅黑" panose="020B0503020204020204" pitchFamily="34" charset="-122"/>
                <a:ea typeface="微软雅黑" panose="020B0503020204020204" pitchFamily="34" charset="-122"/>
              </a:rPr>
              <a:t>国际化复合型人才</a:t>
            </a:r>
            <a:endParaRPr lang="zh-CN" altLang="en-US" sz="2800" b="1" dirty="0" smtClean="0">
              <a:solidFill>
                <a:srgbClr val="FFFF00"/>
              </a:solidFill>
              <a:latin typeface="微软雅黑" panose="020B0503020204020204" pitchFamily="34" charset="-122"/>
              <a:ea typeface="微软雅黑" panose="020B0503020204020204" pitchFamily="34" charset="-122"/>
            </a:endParaRPr>
          </a:p>
        </p:txBody>
      </p:sp>
      <p:sp>
        <p:nvSpPr>
          <p:cNvPr id="20" name="右大括号 19"/>
          <p:cNvSpPr/>
          <p:nvPr/>
        </p:nvSpPr>
        <p:spPr>
          <a:xfrm rot="16200000">
            <a:off x="4274414" y="-1134008"/>
            <a:ext cx="360000" cy="6480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矩形 20"/>
          <p:cNvSpPr/>
          <p:nvPr/>
        </p:nvSpPr>
        <p:spPr>
          <a:xfrm>
            <a:off x="3143240" y="4861694"/>
            <a:ext cx="2000264"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有效沟通和谈判</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5572132" y="5004570"/>
            <a:ext cx="1357322" cy="369332"/>
          </a:xfrm>
          <a:prstGeom prst="rect">
            <a:avLst/>
          </a:prstGeom>
          <a:noFill/>
        </p:spPr>
        <p:txBody>
          <a:bodyPr wrap="square" rtlCol="0">
            <a:spAutoFit/>
          </a:bodyPr>
          <a:lstStyle/>
          <a:p>
            <a:r>
              <a:rPr lang="en-US" altLang="zh-CN" dirty="0" smtClean="0"/>
              <a:t>……</a:t>
            </a:r>
            <a:endParaRPr lang="zh-CN" altLang="en-US" dirty="0"/>
          </a:p>
        </p:txBody>
      </p:sp>
      <p:sp>
        <p:nvSpPr>
          <p:cNvPr id="24" name="矩形 23"/>
          <p:cNvSpPr/>
          <p:nvPr/>
        </p:nvSpPr>
        <p:spPr>
          <a:xfrm>
            <a:off x="642910" y="5992900"/>
            <a:ext cx="3786214" cy="504000"/>
          </a:xfrm>
          <a:prstGeom prst="rect">
            <a:avLst/>
          </a:prstGeom>
          <a:solidFill>
            <a:srgbClr val="FFFF00"/>
          </a:solidFill>
          <a:ln>
            <a:noFill/>
          </a:ln>
        </p:spPr>
        <p:txBody>
          <a:bodyPr wrap="square" anchor="ctr" anchorCtr="0">
            <a:noAutofit/>
          </a:bodyPr>
          <a:lstStyle/>
          <a:p>
            <a:pPr algn="ctr">
              <a:lnSpc>
                <a:spcPct val="120000"/>
              </a:lnSpc>
            </a:pPr>
            <a:r>
              <a:rPr lang="zh-CN" altLang="en-US" sz="2000" b="1" dirty="0" smtClean="0">
                <a:solidFill>
                  <a:srgbClr val="002060"/>
                </a:solidFill>
                <a:latin typeface="微软雅黑" panose="020B0503020204020204" pitchFamily="34" charset="-122"/>
                <a:ea typeface="微软雅黑" panose="020B0503020204020204" pitchFamily="34" charset="-122"/>
              </a:rPr>
              <a:t>中国高铁“走出去”需要</a:t>
            </a:r>
            <a:endParaRPr lang="zh-CN" altLang="en-US" sz="2000" b="1" dirty="0" smtClean="0">
              <a:solidFill>
                <a:srgbClr val="002060"/>
              </a:solidFill>
              <a:latin typeface="微软雅黑" panose="020B0503020204020204" pitchFamily="34" charset="-122"/>
              <a:ea typeface="微软雅黑" panose="020B0503020204020204" pitchFamily="34" charset="-122"/>
            </a:endParaRPr>
          </a:p>
        </p:txBody>
      </p:sp>
      <p:sp>
        <p:nvSpPr>
          <p:cNvPr id="25" name="矩形 24"/>
          <p:cNvSpPr/>
          <p:nvPr/>
        </p:nvSpPr>
        <p:spPr>
          <a:xfrm>
            <a:off x="4643438" y="5996834"/>
            <a:ext cx="3714776" cy="504000"/>
          </a:xfrm>
          <a:prstGeom prst="rect">
            <a:avLst/>
          </a:prstGeom>
          <a:solidFill>
            <a:srgbClr val="FFFF00"/>
          </a:solidFill>
          <a:ln>
            <a:noFill/>
          </a:ln>
        </p:spPr>
        <p:txBody>
          <a:bodyPr wrap="square" anchor="ctr" anchorCtr="0">
            <a:noAutofit/>
          </a:bodyPr>
          <a:lstStyle/>
          <a:p>
            <a:pPr algn="ctr">
              <a:lnSpc>
                <a:spcPct val="120000"/>
              </a:lnSpc>
            </a:pPr>
            <a:r>
              <a:rPr lang="zh-CN" altLang="en-US" sz="2000" b="1" dirty="0" smtClean="0">
                <a:solidFill>
                  <a:srgbClr val="002060"/>
                </a:solidFill>
                <a:latin typeface="微软雅黑" panose="020B0503020204020204" pitchFamily="34" charset="-122"/>
                <a:ea typeface="微软雅黑" panose="020B0503020204020204" pitchFamily="34" charset="-122"/>
              </a:rPr>
              <a:t>中国高铁的国际化发展需要</a:t>
            </a:r>
            <a:endParaRPr lang="zh-CN" altLang="en-US" sz="2000" b="1" dirty="0" smtClean="0">
              <a:solidFill>
                <a:srgbClr val="002060"/>
              </a:solidFill>
              <a:latin typeface="微软雅黑" panose="020B0503020204020204" pitchFamily="34" charset="-122"/>
              <a:ea typeface="微软雅黑" panose="020B0503020204020204" pitchFamily="34" charset="-122"/>
            </a:endParaRPr>
          </a:p>
        </p:txBody>
      </p:sp>
      <p:sp>
        <p:nvSpPr>
          <p:cNvPr id="26" name="五边形 25"/>
          <p:cNvSpPr/>
          <p:nvPr/>
        </p:nvSpPr>
        <p:spPr>
          <a:xfrm rot="16200000">
            <a:off x="4288045" y="4348520"/>
            <a:ext cx="560533" cy="2722021"/>
          </a:xfrm>
          <a:prstGeom prst="homePlate">
            <a:avLst>
              <a:gd name="adj" fmla="val 10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81794" y="1918000"/>
            <a:ext cx="2232248" cy="3960440"/>
          </a:xfrm>
          <a:prstGeom prst="roundRect">
            <a:avLst>
              <a:gd name="adj" fmla="val 10815"/>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0" bIns="2268000" rtlCol="0" anchor="ctr"/>
          <a:lstStyle/>
          <a:p>
            <a:pPr algn="ctr">
              <a:lnSpc>
                <a:spcPct val="130000"/>
              </a:lnSpc>
            </a:pPr>
            <a:r>
              <a:rPr lang="zh-CN" altLang="zh-CN" sz="2400" b="1" dirty="0" smtClean="0">
                <a:ea typeface="微软雅黑" panose="020B0503020204020204" pitchFamily="34" charset="-122"/>
              </a:rPr>
              <a:t>“一带一路”沿线国</a:t>
            </a:r>
            <a:endParaRPr lang="en-US" altLang="zh-CN" sz="2400" b="1" dirty="0" smtClean="0">
              <a:ea typeface="微软雅黑" panose="020B0503020204020204" pitchFamily="34" charset="-122"/>
            </a:endParaRPr>
          </a:p>
        </p:txBody>
      </p:sp>
      <p:sp>
        <p:nvSpPr>
          <p:cNvPr id="6" name="五边形 5"/>
          <p:cNvSpPr/>
          <p:nvPr/>
        </p:nvSpPr>
        <p:spPr>
          <a:xfrm>
            <a:off x="2786050" y="2714620"/>
            <a:ext cx="406569" cy="2367201"/>
          </a:xfrm>
          <a:prstGeom prst="homePlate">
            <a:avLst>
              <a:gd name="adj" fmla="val 100000"/>
            </a:avLst>
          </a:prstGeom>
          <a:gradFill>
            <a:gsLst>
              <a:gs pos="0">
                <a:srgbClr val="0070C0"/>
              </a:gs>
              <a:gs pos="39999">
                <a:srgbClr val="85C2FF"/>
              </a:gs>
              <a:gs pos="70000">
                <a:srgbClr val="C4D6EB"/>
              </a:gs>
              <a:gs pos="100000">
                <a:srgbClr val="FFEBF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661814" y="3429410"/>
            <a:ext cx="1872208" cy="10081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20000"/>
              </a:lnSpc>
            </a:pPr>
            <a:r>
              <a:rPr lang="zh-CN" altLang="zh-CN" sz="2000" b="1" dirty="0" smtClean="0">
                <a:ea typeface="微软雅黑" panose="020B0503020204020204" pitchFamily="34" charset="-122"/>
              </a:rPr>
              <a:t>铁路建设管理</a:t>
            </a:r>
            <a:endParaRPr lang="en-US" altLang="zh-CN" sz="2000" b="1" dirty="0" smtClean="0">
              <a:ea typeface="微软雅黑" panose="020B0503020204020204" pitchFamily="34" charset="-122"/>
            </a:endParaRPr>
          </a:p>
          <a:p>
            <a:pPr algn="ctr">
              <a:lnSpc>
                <a:spcPct val="120000"/>
              </a:lnSpc>
            </a:pPr>
            <a:r>
              <a:rPr lang="zh-CN" altLang="zh-CN" sz="2000" b="1" dirty="0" smtClean="0">
                <a:ea typeface="微软雅黑" panose="020B0503020204020204" pitchFamily="34" charset="-122"/>
              </a:rPr>
              <a:t>基础薄弱</a:t>
            </a:r>
            <a:endParaRPr lang="en-US" altLang="zh-CN" sz="2000" b="1" dirty="0" smtClean="0">
              <a:ea typeface="微软雅黑" panose="020B0503020204020204" pitchFamily="34" charset="-122"/>
            </a:endParaRPr>
          </a:p>
        </p:txBody>
      </p:sp>
      <p:sp>
        <p:nvSpPr>
          <p:cNvPr id="8" name="圆角矩形 7"/>
          <p:cNvSpPr/>
          <p:nvPr/>
        </p:nvSpPr>
        <p:spPr>
          <a:xfrm>
            <a:off x="661814" y="4581538"/>
            <a:ext cx="1872208" cy="10081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20000"/>
              </a:lnSpc>
            </a:pPr>
            <a:r>
              <a:rPr lang="zh-CN" altLang="zh-CN" sz="2000" b="1" dirty="0" smtClean="0">
                <a:ea typeface="微软雅黑" panose="020B0503020204020204" pitchFamily="34" charset="-122"/>
              </a:rPr>
              <a:t>本土技术管理</a:t>
            </a:r>
            <a:endParaRPr lang="en-US" altLang="zh-CN" sz="2000" b="1" dirty="0" smtClean="0">
              <a:ea typeface="微软雅黑" panose="020B0503020204020204" pitchFamily="34" charset="-122"/>
            </a:endParaRPr>
          </a:p>
          <a:p>
            <a:pPr algn="ctr">
              <a:lnSpc>
                <a:spcPct val="120000"/>
              </a:lnSpc>
            </a:pPr>
            <a:r>
              <a:rPr lang="zh-CN" altLang="zh-CN" sz="2000" b="1" dirty="0" smtClean="0">
                <a:ea typeface="微软雅黑" panose="020B0503020204020204" pitchFamily="34" charset="-122"/>
              </a:rPr>
              <a:t>人才匮乏</a:t>
            </a:r>
            <a:endParaRPr lang="zh-CN" altLang="en-US" sz="2000" b="1" dirty="0">
              <a:ea typeface="微软雅黑" panose="020B0503020204020204" pitchFamily="34" charset="-122"/>
            </a:endParaRPr>
          </a:p>
        </p:txBody>
      </p:sp>
      <p:sp>
        <p:nvSpPr>
          <p:cNvPr id="10" name="圆角矩形 9"/>
          <p:cNvSpPr/>
          <p:nvPr/>
        </p:nvSpPr>
        <p:spPr>
          <a:xfrm>
            <a:off x="3480763" y="1857364"/>
            <a:ext cx="2232248" cy="3960440"/>
          </a:xfrm>
          <a:prstGeom prst="roundRect">
            <a:avLst>
              <a:gd name="adj" fmla="val 10815"/>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ctr"/>
          <a:lstStyle/>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援非“金字招牌”</a:t>
            </a:r>
            <a:endParaRPr lang="en-US" altLang="zh-CN"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随着受过中国培训的老一代职工逐步退休，已经处在瘫痪边缘</a:t>
            </a:r>
            <a:endParaRPr lang="zh-CN" altLang="en-US"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1" name="圆角矩形 10"/>
          <p:cNvSpPr/>
          <p:nvPr/>
        </p:nvSpPr>
        <p:spPr>
          <a:xfrm>
            <a:off x="6217067" y="1857364"/>
            <a:ext cx="2232248" cy="3960440"/>
          </a:xfrm>
          <a:prstGeom prst="roundRect">
            <a:avLst>
              <a:gd name="adj" fmla="val 1081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zh-CN" sz="2800" b="1" dirty="0" smtClean="0">
                <a:solidFill>
                  <a:srgbClr val="FFFF00"/>
                </a:solidFill>
                <a:ea typeface="微软雅黑" panose="020B0503020204020204" pitchFamily="34" charset="-122"/>
              </a:rPr>
              <a:t>铁路教育</a:t>
            </a:r>
            <a:endParaRPr lang="en-US" altLang="zh-CN" sz="2800" b="1" dirty="0" smtClean="0">
              <a:solidFill>
                <a:srgbClr val="FFFF00"/>
              </a:solidFill>
              <a:ea typeface="微软雅黑" panose="020B0503020204020204" pitchFamily="34" charset="-122"/>
            </a:endParaRPr>
          </a:p>
          <a:p>
            <a:pPr algn="ctr">
              <a:lnSpc>
                <a:spcPct val="150000"/>
              </a:lnSpc>
            </a:pPr>
            <a:r>
              <a:rPr lang="zh-CN" altLang="zh-CN" sz="2800" b="1" dirty="0" smtClean="0">
                <a:solidFill>
                  <a:srgbClr val="FFFF00"/>
                </a:solidFill>
                <a:ea typeface="微软雅黑" panose="020B0503020204020204" pitchFamily="34" charset="-122"/>
              </a:rPr>
              <a:t>“走出去”</a:t>
            </a:r>
            <a:endParaRPr lang="zh-CN" altLang="en-US" sz="2800" b="1" dirty="0">
              <a:solidFill>
                <a:srgbClr val="FFFF00"/>
              </a:solidFill>
              <a:ea typeface="微软雅黑" panose="020B0503020204020204" pitchFamily="34" charset="-122"/>
            </a:endParaRPr>
          </a:p>
        </p:txBody>
      </p:sp>
      <p:sp>
        <p:nvSpPr>
          <p:cNvPr id="12" name="五边形 11"/>
          <p:cNvSpPr/>
          <p:nvPr/>
        </p:nvSpPr>
        <p:spPr>
          <a:xfrm>
            <a:off x="5785019" y="2653984"/>
            <a:ext cx="406569" cy="2367201"/>
          </a:xfrm>
          <a:prstGeom prst="homePlate">
            <a:avLst>
              <a:gd name="adj" fmla="val 100000"/>
            </a:avLst>
          </a:prstGeom>
          <a:gradFill>
            <a:gsLst>
              <a:gs pos="0">
                <a:srgbClr val="0070C0"/>
              </a:gs>
              <a:gs pos="39999">
                <a:srgbClr val="85C2FF"/>
              </a:gs>
              <a:gs pos="70000">
                <a:srgbClr val="C4D6EB"/>
              </a:gs>
              <a:gs pos="100000">
                <a:srgbClr val="FFEBF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857469" y="2216646"/>
            <a:ext cx="1518364" cy="568554"/>
          </a:xfrm>
          <a:prstGeom prst="rect">
            <a:avLst/>
          </a:prstGeom>
        </p:spPr>
        <p:txBody>
          <a:bodyPr wrap="none">
            <a:spAutoFit/>
          </a:bodyPr>
          <a:lstStyle/>
          <a:p>
            <a:pPr>
              <a:lnSpc>
                <a:spcPct val="130000"/>
              </a:lnSpc>
            </a:pPr>
            <a:r>
              <a:rPr lang="zh-CN" altLang="zh-CN" sz="2600" b="1" dirty="0">
                <a:solidFill>
                  <a:srgbClr val="FFFF00"/>
                </a:solidFill>
                <a:ea typeface="微软雅黑" panose="020B0503020204020204" pitchFamily="34" charset="-122"/>
              </a:rPr>
              <a:t>坦赞</a:t>
            </a:r>
            <a:r>
              <a:rPr lang="zh-CN" altLang="zh-CN" sz="2600" b="1" dirty="0" smtClean="0">
                <a:solidFill>
                  <a:srgbClr val="FFFF00"/>
                </a:solidFill>
                <a:ea typeface="微软雅黑" panose="020B0503020204020204" pitchFamily="34" charset="-122"/>
              </a:rPr>
              <a:t>铁路</a:t>
            </a:r>
            <a:endParaRPr lang="en-US" altLang="zh-CN" sz="2600" b="1" dirty="0" smtClean="0">
              <a:solidFill>
                <a:srgbClr val="FFFF00"/>
              </a:solidFill>
              <a:ea typeface="微软雅黑" panose="020B0503020204020204" pitchFamily="34" charset="-122"/>
            </a:endParaRPr>
          </a:p>
        </p:txBody>
      </p:sp>
      <p:sp>
        <p:nvSpPr>
          <p:cNvPr id="14" name="矩形 13"/>
          <p:cNvSpPr>
            <a:spLocks noChangeArrowheads="1"/>
          </p:cNvSpPr>
          <p:nvPr/>
        </p:nvSpPr>
        <p:spPr bwMode="auto">
          <a:xfrm>
            <a:off x="285721" y="142852"/>
            <a:ext cx="70723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r>
              <a:rPr lang="en-US" altLang="zh-CN" sz="2400" b="1" dirty="0" smtClean="0">
                <a:solidFill>
                  <a:schemeClr val="bg1"/>
                </a:solidFill>
                <a:latin typeface="微软雅黑" panose="020B0503020204020204" pitchFamily="34" charset="-122"/>
                <a:ea typeface="微软雅黑" panose="020B0503020204020204" pitchFamily="34" charset="-122"/>
              </a:rPr>
              <a:t>8.  </a:t>
            </a:r>
            <a:r>
              <a:rPr lang="zh-CN" altLang="en-US" sz="2400" b="1" dirty="0" smtClean="0">
                <a:solidFill>
                  <a:schemeClr val="bg1"/>
                </a:solidFill>
                <a:latin typeface="微软雅黑" panose="020B0503020204020204" pitchFamily="34" charset="-122"/>
                <a:ea typeface="微软雅黑" panose="020B0503020204020204" pitchFamily="34" charset="-122"/>
              </a:rPr>
              <a:t>中国铁路“走出去”国际化复合型人才短缺</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marL="457200" indent="-457200"/>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en-US" sz="2400" b="1" dirty="0" smtClean="0">
                <a:solidFill>
                  <a:schemeClr val="bg1"/>
                </a:solidFill>
                <a:latin typeface="微软雅黑" panose="020B0503020204020204" pitchFamily="34" charset="-122"/>
                <a:ea typeface="微软雅黑" panose="020B0503020204020204" pitchFamily="34" charset="-122"/>
              </a:rPr>
              <a:t>沿线国家铁路技术管理人才匮乏</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1"/>
          <p:cNvSpPr/>
          <p:nvPr>
            <p:custDataLst>
              <p:tags r:id="rId1"/>
            </p:custDataLst>
          </p:nvPr>
        </p:nvSpPr>
        <p:spPr>
          <a:xfrm rot="5400000" flipH="1">
            <a:off x="631796" y="1746931"/>
            <a:ext cx="328612" cy="268288"/>
          </a:xfrm>
          <a:custGeom>
            <a:avLst/>
            <a:gdLst>
              <a:gd name="connsiteX0" fmla="*/ 0 w 307411"/>
              <a:gd name="connsiteY0" fmla="*/ 263984 h 263984"/>
              <a:gd name="connsiteX1" fmla="*/ 153706 w 307411"/>
              <a:gd name="connsiteY1" fmla="*/ 0 h 263984"/>
              <a:gd name="connsiteX2" fmla="*/ 307411 w 307411"/>
              <a:gd name="connsiteY2" fmla="*/ 263984 h 263984"/>
              <a:gd name="connsiteX3" fmla="*/ 0 w 307411"/>
              <a:gd name="connsiteY3" fmla="*/ 263984 h 263984"/>
              <a:gd name="connsiteX0-1" fmla="*/ 0 w 307411"/>
              <a:gd name="connsiteY0-2" fmla="*/ 268748 h 268748"/>
              <a:gd name="connsiteX1-3" fmla="*/ 163231 w 307411"/>
              <a:gd name="connsiteY1-4" fmla="*/ 0 h 268748"/>
              <a:gd name="connsiteX2-5" fmla="*/ 307411 w 307411"/>
              <a:gd name="connsiteY2-6" fmla="*/ 268748 h 268748"/>
              <a:gd name="connsiteX3-7" fmla="*/ 0 w 307411"/>
              <a:gd name="connsiteY3-8" fmla="*/ 268748 h 268748"/>
              <a:gd name="connsiteX0-9" fmla="*/ 0 w 314556"/>
              <a:gd name="connsiteY0-10" fmla="*/ 268748 h 268748"/>
              <a:gd name="connsiteX1-11" fmla="*/ 170376 w 314556"/>
              <a:gd name="connsiteY1-12" fmla="*/ 0 h 268748"/>
              <a:gd name="connsiteX2-13" fmla="*/ 314556 w 314556"/>
              <a:gd name="connsiteY2-14" fmla="*/ 268748 h 268748"/>
              <a:gd name="connsiteX3-15" fmla="*/ 0 w 314556"/>
              <a:gd name="connsiteY3-16" fmla="*/ 268748 h 268748"/>
              <a:gd name="connsiteX0-17" fmla="*/ 0 w 328844"/>
              <a:gd name="connsiteY0-18" fmla="*/ 268748 h 268748"/>
              <a:gd name="connsiteX1-19" fmla="*/ 184664 w 328844"/>
              <a:gd name="connsiteY1-20" fmla="*/ 0 h 268748"/>
              <a:gd name="connsiteX2-21" fmla="*/ 328844 w 328844"/>
              <a:gd name="connsiteY2-22" fmla="*/ 268748 h 268748"/>
              <a:gd name="connsiteX3-23" fmla="*/ 0 w 328844"/>
              <a:gd name="connsiteY3-24" fmla="*/ 268748 h 268748"/>
            </a:gdLst>
            <a:ahLst/>
            <a:cxnLst>
              <a:cxn ang="0">
                <a:pos x="connsiteX0-1" y="connsiteY0-2"/>
              </a:cxn>
              <a:cxn ang="0">
                <a:pos x="connsiteX1-3" y="connsiteY1-4"/>
              </a:cxn>
              <a:cxn ang="0">
                <a:pos x="connsiteX2-5" y="connsiteY2-6"/>
              </a:cxn>
              <a:cxn ang="0">
                <a:pos x="connsiteX3-7" y="connsiteY3-8"/>
              </a:cxn>
            </a:cxnLst>
            <a:rect l="l" t="t" r="r" b="b"/>
            <a:pathLst>
              <a:path w="328844" h="268748">
                <a:moveTo>
                  <a:pt x="0" y="268748"/>
                </a:moveTo>
                <a:lnTo>
                  <a:pt x="184664" y="0"/>
                </a:lnTo>
                <a:lnTo>
                  <a:pt x="328844" y="268748"/>
                </a:lnTo>
                <a:lnTo>
                  <a:pt x="0" y="2687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 name="MH_Text_1"/>
          <p:cNvSpPr>
            <a:spLocks noChangeArrowheads="1"/>
          </p:cNvSpPr>
          <p:nvPr>
            <p:custDataLst>
              <p:tags r:id="rId2"/>
            </p:custDataLst>
          </p:nvPr>
        </p:nvSpPr>
        <p:spPr bwMode="gray">
          <a:xfrm>
            <a:off x="604144" y="3320206"/>
            <a:ext cx="3281406"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457200" indent="-457200" defTabSz="931545" eaLnBrk="0" hangingPunct="0">
              <a:lnSpc>
                <a:spcPct val="120000"/>
              </a:lnSpc>
              <a:buFont typeface="Wingdings" panose="05000000000000000000" pitchFamily="2" charset="2"/>
              <a:buChar char="l"/>
              <a:defRPr/>
            </a:pPr>
            <a:r>
              <a:rPr lang="zh-CN"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“一带一路”洽谈铁路总里程超</a:t>
            </a:r>
            <a:r>
              <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16000</a:t>
            </a:r>
            <a:r>
              <a:rPr lang="zh-CN"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公里</a:t>
            </a:r>
            <a:endPar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20000"/>
              </a:lnSpc>
              <a:buFont typeface="Wingdings" panose="05000000000000000000" pitchFamily="2" charset="2"/>
              <a:buChar char="l"/>
              <a:defRPr/>
            </a:pPr>
            <a:r>
              <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超过</a:t>
            </a:r>
            <a:r>
              <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30</a:t>
            </a:r>
            <a:r>
              <a:rPr lang="zh-CN"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万人才</a:t>
            </a:r>
            <a:r>
              <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需求</a:t>
            </a:r>
            <a:endPar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20000"/>
              </a:lnSpc>
              <a:defRPr/>
            </a:pPr>
            <a:r>
              <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      </a:t>
            </a:r>
            <a:r>
              <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20</a:t>
            </a:r>
            <a:r>
              <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人</a:t>
            </a:r>
            <a:r>
              <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公里铁路定员）</a:t>
            </a:r>
            <a:endParaRPr lang="zh-CN" altLang="en-US" b="1" dirty="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4" name="MH_Other_2"/>
          <p:cNvPicPr>
            <a:picLocks noChangeAspect="1"/>
          </p:cNvPicPr>
          <p:nvPr>
            <p:custDataLst>
              <p:tags r:id="rId3"/>
            </p:custDataLst>
          </p:nvPr>
        </p:nvPicPr>
        <p:blipFill>
          <a:blip r:embed="rId4" cstate="print"/>
          <a:srcRect l="88020" t="22713" r="2956" b="25212"/>
          <a:stretch>
            <a:fillRect/>
          </a:stretch>
        </p:blipFill>
        <p:spPr bwMode="auto">
          <a:xfrm>
            <a:off x="357158" y="1428736"/>
            <a:ext cx="103188" cy="3900487"/>
          </a:xfrm>
          <a:prstGeom prst="rect">
            <a:avLst/>
          </a:prstGeom>
          <a:noFill/>
          <a:ln w="9525">
            <a:noFill/>
            <a:miter lim="800000"/>
            <a:headEnd/>
            <a:tailEnd/>
          </a:ln>
        </p:spPr>
      </p:pic>
      <p:sp>
        <p:nvSpPr>
          <p:cNvPr id="5" name="MH_Other_3"/>
          <p:cNvSpPr/>
          <p:nvPr>
            <p:custDataLst>
              <p:tags r:id="rId5"/>
            </p:custDataLst>
          </p:nvPr>
        </p:nvSpPr>
        <p:spPr>
          <a:xfrm flipH="1">
            <a:off x="428596" y="1859644"/>
            <a:ext cx="503237" cy="3238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MH_SubTitle_1"/>
          <p:cNvSpPr/>
          <p:nvPr>
            <p:custDataLst>
              <p:tags r:id="rId6"/>
            </p:custDataLst>
          </p:nvPr>
        </p:nvSpPr>
        <p:spPr>
          <a:xfrm>
            <a:off x="428596" y="2183494"/>
            <a:ext cx="3193852" cy="841473"/>
          </a:xfrm>
          <a:custGeom>
            <a:avLst/>
            <a:gdLst/>
            <a:ahLst/>
            <a:cxnLst/>
            <a:rect l="l" t="t" r="r" b="b"/>
            <a:pathLst>
              <a:path w="1872208" h="2088232">
                <a:moveTo>
                  <a:pt x="0" y="0"/>
                </a:moveTo>
                <a:lnTo>
                  <a:pt x="1872208" y="0"/>
                </a:lnTo>
                <a:lnTo>
                  <a:pt x="1350150" y="2088232"/>
                </a:lnTo>
                <a:lnTo>
                  <a:pt x="0" y="208823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24000" bIns="0" anchor="ctr">
            <a:normAutofit/>
          </a:bodyPr>
          <a:lstStyle/>
          <a:p>
            <a:pPr algn="ctr">
              <a:lnSpc>
                <a:spcPct val="130000"/>
              </a:lnSpc>
            </a:pPr>
            <a:r>
              <a:rPr lang="zh-CN" altLang="en-US" sz="2800" b="1" dirty="0" smtClean="0">
                <a:ea typeface="微软雅黑" panose="020B0503020204020204" pitchFamily="34" charset="-122"/>
              </a:rPr>
              <a:t>当 前</a:t>
            </a:r>
            <a:endParaRPr lang="en-US" altLang="zh-CN" sz="2800" b="1" dirty="0" smtClean="0">
              <a:ea typeface="微软雅黑" panose="020B0503020204020204" pitchFamily="34" charset="-122"/>
            </a:endParaRPr>
          </a:p>
        </p:txBody>
      </p:sp>
      <p:sp>
        <p:nvSpPr>
          <p:cNvPr id="7" name="MH_Other_4"/>
          <p:cNvSpPr/>
          <p:nvPr>
            <p:custDataLst>
              <p:tags r:id="rId7"/>
            </p:custDataLst>
          </p:nvPr>
        </p:nvSpPr>
        <p:spPr>
          <a:xfrm rot="5400000" flipH="1">
            <a:off x="4439295" y="1746931"/>
            <a:ext cx="328612" cy="268287"/>
          </a:xfrm>
          <a:custGeom>
            <a:avLst/>
            <a:gdLst>
              <a:gd name="connsiteX0" fmla="*/ 0 w 307411"/>
              <a:gd name="connsiteY0" fmla="*/ 263984 h 263984"/>
              <a:gd name="connsiteX1" fmla="*/ 153706 w 307411"/>
              <a:gd name="connsiteY1" fmla="*/ 0 h 263984"/>
              <a:gd name="connsiteX2" fmla="*/ 307411 w 307411"/>
              <a:gd name="connsiteY2" fmla="*/ 263984 h 263984"/>
              <a:gd name="connsiteX3" fmla="*/ 0 w 307411"/>
              <a:gd name="connsiteY3" fmla="*/ 263984 h 263984"/>
              <a:gd name="connsiteX0-1" fmla="*/ 0 w 307411"/>
              <a:gd name="connsiteY0-2" fmla="*/ 268748 h 268748"/>
              <a:gd name="connsiteX1-3" fmla="*/ 163231 w 307411"/>
              <a:gd name="connsiteY1-4" fmla="*/ 0 h 268748"/>
              <a:gd name="connsiteX2-5" fmla="*/ 307411 w 307411"/>
              <a:gd name="connsiteY2-6" fmla="*/ 268748 h 268748"/>
              <a:gd name="connsiteX3-7" fmla="*/ 0 w 307411"/>
              <a:gd name="connsiteY3-8" fmla="*/ 268748 h 268748"/>
              <a:gd name="connsiteX0-9" fmla="*/ 0 w 314556"/>
              <a:gd name="connsiteY0-10" fmla="*/ 268748 h 268748"/>
              <a:gd name="connsiteX1-11" fmla="*/ 170376 w 314556"/>
              <a:gd name="connsiteY1-12" fmla="*/ 0 h 268748"/>
              <a:gd name="connsiteX2-13" fmla="*/ 314556 w 314556"/>
              <a:gd name="connsiteY2-14" fmla="*/ 268748 h 268748"/>
              <a:gd name="connsiteX3-15" fmla="*/ 0 w 314556"/>
              <a:gd name="connsiteY3-16" fmla="*/ 268748 h 268748"/>
              <a:gd name="connsiteX0-17" fmla="*/ 0 w 328844"/>
              <a:gd name="connsiteY0-18" fmla="*/ 268748 h 268748"/>
              <a:gd name="connsiteX1-19" fmla="*/ 184664 w 328844"/>
              <a:gd name="connsiteY1-20" fmla="*/ 0 h 268748"/>
              <a:gd name="connsiteX2-21" fmla="*/ 328844 w 328844"/>
              <a:gd name="connsiteY2-22" fmla="*/ 268748 h 268748"/>
              <a:gd name="connsiteX3-23" fmla="*/ 0 w 328844"/>
              <a:gd name="connsiteY3-24" fmla="*/ 268748 h 268748"/>
            </a:gdLst>
            <a:ahLst/>
            <a:cxnLst>
              <a:cxn ang="0">
                <a:pos x="connsiteX0-1" y="connsiteY0-2"/>
              </a:cxn>
              <a:cxn ang="0">
                <a:pos x="connsiteX1-3" y="connsiteY1-4"/>
              </a:cxn>
              <a:cxn ang="0">
                <a:pos x="connsiteX2-5" y="connsiteY2-6"/>
              </a:cxn>
              <a:cxn ang="0">
                <a:pos x="connsiteX3-7" y="connsiteY3-8"/>
              </a:cxn>
            </a:cxnLst>
            <a:rect l="l" t="t" r="r" b="b"/>
            <a:pathLst>
              <a:path w="328844" h="268748">
                <a:moveTo>
                  <a:pt x="0" y="268748"/>
                </a:moveTo>
                <a:lnTo>
                  <a:pt x="184664" y="0"/>
                </a:lnTo>
                <a:lnTo>
                  <a:pt x="328844" y="268748"/>
                </a:lnTo>
                <a:lnTo>
                  <a:pt x="0" y="2687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8" name="MH_Text_2"/>
          <p:cNvSpPr>
            <a:spLocks noChangeArrowheads="1"/>
          </p:cNvSpPr>
          <p:nvPr>
            <p:custDataLst>
              <p:tags r:id="rId8"/>
            </p:custDataLst>
          </p:nvPr>
        </p:nvSpPr>
        <p:spPr bwMode="gray">
          <a:xfrm>
            <a:off x="4411642" y="3248198"/>
            <a:ext cx="4375168"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457200" indent="-457200" defTabSz="931545" eaLnBrk="0" hangingPunct="0">
              <a:lnSpc>
                <a:spcPct val="120000"/>
              </a:lnSpc>
              <a:buFont typeface="Wingdings" panose="05000000000000000000" pitchFamily="2" charset="2"/>
              <a:buChar char="l"/>
              <a:defRPr/>
            </a:pPr>
            <a:r>
              <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如：</a:t>
            </a:r>
            <a:r>
              <a:rPr lang="zh-CN"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埃塞</a:t>
            </a:r>
            <a:r>
              <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国家铁路网（八大铁路线）</a:t>
            </a:r>
            <a:endPar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20000"/>
              </a:lnSpc>
              <a:buFont typeface="Wingdings" panose="05000000000000000000" pitchFamily="2" charset="2"/>
              <a:buChar char="l"/>
              <a:defRPr/>
            </a:pPr>
            <a:r>
              <a:rPr lang="zh-CN"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一期</a:t>
            </a:r>
            <a:r>
              <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740</a:t>
            </a:r>
            <a:r>
              <a:rPr lang="zh-CN"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公里</a:t>
            </a:r>
            <a:r>
              <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2015</a:t>
            </a:r>
            <a:r>
              <a:rPr lang="zh-CN"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年底通车</a:t>
            </a:r>
            <a:endPar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20000"/>
              </a:lnSpc>
              <a:buFont typeface="Wingdings" panose="05000000000000000000" pitchFamily="2" charset="2"/>
              <a:buChar char="l"/>
              <a:defRPr/>
            </a:pPr>
            <a:r>
              <a:rPr lang="zh-CN"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二期</a:t>
            </a:r>
            <a:r>
              <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2000</a:t>
            </a:r>
            <a:r>
              <a:rPr lang="zh-CN"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公里</a:t>
            </a:r>
            <a:r>
              <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2017</a:t>
            </a:r>
            <a:r>
              <a:rPr lang="zh-CN"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年开始</a:t>
            </a:r>
            <a:endPar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20000"/>
              </a:lnSpc>
              <a:buFont typeface="Wingdings" panose="05000000000000000000" pitchFamily="2" charset="2"/>
              <a:buChar char="l"/>
              <a:defRPr/>
            </a:pPr>
            <a:r>
              <a:rPr lang="zh-CN"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远期</a:t>
            </a:r>
            <a:r>
              <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超过</a:t>
            </a:r>
            <a:r>
              <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5000</a:t>
            </a:r>
            <a:r>
              <a:rPr lang="zh-CN"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公里</a:t>
            </a:r>
            <a:endPar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20000"/>
              </a:lnSpc>
              <a:buFont typeface="Wingdings" panose="05000000000000000000" pitchFamily="2" charset="2"/>
              <a:buChar char="l"/>
              <a:defRPr/>
            </a:pPr>
            <a:r>
              <a:rPr lang="zh-CN" altLang="en-US"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非洲最大的铁路网，轨道交通</a:t>
            </a:r>
            <a:r>
              <a:rPr lang="zh-CN"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人才需求</a:t>
            </a:r>
            <a:r>
              <a:rPr lang="en-US"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10</a:t>
            </a:r>
            <a:r>
              <a:rPr lang="zh-CN" altLang="zh-CN"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万人以上</a:t>
            </a:r>
            <a:endParaRPr lang="zh-CN" altLang="zh-CN" b="1" dirty="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9" name="MH_Other_5"/>
          <p:cNvPicPr>
            <a:picLocks noChangeAspect="1"/>
          </p:cNvPicPr>
          <p:nvPr>
            <p:custDataLst>
              <p:tags r:id="rId9"/>
            </p:custDataLst>
          </p:nvPr>
        </p:nvPicPr>
        <p:blipFill>
          <a:blip r:embed="rId4" cstate="print"/>
          <a:srcRect l="88020" t="22713" r="2956" b="25212"/>
          <a:stretch>
            <a:fillRect/>
          </a:stretch>
        </p:blipFill>
        <p:spPr bwMode="auto">
          <a:xfrm>
            <a:off x="4214810" y="1428736"/>
            <a:ext cx="103187" cy="3900487"/>
          </a:xfrm>
          <a:prstGeom prst="rect">
            <a:avLst/>
          </a:prstGeom>
          <a:noFill/>
          <a:ln w="9525">
            <a:noFill/>
            <a:miter lim="800000"/>
            <a:headEnd/>
            <a:tailEnd/>
          </a:ln>
        </p:spPr>
      </p:pic>
      <p:sp>
        <p:nvSpPr>
          <p:cNvPr id="10" name="MH_Other_6"/>
          <p:cNvSpPr/>
          <p:nvPr>
            <p:custDataLst>
              <p:tags r:id="rId10"/>
            </p:custDataLst>
          </p:nvPr>
        </p:nvSpPr>
        <p:spPr>
          <a:xfrm flipH="1">
            <a:off x="4236094" y="1859644"/>
            <a:ext cx="503238" cy="32385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1" name="MH_SubTitle_2"/>
          <p:cNvSpPr/>
          <p:nvPr>
            <p:custDataLst>
              <p:tags r:id="rId11"/>
            </p:custDataLst>
          </p:nvPr>
        </p:nvSpPr>
        <p:spPr>
          <a:xfrm>
            <a:off x="4236094" y="2183494"/>
            <a:ext cx="3193852" cy="841473"/>
          </a:xfrm>
          <a:custGeom>
            <a:avLst/>
            <a:gdLst/>
            <a:ahLst/>
            <a:cxnLst/>
            <a:rect l="l" t="t" r="r" b="b"/>
            <a:pathLst>
              <a:path w="1872208" h="2088232">
                <a:moveTo>
                  <a:pt x="0" y="0"/>
                </a:moveTo>
                <a:lnTo>
                  <a:pt x="1872208" y="0"/>
                </a:lnTo>
                <a:lnTo>
                  <a:pt x="1350150" y="2088232"/>
                </a:lnTo>
                <a:lnTo>
                  <a:pt x="0" y="208823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24000" bIns="0" anchor="ctr">
            <a:normAutofit/>
          </a:bodyPr>
          <a:lstStyle/>
          <a:p>
            <a:pPr algn="ctr">
              <a:lnSpc>
                <a:spcPct val="130000"/>
              </a:lnSpc>
            </a:pPr>
            <a:r>
              <a:rPr lang="zh-CN" altLang="en-US" sz="2800" b="1" dirty="0" smtClean="0">
                <a:ea typeface="微软雅黑" panose="020B0503020204020204" pitchFamily="34" charset="-122"/>
              </a:rPr>
              <a:t>长 远</a:t>
            </a:r>
            <a:endParaRPr lang="en-US" altLang="zh-CN" sz="2800" b="1" dirty="0" smtClean="0">
              <a:ea typeface="微软雅黑" panose="020B0503020204020204" pitchFamily="34" charset="-122"/>
            </a:endParaRPr>
          </a:p>
        </p:txBody>
      </p:sp>
      <p:sp>
        <p:nvSpPr>
          <p:cNvPr id="12" name="矩形 11"/>
          <p:cNvSpPr>
            <a:spLocks noChangeArrowheads="1"/>
          </p:cNvSpPr>
          <p:nvPr/>
        </p:nvSpPr>
        <p:spPr bwMode="auto">
          <a:xfrm>
            <a:off x="285721" y="142852"/>
            <a:ext cx="70723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r>
              <a:rPr lang="en-US" altLang="zh-CN" sz="2400" b="1" dirty="0" smtClean="0">
                <a:solidFill>
                  <a:schemeClr val="bg1"/>
                </a:solidFill>
                <a:latin typeface="微软雅黑" panose="020B0503020204020204" pitchFamily="34" charset="-122"/>
                <a:ea typeface="微软雅黑" panose="020B0503020204020204" pitchFamily="34" charset="-122"/>
              </a:rPr>
              <a:t>8.  </a:t>
            </a:r>
            <a:r>
              <a:rPr lang="zh-CN" altLang="en-US" sz="2400" b="1" dirty="0" smtClean="0">
                <a:solidFill>
                  <a:schemeClr val="bg1"/>
                </a:solidFill>
                <a:latin typeface="微软雅黑" panose="020B0503020204020204" pitchFamily="34" charset="-122"/>
                <a:ea typeface="微软雅黑" panose="020B0503020204020204" pitchFamily="34" charset="-122"/>
              </a:rPr>
              <a:t>中国铁路“走出去”国际化复合型人才短缺</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marL="457200" indent="-457200"/>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en-US" sz="2400" b="1" dirty="0" smtClean="0">
                <a:solidFill>
                  <a:schemeClr val="bg1"/>
                </a:solidFill>
                <a:latin typeface="微软雅黑" panose="020B0503020204020204" pitchFamily="34" charset="-122"/>
                <a:ea typeface="微软雅黑" panose="020B0503020204020204" pitchFamily="34" charset="-122"/>
              </a:rPr>
              <a:t>沿线国家铁路技术管理人才匮乏</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4480" y="1878706"/>
            <a:ext cx="8389046" cy="19082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464102" y="4115426"/>
            <a:ext cx="4392488"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2000" dirty="0" smtClean="0">
                <a:solidFill>
                  <a:schemeClr val="bg1"/>
                </a:solidFill>
                <a:ea typeface="微软雅黑" panose="020B0503020204020204" pitchFamily="34" charset="-122"/>
              </a:rPr>
              <a:t>                              </a:t>
            </a:r>
            <a:r>
              <a:rPr lang="zh-CN" altLang="zh-CN" sz="2000" dirty="0" smtClean="0">
                <a:solidFill>
                  <a:schemeClr val="bg1"/>
                </a:solidFill>
                <a:ea typeface="微软雅黑" panose="020B0503020204020204" pitchFamily="34" charset="-122"/>
              </a:rPr>
              <a:t>铁道</a:t>
            </a:r>
            <a:r>
              <a:rPr lang="zh-CN" altLang="zh-CN" sz="2000" dirty="0">
                <a:solidFill>
                  <a:schemeClr val="bg1"/>
                </a:solidFill>
                <a:ea typeface="微软雅黑" panose="020B0503020204020204" pitchFamily="34" charset="-122"/>
              </a:rPr>
              <a:t>教育</a:t>
            </a:r>
            <a:r>
              <a:rPr lang="zh-CN" altLang="zh-CN" sz="2000" dirty="0" smtClean="0">
                <a:solidFill>
                  <a:schemeClr val="bg1"/>
                </a:solidFill>
                <a:ea typeface="微软雅黑" panose="020B0503020204020204" pitchFamily="34" charset="-122"/>
              </a:rPr>
              <a:t>科研院所</a:t>
            </a:r>
            <a:endParaRPr lang="zh-CN" altLang="zh-CN" sz="2000" dirty="0">
              <a:solidFill>
                <a:schemeClr val="bg1"/>
              </a:solidFill>
              <a:ea typeface="微软雅黑" panose="020B0503020204020204" pitchFamily="34" charset="-122"/>
            </a:endParaRPr>
          </a:p>
        </p:txBody>
      </p:sp>
      <p:sp>
        <p:nvSpPr>
          <p:cNvPr id="4" name="五边形 3"/>
          <p:cNvSpPr/>
          <p:nvPr/>
        </p:nvSpPr>
        <p:spPr>
          <a:xfrm>
            <a:off x="4464102" y="4115250"/>
            <a:ext cx="1632560" cy="575358"/>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600" b="1" dirty="0">
                <a:solidFill>
                  <a:srgbClr val="FFFF00"/>
                </a:solidFill>
                <a:ea typeface="微软雅黑" panose="020B0503020204020204" pitchFamily="34" charset="-122"/>
              </a:rPr>
              <a:t>送出去</a:t>
            </a:r>
            <a:r>
              <a:rPr lang="en-US" altLang="zh-CN" sz="2600" b="1" dirty="0" smtClean="0">
                <a:solidFill>
                  <a:srgbClr val="FFFF00"/>
                </a:solidFill>
                <a:ea typeface="微软雅黑" panose="020B0503020204020204" pitchFamily="34" charset="-122"/>
              </a:rPr>
              <a:t> </a:t>
            </a:r>
            <a:endParaRPr lang="zh-CN" altLang="en-US" sz="2600" b="1" dirty="0">
              <a:solidFill>
                <a:srgbClr val="FFFF00"/>
              </a:solidFill>
              <a:ea typeface="微软雅黑" panose="020B0503020204020204" pitchFamily="34" charset="-122"/>
            </a:endParaRPr>
          </a:p>
        </p:txBody>
      </p:sp>
      <p:sp>
        <p:nvSpPr>
          <p:cNvPr id="5" name="矩形 4"/>
          <p:cNvSpPr/>
          <p:nvPr/>
        </p:nvSpPr>
        <p:spPr>
          <a:xfrm>
            <a:off x="323528" y="4115426"/>
            <a:ext cx="4068566"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nSpc>
                <a:spcPct val="130000"/>
              </a:lnSpc>
            </a:pPr>
            <a:r>
              <a:rPr lang="en-US" altLang="zh-CN" sz="2000" dirty="0" smtClean="0">
                <a:solidFill>
                  <a:schemeClr val="bg1"/>
                </a:solidFill>
                <a:ea typeface="微软雅黑" panose="020B0503020204020204" pitchFamily="34" charset="-122"/>
              </a:rPr>
              <a:t>                             </a:t>
            </a:r>
            <a:r>
              <a:rPr lang="zh-CN" altLang="zh-CN" sz="2000" dirty="0" smtClean="0">
                <a:solidFill>
                  <a:schemeClr val="bg1"/>
                </a:solidFill>
                <a:ea typeface="微软雅黑" panose="020B0503020204020204" pitchFamily="34" charset="-122"/>
              </a:rPr>
              <a:t>目标</a:t>
            </a:r>
            <a:r>
              <a:rPr lang="zh-CN" altLang="zh-CN" sz="2000" dirty="0">
                <a:solidFill>
                  <a:schemeClr val="bg1"/>
                </a:solidFill>
                <a:ea typeface="微软雅黑" panose="020B0503020204020204" pitchFamily="34" charset="-122"/>
              </a:rPr>
              <a:t>国</a:t>
            </a:r>
            <a:r>
              <a:rPr lang="zh-CN" altLang="zh-CN" sz="2000" dirty="0" smtClean="0">
                <a:solidFill>
                  <a:schemeClr val="bg1"/>
                </a:solidFill>
                <a:ea typeface="微软雅黑" panose="020B0503020204020204" pitchFamily="34" charset="-122"/>
              </a:rPr>
              <a:t>官员</a:t>
            </a:r>
            <a:r>
              <a:rPr lang="en-US" altLang="zh-CN" sz="2000" dirty="0" smtClean="0">
                <a:solidFill>
                  <a:schemeClr val="bg1"/>
                </a:solidFill>
                <a:ea typeface="微软雅黑" panose="020B0503020204020204" pitchFamily="34" charset="-122"/>
              </a:rPr>
              <a:t>    </a:t>
            </a:r>
            <a:r>
              <a:rPr lang="zh-CN" altLang="zh-CN" sz="2000" dirty="0" smtClean="0">
                <a:solidFill>
                  <a:schemeClr val="bg1"/>
                </a:solidFill>
                <a:ea typeface="微软雅黑" panose="020B0503020204020204" pitchFamily="34" charset="-122"/>
              </a:rPr>
              <a:t>留学生</a:t>
            </a:r>
            <a:endParaRPr lang="zh-CN" altLang="en-US" sz="2000" dirty="0">
              <a:solidFill>
                <a:schemeClr val="bg1"/>
              </a:solidFill>
              <a:ea typeface="微软雅黑" panose="020B0503020204020204" pitchFamily="34" charset="-122"/>
            </a:endParaRPr>
          </a:p>
        </p:txBody>
      </p:sp>
      <p:pic>
        <p:nvPicPr>
          <p:cNvPr id="6" name="Picture 2" descr="C:\Users\chenchen\Desktop\年报\西南交通大学年报基础资料2\一、前沿部分\1、年度视点（原大事要览）\照片\助力国家援外培训 举办了发展中国家国际铁路培训系列研修班.jpg"/>
          <p:cNvPicPr>
            <a:picLocks noChangeAspect="1" noChangeArrowheads="1"/>
          </p:cNvPicPr>
          <p:nvPr/>
        </p:nvPicPr>
        <p:blipFill>
          <a:blip r:embed="rId1" cstate="print">
            <a:extLst>
              <a:ext uri="{28A0092B-C50C-407E-A947-70E740481C1C}">
                <a14:useLocalDpi xmlns:a14="http://schemas.microsoft.com/office/drawing/2010/main" val="0"/>
              </a:ext>
            </a:extLst>
          </a:blip>
          <a:srcRect t="28829"/>
          <a:stretch>
            <a:fillRect/>
          </a:stretch>
        </p:blipFill>
        <p:spPr bwMode="auto">
          <a:xfrm>
            <a:off x="323528" y="4691490"/>
            <a:ext cx="4068566" cy="19287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chenchen\Desktop\fcf09bc6fd8e469813519d5154d22c174957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4102" y="4690608"/>
            <a:ext cx="4392488" cy="1901948"/>
          </a:xfrm>
          <a:prstGeom prst="rect">
            <a:avLst/>
          </a:prstGeom>
          <a:noFill/>
          <a:extLst>
            <a:ext uri="{909E8E84-426E-40DD-AFC4-6F175D3DCCD1}">
              <a14:hiddenFill xmlns:a14="http://schemas.microsoft.com/office/drawing/2010/main">
                <a:solidFill>
                  <a:srgbClr val="FFFFFF"/>
                </a:solidFill>
              </a14:hiddenFill>
            </a:ext>
          </a:extLst>
        </p:spPr>
      </p:pic>
      <p:sp>
        <p:nvSpPr>
          <p:cNvPr id="8" name="五边形 7"/>
          <p:cNvSpPr/>
          <p:nvPr/>
        </p:nvSpPr>
        <p:spPr>
          <a:xfrm>
            <a:off x="323528" y="4115250"/>
            <a:ext cx="1512168" cy="575358"/>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600" b="1" dirty="0">
                <a:solidFill>
                  <a:srgbClr val="FFFF00"/>
                </a:solidFill>
                <a:ea typeface="微软雅黑" panose="020B0503020204020204" pitchFamily="34" charset="-122"/>
              </a:rPr>
              <a:t>引进来</a:t>
            </a:r>
            <a:r>
              <a:rPr lang="en-US" altLang="zh-CN" sz="2600" b="1" dirty="0">
                <a:solidFill>
                  <a:srgbClr val="FFFF00"/>
                </a:solidFill>
                <a:ea typeface="微软雅黑" panose="020B0503020204020204" pitchFamily="34" charset="-122"/>
              </a:rPr>
              <a:t> </a:t>
            </a:r>
            <a:endParaRPr lang="zh-CN" altLang="en-US" sz="2600" dirty="0">
              <a:solidFill>
                <a:srgbClr val="FFFF00"/>
              </a:solidFill>
            </a:endParaRPr>
          </a:p>
        </p:txBody>
      </p:sp>
      <p:sp>
        <p:nvSpPr>
          <p:cNvPr id="9" name="圆角矩形 8"/>
          <p:cNvSpPr/>
          <p:nvPr/>
        </p:nvSpPr>
        <p:spPr>
          <a:xfrm>
            <a:off x="2357422" y="1626678"/>
            <a:ext cx="4470466" cy="504056"/>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600" b="1" dirty="0">
                <a:ea typeface="微软雅黑" panose="020B0503020204020204" pitchFamily="34" charset="-122"/>
              </a:rPr>
              <a:t>人才培养</a:t>
            </a:r>
            <a:r>
              <a:rPr lang="zh-CN" altLang="zh-CN" sz="2600" b="1" dirty="0" smtClean="0">
                <a:ea typeface="微软雅黑" panose="020B0503020204020204" pitchFamily="34" charset="-122"/>
              </a:rPr>
              <a:t>需求</a:t>
            </a:r>
            <a:r>
              <a:rPr lang="zh-CN" altLang="en-US" sz="2600" b="1" dirty="0" smtClean="0">
                <a:ea typeface="微软雅黑" panose="020B0503020204020204" pitchFamily="34" charset="-122"/>
              </a:rPr>
              <a:t>：多层次的</a:t>
            </a:r>
            <a:endParaRPr lang="en-US" altLang="zh-CN" sz="2600" b="1" dirty="0">
              <a:ea typeface="微软雅黑" panose="020B0503020204020204" pitchFamily="34" charset="-122"/>
            </a:endParaRPr>
          </a:p>
        </p:txBody>
      </p:sp>
      <p:sp>
        <p:nvSpPr>
          <p:cNvPr id="10" name="矩形 9"/>
          <p:cNvSpPr/>
          <p:nvPr/>
        </p:nvSpPr>
        <p:spPr>
          <a:xfrm>
            <a:off x="611560" y="2353396"/>
            <a:ext cx="3024336" cy="5040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zh-CN" b="1" dirty="0">
                <a:ea typeface="微软雅黑" panose="020B0503020204020204" pitchFamily="34" charset="-122"/>
              </a:rPr>
              <a:t>铁路建设维护</a:t>
            </a:r>
            <a:endParaRPr lang="en-US" altLang="zh-CN" b="1" dirty="0">
              <a:ea typeface="微软雅黑" panose="020B0503020204020204" pitchFamily="34" charset="-122"/>
            </a:endParaRPr>
          </a:p>
        </p:txBody>
      </p:sp>
      <p:sp>
        <p:nvSpPr>
          <p:cNvPr id="11" name="矩形 10"/>
          <p:cNvSpPr/>
          <p:nvPr/>
        </p:nvSpPr>
        <p:spPr>
          <a:xfrm>
            <a:off x="3796057" y="2353396"/>
            <a:ext cx="1360951" cy="5040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zh-CN" b="1" dirty="0">
                <a:ea typeface="微软雅黑" panose="020B0503020204020204" pitchFamily="34" charset="-122"/>
              </a:rPr>
              <a:t>运营管理</a:t>
            </a:r>
            <a:endParaRPr lang="en-US" altLang="zh-CN" b="1" dirty="0">
              <a:ea typeface="微软雅黑" panose="020B0503020204020204" pitchFamily="34" charset="-122"/>
            </a:endParaRPr>
          </a:p>
        </p:txBody>
      </p:sp>
      <p:sp>
        <p:nvSpPr>
          <p:cNvPr id="12" name="矩形 11"/>
          <p:cNvSpPr/>
          <p:nvPr/>
        </p:nvSpPr>
        <p:spPr>
          <a:xfrm>
            <a:off x="5313172" y="2353396"/>
            <a:ext cx="3250800" cy="5040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30000"/>
              </a:lnSpc>
            </a:pPr>
            <a:r>
              <a:rPr lang="zh-CN" altLang="zh-CN" b="1" dirty="0">
                <a:ea typeface="微软雅黑" panose="020B0503020204020204" pitchFamily="34" charset="-122"/>
              </a:rPr>
              <a:t>铁路系统高级官员非学历教育</a:t>
            </a:r>
            <a:endParaRPr lang="en-US" altLang="zh-CN" b="1" dirty="0">
              <a:ea typeface="微软雅黑" panose="020B0503020204020204" pitchFamily="34" charset="-122"/>
            </a:endParaRPr>
          </a:p>
        </p:txBody>
      </p:sp>
      <p:sp>
        <p:nvSpPr>
          <p:cNvPr id="13" name="矩形 12"/>
          <p:cNvSpPr/>
          <p:nvPr/>
        </p:nvSpPr>
        <p:spPr>
          <a:xfrm>
            <a:off x="1285853" y="2994830"/>
            <a:ext cx="3119544" cy="6484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铁路研究机构</a:t>
            </a:r>
            <a:endParaRPr lang="en-US" altLang="zh-CN" b="1" dirty="0" smtClean="0">
              <a:latin typeface="微软雅黑" panose="020B0503020204020204" pitchFamily="34" charset="-122"/>
              <a:ea typeface="微软雅黑" panose="020B0503020204020204" pitchFamily="34" charset="-122"/>
            </a:endParaRPr>
          </a:p>
          <a:p>
            <a:pPr algn="ctr"/>
            <a:r>
              <a:rPr lang="zh-CN" altLang="en-US" b="1" dirty="0" smtClean="0">
                <a:latin typeface="微软雅黑" panose="020B0503020204020204" pitchFamily="34" charset="-122"/>
                <a:ea typeface="微软雅黑" panose="020B0503020204020204" pitchFamily="34" charset="-122"/>
              </a:rPr>
              <a:t>高层次人才学历教育</a:t>
            </a:r>
            <a:endParaRPr lang="en-US" altLang="zh-CN" b="1" dirty="0">
              <a:latin typeface="微软雅黑" panose="020B0503020204020204" pitchFamily="34" charset="-122"/>
              <a:ea typeface="微软雅黑" panose="020B0503020204020204" pitchFamily="34" charset="-122"/>
            </a:endParaRPr>
          </a:p>
        </p:txBody>
      </p:sp>
      <p:sp>
        <p:nvSpPr>
          <p:cNvPr id="14" name="矩形 13"/>
          <p:cNvSpPr/>
          <p:nvPr/>
        </p:nvSpPr>
        <p:spPr>
          <a:xfrm>
            <a:off x="4534139" y="2994830"/>
            <a:ext cx="2495077" cy="6484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高等教育机构</a:t>
            </a:r>
            <a:endParaRPr lang="en-US" altLang="zh-CN" b="1" dirty="0" smtClean="0">
              <a:latin typeface="微软雅黑" panose="020B0503020204020204" pitchFamily="34" charset="-122"/>
              <a:ea typeface="微软雅黑" panose="020B0503020204020204" pitchFamily="34" charset="-122"/>
            </a:endParaRPr>
          </a:p>
          <a:p>
            <a:pPr algn="ctr"/>
            <a:r>
              <a:rPr lang="zh-CN" altLang="en-US" b="1" dirty="0" smtClean="0">
                <a:latin typeface="微软雅黑" panose="020B0503020204020204" pitchFamily="34" charset="-122"/>
                <a:ea typeface="微软雅黑" panose="020B0503020204020204" pitchFamily="34" charset="-122"/>
              </a:rPr>
              <a:t>高层次人才学历教育</a:t>
            </a:r>
            <a:endParaRPr lang="en-US" altLang="zh-CN" b="1" dirty="0">
              <a:latin typeface="微软雅黑" panose="020B0503020204020204" pitchFamily="34" charset="-122"/>
              <a:ea typeface="微软雅黑" panose="020B0503020204020204" pitchFamily="34" charset="-122"/>
            </a:endParaRPr>
          </a:p>
        </p:txBody>
      </p:sp>
      <p:sp>
        <p:nvSpPr>
          <p:cNvPr id="15" name="矩形 14"/>
          <p:cNvSpPr>
            <a:spLocks noChangeArrowheads="1"/>
          </p:cNvSpPr>
          <p:nvPr/>
        </p:nvSpPr>
        <p:spPr bwMode="auto">
          <a:xfrm>
            <a:off x="285721" y="142852"/>
            <a:ext cx="70723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r>
              <a:rPr lang="en-US" altLang="zh-CN" sz="2400" b="1" dirty="0" smtClean="0">
                <a:solidFill>
                  <a:schemeClr val="bg1"/>
                </a:solidFill>
                <a:latin typeface="微软雅黑" panose="020B0503020204020204" pitchFamily="34" charset="-122"/>
                <a:ea typeface="微软雅黑" panose="020B0503020204020204" pitchFamily="34" charset="-122"/>
              </a:rPr>
              <a:t>8.  </a:t>
            </a:r>
            <a:r>
              <a:rPr lang="zh-CN" altLang="en-US" sz="2400" b="1" dirty="0" smtClean="0">
                <a:solidFill>
                  <a:schemeClr val="bg1"/>
                </a:solidFill>
                <a:latin typeface="微软雅黑" panose="020B0503020204020204" pitchFamily="34" charset="-122"/>
                <a:ea typeface="微软雅黑" panose="020B0503020204020204" pitchFamily="34" charset="-122"/>
              </a:rPr>
              <a:t>中国铁路“走出去”国际化复合型人才短缺</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marL="457200" indent="-457200"/>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en-US" sz="2400" b="1" dirty="0" smtClean="0">
                <a:solidFill>
                  <a:schemeClr val="bg1"/>
                </a:solidFill>
                <a:latin typeface="微软雅黑" panose="020B0503020204020204" pitchFamily="34" charset="-122"/>
                <a:ea typeface="微软雅黑" panose="020B0503020204020204" pitchFamily="34" charset="-122"/>
              </a:rPr>
              <a:t>沿线国家铁路技术管理人才匮乏</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
          <p:cNvSpPr>
            <a:spLocks noChangeArrowheads="1"/>
          </p:cNvSpPr>
          <p:nvPr/>
        </p:nvSpPr>
        <p:spPr bwMode="auto">
          <a:xfrm>
            <a:off x="285721" y="285728"/>
            <a:ext cx="796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9.  </a:t>
            </a:r>
            <a:r>
              <a:rPr lang="zh-CN" altLang="en-US" sz="2400" b="1" dirty="0" smtClean="0">
                <a:solidFill>
                  <a:schemeClr val="bg1"/>
                </a:solidFill>
                <a:latin typeface="微软雅黑" panose="020B0503020204020204" pitchFamily="34" charset="-122"/>
                <a:ea typeface="微软雅黑" panose="020B0503020204020204" pitchFamily="34" charset="-122"/>
              </a:rPr>
              <a:t>中国铁路“走出去”面临多重潜在风险</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428596" y="1356338"/>
            <a:ext cx="2353529" cy="568554"/>
          </a:xfrm>
          <a:prstGeom prst="rect">
            <a:avLst/>
          </a:prstGeom>
        </p:spPr>
        <p:txBody>
          <a:bodyPr wrap="none">
            <a:spAutoFit/>
          </a:bodyPr>
          <a:lstStyle/>
          <a:p>
            <a:pPr>
              <a:lnSpc>
                <a:spcPct val="130000"/>
              </a:lnSpc>
            </a:pPr>
            <a:r>
              <a:rPr lang="zh-CN" altLang="zh-CN" sz="2600" b="1" dirty="0">
                <a:solidFill>
                  <a:srgbClr val="C00000"/>
                </a:solidFill>
                <a:ea typeface="微软雅黑" panose="020B0503020204020204" pitchFamily="34" charset="-122"/>
              </a:rPr>
              <a:t>（</a:t>
            </a:r>
            <a:r>
              <a:rPr lang="en-US" altLang="zh-CN" sz="2600" b="1" dirty="0">
                <a:solidFill>
                  <a:srgbClr val="C00000"/>
                </a:solidFill>
                <a:ea typeface="微软雅黑" panose="020B0503020204020204" pitchFamily="34" charset="-122"/>
              </a:rPr>
              <a:t>1</a:t>
            </a:r>
            <a:r>
              <a:rPr lang="zh-CN" altLang="zh-CN" sz="2600" b="1" dirty="0">
                <a:solidFill>
                  <a:srgbClr val="C00000"/>
                </a:solidFill>
                <a:ea typeface="微软雅黑" panose="020B0503020204020204" pitchFamily="34" charset="-122"/>
              </a:rPr>
              <a:t>）政治</a:t>
            </a:r>
            <a:r>
              <a:rPr lang="zh-CN" altLang="zh-CN" sz="2600" b="1" dirty="0" smtClean="0">
                <a:solidFill>
                  <a:srgbClr val="C00000"/>
                </a:solidFill>
                <a:ea typeface="微软雅黑" panose="020B0503020204020204" pitchFamily="34" charset="-122"/>
              </a:rPr>
              <a:t>风险</a:t>
            </a:r>
            <a:endParaRPr lang="zh-CN" altLang="en-US" sz="2600" b="1" dirty="0">
              <a:solidFill>
                <a:srgbClr val="C00000"/>
              </a:solidFill>
              <a:ea typeface="微软雅黑" panose="020B0503020204020204" pitchFamily="34" charset="-122"/>
            </a:endParaRPr>
          </a:p>
        </p:txBody>
      </p:sp>
      <p:sp>
        <p:nvSpPr>
          <p:cNvPr id="23" name="矩形 22"/>
          <p:cNvSpPr/>
          <p:nvPr/>
        </p:nvSpPr>
        <p:spPr>
          <a:xfrm>
            <a:off x="571472" y="2285992"/>
            <a:ext cx="8001056" cy="3933384"/>
          </a:xfrm>
          <a:prstGeom prst="rect">
            <a:avLst/>
          </a:prstGeom>
        </p:spPr>
        <p:txBody>
          <a:bodyPr wrap="square">
            <a:spAutoFit/>
          </a:bodyPr>
          <a:lstStyle/>
          <a:p>
            <a:pPr>
              <a:lnSpc>
                <a:spcPct val="130000"/>
              </a:lnSpc>
            </a:pP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       “一带一路”沿线国家大多处于敏感复杂的</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转型阶段</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内部政争、族群矛盾、教派冲突、跨境安全威胁</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等问题比比皆是，特别是高铁项目建设通常要跨越几届政府，这其中的变数就会大大增加</a:t>
            </a:r>
            <a:endPar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a:lnSpc>
                <a:spcPct val="130000"/>
              </a:lnSpc>
            </a:pP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 </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      东南亚、中东欧</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以及</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非洲</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是中国高铁走出去的重点地区，其中许多国家的政治形势十分复杂</a:t>
            </a:r>
            <a:endPar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a:lnSpc>
                <a:spcPct val="130000"/>
              </a:lnSpc>
            </a:pPr>
            <a:r>
              <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      </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若我们对其地缘政治风险认识不足，则直接影响在这些地区开展</a:t>
            </a:r>
            <a:r>
              <a:rPr lang="en-US"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高铁外交</a:t>
            </a:r>
            <a:r>
              <a:rPr lang="en-US"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的</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效果</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与</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持续性</a:t>
            </a:r>
            <a:endPar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
          <p:cNvSpPr>
            <a:spLocks noChangeArrowheads="1"/>
          </p:cNvSpPr>
          <p:nvPr/>
        </p:nvSpPr>
        <p:spPr bwMode="auto">
          <a:xfrm>
            <a:off x="285721" y="285728"/>
            <a:ext cx="796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9.  </a:t>
            </a:r>
            <a:r>
              <a:rPr lang="zh-CN" altLang="en-US" sz="2400" b="1" dirty="0" smtClean="0">
                <a:solidFill>
                  <a:schemeClr val="bg1"/>
                </a:solidFill>
                <a:latin typeface="微软雅黑" panose="020B0503020204020204" pitchFamily="34" charset="-122"/>
                <a:ea typeface="微软雅黑" panose="020B0503020204020204" pitchFamily="34" charset="-122"/>
              </a:rPr>
              <a:t>中国铁路“走出去”面临多重潜在风险</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4" name="MH_Text_1"/>
          <p:cNvSpPr>
            <a:spLocks noChangeArrowheads="1"/>
          </p:cNvSpPr>
          <p:nvPr>
            <p:custDataLst>
              <p:tags r:id="rId1"/>
            </p:custDataLst>
          </p:nvPr>
        </p:nvSpPr>
        <p:spPr bwMode="gray">
          <a:xfrm>
            <a:off x="500034" y="1285860"/>
            <a:ext cx="8286808"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457200" indent="-457200" defTabSz="931545" eaLnBrk="0" hangingPunct="0">
              <a:lnSpc>
                <a:spcPct val="120000"/>
              </a:lnSpc>
              <a:defRPr/>
            </a:pPr>
            <a:r>
              <a:rPr lang="zh-CN" altLang="en-US"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墨西哥城</a:t>
            </a:r>
            <a:r>
              <a:rPr lang="en-US" altLang="zh-CN"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克雷塔罗高速铁路</a:t>
            </a:r>
            <a:endParaRPr lang="zh-CN" altLang="en-US"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20000"/>
              </a:lnSpc>
              <a:buFont typeface="Wingdings" panose="05000000000000000000" pitchFamily="2" charset="2"/>
              <a:buChar char="l"/>
              <a:defRPr/>
            </a:pP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全长</a:t>
            </a:r>
            <a:r>
              <a:rPr lang="en-US" altLang="zh-CN"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210</a:t>
            </a: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公里，设计时速</a:t>
            </a:r>
            <a:r>
              <a:rPr lang="en-US" altLang="zh-CN"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300</a:t>
            </a: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公里</a:t>
            </a:r>
            <a:endParaRPr lang="en-US" altLang="zh-CN"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20000"/>
              </a:lnSpc>
              <a:buFont typeface="Wingdings" panose="05000000000000000000" pitchFamily="2" charset="2"/>
              <a:buChar char="l"/>
              <a:defRPr/>
            </a:pP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项目总金额约</a:t>
            </a:r>
            <a:r>
              <a:rPr lang="en-US" altLang="zh-CN"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44</a:t>
            </a: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亿美元</a:t>
            </a:r>
            <a:endParaRPr lang="en-US" altLang="zh-CN"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20000"/>
              </a:lnSpc>
              <a:buFont typeface="Wingdings" panose="05000000000000000000" pitchFamily="2" charset="2"/>
              <a:buChar char="l"/>
              <a:defRPr/>
            </a:pP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中标的联合招标体中的一家墨西哥企业被爆出与墨西哥总统家庭存在利益关系，所以引起了包括反对党以及不少民众对于项目的质疑</a:t>
            </a:r>
            <a:endParaRPr lang="zh-CN" altLang="en-US" sz="2000" b="1" dirty="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MH_Text_1"/>
          <p:cNvSpPr>
            <a:spLocks noChangeArrowheads="1"/>
          </p:cNvSpPr>
          <p:nvPr>
            <p:custDataLst>
              <p:tags r:id="rId2"/>
            </p:custDataLst>
          </p:nvPr>
        </p:nvSpPr>
        <p:spPr bwMode="gray">
          <a:xfrm>
            <a:off x="500034" y="3286124"/>
            <a:ext cx="8286808" cy="357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457200" indent="-457200" defTabSz="931545" eaLnBrk="0" hangingPunct="0">
              <a:lnSpc>
                <a:spcPct val="120000"/>
              </a:lnSpc>
              <a:defRPr/>
            </a:pPr>
            <a:r>
              <a:rPr lang="zh-CN" altLang="en-US"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中泰铁路合作</a:t>
            </a:r>
            <a:endParaRPr lang="en-US" altLang="zh-CN"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20000"/>
              </a:lnSpc>
              <a:buFont typeface="Wingdings" panose="05000000000000000000" pitchFamily="2" charset="2"/>
              <a:buChar char="l"/>
              <a:defRPr/>
            </a:pPr>
            <a:r>
              <a:rPr lang="en-US"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2013</a:t>
            </a: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年</a:t>
            </a:r>
            <a:r>
              <a:rPr lang="en-US"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10</a:t>
            </a: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月，中泰签署了被称为“高铁换大米”的协议；之后，因为泰国政局变动，英拉政府下台，中泰高铁项目也被搁置</a:t>
            </a:r>
            <a:endParaRPr lang="en-US" altLang="zh-CN"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20000"/>
              </a:lnSpc>
              <a:buFont typeface="Wingdings" panose="05000000000000000000" pitchFamily="2" charset="2"/>
              <a:buChar char="l"/>
              <a:defRPr/>
            </a:pPr>
            <a:r>
              <a:rPr lang="en-US"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2015</a:t>
            </a: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年初，泰国军政府又重新开始考虑中泰铁路合作，但合作项目由高铁变成普通铁路</a:t>
            </a:r>
            <a:endParaRPr lang="en-US" altLang="zh-CN"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20000"/>
              </a:lnSpc>
              <a:buFont typeface="Wingdings" panose="05000000000000000000" pitchFamily="2" charset="2"/>
              <a:buChar char="l"/>
              <a:defRPr/>
            </a:pPr>
            <a:r>
              <a:rPr lang="en-US"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2015</a:t>
            </a: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年双方开启谈判进程后，经过</a:t>
            </a:r>
            <a:r>
              <a:rPr lang="en-US" altLang="zh-CN"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9</a:t>
            </a: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轮协商，曾前后</a:t>
            </a:r>
            <a:r>
              <a:rPr lang="en-US"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4</a:t>
            </a: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次传出“即将开工”消息，但实际上开工日期却一再推迟</a:t>
            </a:r>
            <a:endParaRPr lang="en-US" altLang="zh-CN"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hangingPunct="0">
              <a:lnSpc>
                <a:spcPct val="120000"/>
              </a:lnSpc>
              <a:buFont typeface="Wingdings" panose="05000000000000000000" pitchFamily="2" charset="2"/>
              <a:buChar char="l"/>
              <a:defRPr/>
            </a:pPr>
            <a:r>
              <a:rPr lang="en-US" altLang="zh-CN"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2016</a:t>
            </a: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年</a:t>
            </a:r>
            <a:r>
              <a:rPr lang="en-US"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3</a:t>
            </a: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月</a:t>
            </a:r>
            <a:r>
              <a:rPr lang="en-US"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25</a:t>
            </a:r>
            <a:r>
              <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日，泰方突然宣布，自筹资金投资中泰铁路项目，线路缩短三分之二以上，并且不建出境段线路</a:t>
            </a:r>
            <a:endPar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rot="1779437">
            <a:off x="-46719" y="1994700"/>
            <a:ext cx="6658814" cy="5505319"/>
            <a:chOff x="649288" y="1264709"/>
            <a:chExt cx="4191000" cy="2915708"/>
          </a:xfrm>
          <a:effectLst>
            <a:outerShdw blurRad="50800" dist="38100" dir="2700000" algn="tl" rotWithShape="0">
              <a:prstClr val="black">
                <a:alpha val="40000"/>
              </a:prstClr>
            </a:outerShdw>
          </a:effectLst>
        </p:grpSpPr>
        <p:sp>
          <p:nvSpPr>
            <p:cNvPr id="20" name="MH_Other_1"/>
            <p:cNvSpPr/>
            <p:nvPr>
              <p:custDataLst>
                <p:tags r:id="rId1"/>
              </p:custDataLst>
            </p:nvPr>
          </p:nvSpPr>
          <p:spPr>
            <a:xfrm rot="2053012">
              <a:off x="1282700" y="1264709"/>
              <a:ext cx="3557588" cy="2915708"/>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MH_Other_2"/>
            <p:cNvSpPr/>
            <p:nvPr>
              <p:custDataLst>
                <p:tags r:id="rId2"/>
              </p:custDataLst>
            </p:nvPr>
          </p:nvSpPr>
          <p:spPr>
            <a:xfrm rot="2053012">
              <a:off x="649288" y="2091532"/>
              <a:ext cx="2155825" cy="1795198"/>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2" name="MH_Other_3"/>
            <p:cNvSpPr/>
            <p:nvPr>
              <p:custDataLst>
                <p:tags r:id="rId3"/>
              </p:custDataLst>
            </p:nvPr>
          </p:nvSpPr>
          <p:spPr>
            <a:xfrm rot="2053012">
              <a:off x="1273176" y="1554428"/>
              <a:ext cx="2811463" cy="2342885"/>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zh-CN" altLang="en-US">
                <a:solidFill>
                  <a:srgbClr val="FFFFFF"/>
                </a:solidFill>
              </a:endParaRPr>
            </a:p>
          </p:txBody>
        </p:sp>
        <p:sp>
          <p:nvSpPr>
            <p:cNvPr id="23" name="MH_Other_4"/>
            <p:cNvSpPr/>
            <p:nvPr>
              <p:custDataLst>
                <p:tags r:id="rId4"/>
              </p:custDataLst>
            </p:nvPr>
          </p:nvSpPr>
          <p:spPr>
            <a:xfrm rot="2053012">
              <a:off x="2023923" y="3870541"/>
              <a:ext cx="166687" cy="1375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85000" lnSpcReduction="20000"/>
            </a:bodyPr>
            <a:lstStyle/>
            <a:p>
              <a:pPr algn="ctr" eaLnBrk="1" fontAlgn="auto" hangingPunct="1">
                <a:spcBef>
                  <a:spcPts val="0"/>
                </a:spcBef>
                <a:spcAft>
                  <a:spcPts val="0"/>
                </a:spcAft>
                <a:defRPr/>
              </a:pPr>
              <a:endParaRPr lang="zh-CN" altLang="en-US">
                <a:solidFill>
                  <a:srgbClr val="FFFFFF"/>
                </a:solidFill>
              </a:endParaRPr>
            </a:p>
          </p:txBody>
        </p:sp>
        <p:sp>
          <p:nvSpPr>
            <p:cNvPr id="24" name="MH_Other_5"/>
            <p:cNvSpPr/>
            <p:nvPr>
              <p:custDataLst>
                <p:tags r:id="rId5"/>
              </p:custDataLst>
            </p:nvPr>
          </p:nvSpPr>
          <p:spPr>
            <a:xfrm rot="2053012">
              <a:off x="4445000" y="3491178"/>
              <a:ext cx="166688" cy="1375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85000" lnSpcReduction="20000"/>
            </a:bodyPr>
            <a:lstStyle/>
            <a:p>
              <a:pPr algn="ctr" eaLnBrk="1" fontAlgn="auto" hangingPunct="1">
                <a:spcBef>
                  <a:spcPts val="0"/>
                </a:spcBef>
                <a:spcAft>
                  <a:spcPts val="0"/>
                </a:spcAft>
                <a:defRPr/>
              </a:pPr>
              <a:endParaRPr lang="zh-CN" altLang="en-US">
                <a:solidFill>
                  <a:srgbClr val="FFFFFF"/>
                </a:solidFill>
              </a:endParaRPr>
            </a:p>
          </p:txBody>
        </p:sp>
        <p:sp>
          <p:nvSpPr>
            <p:cNvPr id="26" name="MH_SubTitle_1"/>
            <p:cNvSpPr/>
            <p:nvPr>
              <p:custDataLst>
                <p:tags r:id="rId6"/>
              </p:custDataLst>
            </p:nvPr>
          </p:nvSpPr>
          <p:spPr>
            <a:xfrm rot="19778299">
              <a:off x="1238251" y="2996407"/>
              <a:ext cx="917575" cy="673364"/>
            </a:xfrm>
            <a:custGeom>
              <a:avLst/>
              <a:gdLst>
                <a:gd name="connsiteX0" fmla="*/ 697790 w 916682"/>
                <a:gd name="connsiteY0" fmla="*/ 8620 h 809435"/>
                <a:gd name="connsiteX1" fmla="*/ 916682 w 916682"/>
                <a:gd name="connsiteY1" fmla="*/ 469161 h 809435"/>
                <a:gd name="connsiteX2" fmla="*/ 650701 w 916682"/>
                <a:gd name="connsiteY2" fmla="*/ 809435 h 809435"/>
                <a:gd name="connsiteX3" fmla="*/ 218893 w 916682"/>
                <a:gd name="connsiteY3" fmla="*/ 800816 h 809435"/>
                <a:gd name="connsiteX4" fmla="*/ 0 w 916682"/>
                <a:gd name="connsiteY4" fmla="*/ 340275 h 809435"/>
                <a:gd name="connsiteX5" fmla="*/ 265981 w 916682"/>
                <a:gd name="connsiteY5" fmla="*/ 0 h 80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682" h="809435">
                  <a:moveTo>
                    <a:pt x="697790" y="8620"/>
                  </a:moveTo>
                  <a:lnTo>
                    <a:pt x="916682" y="469161"/>
                  </a:lnTo>
                  <a:lnTo>
                    <a:pt x="650701" y="809435"/>
                  </a:lnTo>
                  <a:lnTo>
                    <a:pt x="218893" y="800816"/>
                  </a:lnTo>
                  <a:lnTo>
                    <a:pt x="0" y="340275"/>
                  </a:lnTo>
                  <a:lnTo>
                    <a:pt x="265981"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285750" indent="-285750" algn="ctr"/>
              <a:r>
                <a:rPr lang="zh-CN" altLang="zh-CN" sz="2200" b="1" dirty="0">
                  <a:ea typeface="微软雅黑" panose="020B0503020204020204" pitchFamily="34" charset="-122"/>
                </a:rPr>
                <a:t>基础性</a:t>
              </a:r>
              <a:endParaRPr lang="en-US" altLang="zh-CN" sz="2200" b="1" dirty="0" smtClean="0">
                <a:ea typeface="微软雅黑" panose="020B0503020204020204" pitchFamily="34" charset="-122"/>
              </a:endParaRPr>
            </a:p>
          </p:txBody>
        </p:sp>
        <p:sp>
          <p:nvSpPr>
            <p:cNvPr id="27" name="MH_SubTitle_2"/>
            <p:cNvSpPr/>
            <p:nvPr>
              <p:custDataLst>
                <p:tags r:id="rId7"/>
              </p:custDataLst>
            </p:nvPr>
          </p:nvSpPr>
          <p:spPr>
            <a:xfrm rot="19778299">
              <a:off x="3016251" y="1932782"/>
              <a:ext cx="917575" cy="673364"/>
            </a:xfrm>
            <a:custGeom>
              <a:avLst/>
              <a:gdLst>
                <a:gd name="connsiteX0" fmla="*/ 697788 w 916681"/>
                <a:gd name="connsiteY0" fmla="*/ 8620 h 809435"/>
                <a:gd name="connsiteX1" fmla="*/ 916681 w 916681"/>
                <a:gd name="connsiteY1" fmla="*/ 469160 h 809435"/>
                <a:gd name="connsiteX2" fmla="*/ 650700 w 916681"/>
                <a:gd name="connsiteY2" fmla="*/ 809435 h 809435"/>
                <a:gd name="connsiteX3" fmla="*/ 218892 w 916681"/>
                <a:gd name="connsiteY3" fmla="*/ 800815 h 809435"/>
                <a:gd name="connsiteX4" fmla="*/ 0 w 916681"/>
                <a:gd name="connsiteY4" fmla="*/ 340275 h 809435"/>
                <a:gd name="connsiteX5" fmla="*/ 265980 w 916681"/>
                <a:gd name="connsiteY5" fmla="*/ 0 h 80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681" h="809435">
                  <a:moveTo>
                    <a:pt x="697788" y="8620"/>
                  </a:moveTo>
                  <a:lnTo>
                    <a:pt x="916681" y="469160"/>
                  </a:lnTo>
                  <a:lnTo>
                    <a:pt x="650700" y="809435"/>
                  </a:lnTo>
                  <a:lnTo>
                    <a:pt x="218892" y="800815"/>
                  </a:lnTo>
                  <a:lnTo>
                    <a:pt x="0" y="340275"/>
                  </a:lnTo>
                  <a:lnTo>
                    <a:pt x="26598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285750" indent="-285750" algn="ctr"/>
              <a:r>
                <a:rPr lang="zh-CN" altLang="zh-CN" sz="2200" b="1" dirty="0">
                  <a:ea typeface="微软雅黑" panose="020B0503020204020204" pitchFamily="34" charset="-122"/>
                </a:rPr>
                <a:t>支撑性</a:t>
              </a:r>
              <a:endParaRPr lang="en-US" altLang="zh-CN" sz="2200" b="1" dirty="0" smtClean="0">
                <a:ea typeface="微软雅黑" panose="020B0503020204020204" pitchFamily="34" charset="-122"/>
              </a:endParaRPr>
            </a:p>
          </p:txBody>
        </p:sp>
        <p:sp>
          <p:nvSpPr>
            <p:cNvPr id="28" name="MH_SubTitle_3"/>
            <p:cNvSpPr/>
            <p:nvPr>
              <p:custDataLst>
                <p:tags r:id="rId8"/>
              </p:custDataLst>
            </p:nvPr>
          </p:nvSpPr>
          <p:spPr>
            <a:xfrm rot="19778299">
              <a:off x="2168525" y="1867959"/>
              <a:ext cx="915988" cy="674688"/>
            </a:xfrm>
            <a:custGeom>
              <a:avLst/>
              <a:gdLst>
                <a:gd name="connsiteX0" fmla="*/ 697789 w 916681"/>
                <a:gd name="connsiteY0" fmla="*/ 8620 h 809435"/>
                <a:gd name="connsiteX1" fmla="*/ 916681 w 916681"/>
                <a:gd name="connsiteY1" fmla="*/ 469161 h 809435"/>
                <a:gd name="connsiteX2" fmla="*/ 650701 w 916681"/>
                <a:gd name="connsiteY2" fmla="*/ 809435 h 809435"/>
                <a:gd name="connsiteX3" fmla="*/ 218892 w 916681"/>
                <a:gd name="connsiteY3" fmla="*/ 800816 h 809435"/>
                <a:gd name="connsiteX4" fmla="*/ 0 w 916681"/>
                <a:gd name="connsiteY4" fmla="*/ 340275 h 809435"/>
                <a:gd name="connsiteX5" fmla="*/ 265981 w 916681"/>
                <a:gd name="connsiteY5" fmla="*/ 0 h 80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681" h="809435">
                  <a:moveTo>
                    <a:pt x="697789" y="8620"/>
                  </a:moveTo>
                  <a:lnTo>
                    <a:pt x="916681" y="469161"/>
                  </a:lnTo>
                  <a:lnTo>
                    <a:pt x="650701" y="809435"/>
                  </a:lnTo>
                  <a:lnTo>
                    <a:pt x="218892" y="800816"/>
                  </a:lnTo>
                  <a:lnTo>
                    <a:pt x="0" y="340275"/>
                  </a:lnTo>
                  <a:lnTo>
                    <a:pt x="265981"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285750" indent="-285750" algn="ctr"/>
              <a:r>
                <a:rPr lang="zh-CN" altLang="zh-CN" sz="2200" b="1" dirty="0">
                  <a:ea typeface="微软雅黑" panose="020B0503020204020204" pitchFamily="34" charset="-122"/>
                </a:rPr>
                <a:t>经济性</a:t>
              </a:r>
              <a:endParaRPr lang="en-US" altLang="zh-CN" sz="2200" b="1" dirty="0">
                <a:ea typeface="微软雅黑" panose="020B0503020204020204" pitchFamily="34" charset="-122"/>
              </a:endParaRPr>
            </a:p>
          </p:txBody>
        </p:sp>
        <p:sp>
          <p:nvSpPr>
            <p:cNvPr id="29" name="MH_SubTitle_4"/>
            <p:cNvSpPr/>
            <p:nvPr>
              <p:custDataLst>
                <p:tags r:id="rId9"/>
              </p:custDataLst>
            </p:nvPr>
          </p:nvSpPr>
          <p:spPr>
            <a:xfrm rot="19778299">
              <a:off x="2554289" y="2493699"/>
              <a:ext cx="917575" cy="674688"/>
            </a:xfrm>
            <a:custGeom>
              <a:avLst/>
              <a:gdLst>
                <a:gd name="connsiteX0" fmla="*/ 697789 w 916681"/>
                <a:gd name="connsiteY0" fmla="*/ 8620 h 809435"/>
                <a:gd name="connsiteX1" fmla="*/ 916681 w 916681"/>
                <a:gd name="connsiteY1" fmla="*/ 469160 h 809435"/>
                <a:gd name="connsiteX2" fmla="*/ 650700 w 916681"/>
                <a:gd name="connsiteY2" fmla="*/ 809435 h 809435"/>
                <a:gd name="connsiteX3" fmla="*/ 218892 w 916681"/>
                <a:gd name="connsiteY3" fmla="*/ 800815 h 809435"/>
                <a:gd name="connsiteX4" fmla="*/ 0 w 916681"/>
                <a:gd name="connsiteY4" fmla="*/ 340275 h 809435"/>
                <a:gd name="connsiteX5" fmla="*/ 265981 w 916681"/>
                <a:gd name="connsiteY5" fmla="*/ 0 h 80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681" h="809435">
                  <a:moveTo>
                    <a:pt x="697789" y="8620"/>
                  </a:moveTo>
                  <a:lnTo>
                    <a:pt x="916681" y="469160"/>
                  </a:lnTo>
                  <a:lnTo>
                    <a:pt x="650700" y="809435"/>
                  </a:lnTo>
                  <a:lnTo>
                    <a:pt x="218892" y="800815"/>
                  </a:lnTo>
                  <a:lnTo>
                    <a:pt x="0" y="340275"/>
                  </a:lnTo>
                  <a:lnTo>
                    <a:pt x="265981"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285750" indent="-285750" algn="ctr"/>
              <a:r>
                <a:rPr lang="zh-CN" altLang="zh-CN" sz="2200" b="1" dirty="0">
                  <a:ea typeface="微软雅黑" panose="020B0503020204020204" pitchFamily="34" charset="-122"/>
                </a:rPr>
                <a:t>公益性</a:t>
              </a:r>
              <a:endParaRPr lang="en-US" altLang="zh-CN" sz="2200" b="1" dirty="0" smtClean="0">
                <a:ea typeface="微软雅黑" panose="020B0503020204020204" pitchFamily="34" charset="-122"/>
              </a:endParaRPr>
            </a:p>
          </p:txBody>
        </p:sp>
        <p:sp>
          <p:nvSpPr>
            <p:cNvPr id="30" name="MH_SubTitle_5"/>
            <p:cNvSpPr/>
            <p:nvPr>
              <p:custDataLst>
                <p:tags r:id="rId10"/>
              </p:custDataLst>
            </p:nvPr>
          </p:nvSpPr>
          <p:spPr>
            <a:xfrm rot="19778299">
              <a:off x="3402014" y="2571750"/>
              <a:ext cx="917575" cy="674688"/>
            </a:xfrm>
            <a:custGeom>
              <a:avLst/>
              <a:gdLst>
                <a:gd name="connsiteX0" fmla="*/ 697789 w 916681"/>
                <a:gd name="connsiteY0" fmla="*/ 8620 h 809435"/>
                <a:gd name="connsiteX1" fmla="*/ 916681 w 916681"/>
                <a:gd name="connsiteY1" fmla="*/ 469160 h 809435"/>
                <a:gd name="connsiteX2" fmla="*/ 650700 w 916681"/>
                <a:gd name="connsiteY2" fmla="*/ 809435 h 809435"/>
                <a:gd name="connsiteX3" fmla="*/ 218892 w 916681"/>
                <a:gd name="connsiteY3" fmla="*/ 800815 h 809435"/>
                <a:gd name="connsiteX4" fmla="*/ 0 w 916681"/>
                <a:gd name="connsiteY4" fmla="*/ 340275 h 809435"/>
                <a:gd name="connsiteX5" fmla="*/ 265981 w 916681"/>
                <a:gd name="connsiteY5" fmla="*/ 0 h 80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681" h="809435">
                  <a:moveTo>
                    <a:pt x="697789" y="8620"/>
                  </a:moveTo>
                  <a:lnTo>
                    <a:pt x="916681" y="469160"/>
                  </a:lnTo>
                  <a:lnTo>
                    <a:pt x="650700" y="809435"/>
                  </a:lnTo>
                  <a:lnTo>
                    <a:pt x="218892" y="800815"/>
                  </a:lnTo>
                  <a:lnTo>
                    <a:pt x="0" y="340275"/>
                  </a:lnTo>
                  <a:lnTo>
                    <a:pt x="265981"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285750" indent="-285750" algn="ctr"/>
              <a:r>
                <a:rPr lang="zh-CN" altLang="zh-CN" sz="2200" b="1" dirty="0">
                  <a:ea typeface="微软雅黑" panose="020B0503020204020204" pitchFamily="34" charset="-122"/>
                </a:rPr>
                <a:t>引领性</a:t>
              </a:r>
              <a:endParaRPr lang="zh-CN" altLang="en-US" sz="2200" b="1" dirty="0">
                <a:ea typeface="微软雅黑" panose="020B0503020204020204" pitchFamily="34" charset="-122"/>
              </a:endParaRPr>
            </a:p>
          </p:txBody>
        </p:sp>
        <p:sp>
          <p:nvSpPr>
            <p:cNvPr id="32" name="MH_SubTitle_9"/>
            <p:cNvSpPr/>
            <p:nvPr>
              <p:custDataLst>
                <p:tags r:id="rId11"/>
              </p:custDataLst>
            </p:nvPr>
          </p:nvSpPr>
          <p:spPr>
            <a:xfrm rot="19778299">
              <a:off x="2095501" y="3061229"/>
              <a:ext cx="917575" cy="674688"/>
            </a:xfrm>
            <a:custGeom>
              <a:avLst/>
              <a:gdLst>
                <a:gd name="connsiteX0" fmla="*/ 697789 w 916682"/>
                <a:gd name="connsiteY0" fmla="*/ 8620 h 809435"/>
                <a:gd name="connsiteX1" fmla="*/ 916682 w 916682"/>
                <a:gd name="connsiteY1" fmla="*/ 469161 h 809435"/>
                <a:gd name="connsiteX2" fmla="*/ 650701 w 916682"/>
                <a:gd name="connsiteY2" fmla="*/ 809435 h 809435"/>
                <a:gd name="connsiteX3" fmla="*/ 218893 w 916682"/>
                <a:gd name="connsiteY3" fmla="*/ 800816 h 809435"/>
                <a:gd name="connsiteX4" fmla="*/ 0 w 916682"/>
                <a:gd name="connsiteY4" fmla="*/ 340275 h 809435"/>
                <a:gd name="connsiteX5" fmla="*/ 265981 w 916682"/>
                <a:gd name="connsiteY5" fmla="*/ 0 h 80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682" h="809435">
                  <a:moveTo>
                    <a:pt x="697789" y="8620"/>
                  </a:moveTo>
                  <a:lnTo>
                    <a:pt x="916682" y="469161"/>
                  </a:lnTo>
                  <a:lnTo>
                    <a:pt x="650701" y="809435"/>
                  </a:lnTo>
                  <a:lnTo>
                    <a:pt x="218893" y="800816"/>
                  </a:lnTo>
                  <a:lnTo>
                    <a:pt x="0" y="340275"/>
                  </a:lnTo>
                  <a:lnTo>
                    <a:pt x="265981"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285750" indent="-285750" algn="ctr"/>
              <a:r>
                <a:rPr lang="zh-CN" altLang="zh-CN" sz="2200" b="1" dirty="0">
                  <a:ea typeface="微软雅黑" panose="020B0503020204020204" pitchFamily="34" charset="-122"/>
                </a:rPr>
                <a:t>社会性</a:t>
              </a:r>
              <a:endParaRPr lang="en-US" altLang="zh-CN" sz="2200" b="1" dirty="0" smtClean="0">
                <a:ea typeface="微软雅黑" panose="020B0503020204020204" pitchFamily="34" charset="-122"/>
              </a:endParaRPr>
            </a:p>
          </p:txBody>
        </p:sp>
      </p:grpSp>
      <p:sp>
        <p:nvSpPr>
          <p:cNvPr id="2" name="TextBox 1"/>
          <p:cNvSpPr txBox="1"/>
          <p:nvPr/>
        </p:nvSpPr>
        <p:spPr>
          <a:xfrm>
            <a:off x="357158" y="950394"/>
            <a:ext cx="7858180" cy="1384995"/>
          </a:xfrm>
          <a:prstGeom prst="rect">
            <a:avLst/>
          </a:prstGeom>
          <a:noFill/>
        </p:spPr>
        <p:txBody>
          <a:bodyPr wrap="square" rtlCol="0">
            <a:spAutoFit/>
          </a:bodyPr>
          <a:lstStyle/>
          <a:p>
            <a:pPr algn="ctr"/>
            <a:r>
              <a:rPr lang="zh-CN" altLang="zh-CN" sz="2800" b="1" dirty="0" smtClean="0">
                <a:solidFill>
                  <a:srgbClr val="C00000"/>
                </a:solidFill>
                <a:latin typeface="微软雅黑" panose="020B0503020204020204" pitchFamily="34" charset="-122"/>
                <a:ea typeface="微软雅黑" panose="020B0503020204020204" pitchFamily="34" charset="-122"/>
              </a:rPr>
              <a:t>铁</a:t>
            </a:r>
            <a:r>
              <a:rPr lang="en-US" altLang="zh-CN" sz="2800" b="1" dirty="0" smtClean="0">
                <a:solidFill>
                  <a:srgbClr val="C00000"/>
                </a:solidFill>
                <a:latin typeface="微软雅黑" panose="020B0503020204020204" pitchFamily="34" charset="-122"/>
                <a:ea typeface="微软雅黑" panose="020B0503020204020204" pitchFamily="34" charset="-122"/>
              </a:rPr>
              <a:t>    </a:t>
            </a:r>
            <a:r>
              <a:rPr lang="zh-CN" altLang="zh-CN" sz="2800" b="1" dirty="0" smtClean="0">
                <a:solidFill>
                  <a:srgbClr val="C00000"/>
                </a:solidFill>
                <a:latin typeface="微软雅黑" panose="020B0503020204020204" pitchFamily="34" charset="-122"/>
                <a:ea typeface="微软雅黑" panose="020B0503020204020204" pitchFamily="34" charset="-122"/>
              </a:rPr>
              <a:t>路</a:t>
            </a:r>
            <a:endParaRPr lang="en-US" altLang="zh-CN" sz="2800" b="1" dirty="0" smtClean="0">
              <a:solidFill>
                <a:srgbClr val="C00000"/>
              </a:solidFill>
              <a:latin typeface="微软雅黑" panose="020B0503020204020204" pitchFamily="34" charset="-122"/>
              <a:ea typeface="微软雅黑" panose="020B0503020204020204" pitchFamily="34" charset="-122"/>
            </a:endParaRPr>
          </a:p>
          <a:p>
            <a:pPr algn="ctr"/>
            <a:r>
              <a:rPr lang="zh-CN" altLang="en-US" sz="2800" b="1" dirty="0" smtClean="0">
                <a:solidFill>
                  <a:srgbClr val="002060"/>
                </a:solidFill>
                <a:latin typeface="微软雅黑" panose="020B0503020204020204" pitchFamily="34" charset="-122"/>
                <a:ea typeface="微软雅黑" panose="020B0503020204020204" pitchFamily="34" charset="-122"/>
              </a:rPr>
              <a:t>互联互通的   </a:t>
            </a:r>
            <a:r>
              <a:rPr lang="zh-CN" altLang="en-US" sz="2800" b="1" dirty="0" smtClean="0">
                <a:solidFill>
                  <a:srgbClr val="C00000"/>
                </a:solidFill>
                <a:latin typeface="微软雅黑" panose="020B0503020204020204" pitchFamily="34" charset="-122"/>
                <a:ea typeface="微软雅黑" panose="020B0503020204020204" pitchFamily="34" charset="-122"/>
              </a:rPr>
              <a:t>首要选择   </a:t>
            </a:r>
            <a:r>
              <a:rPr lang="zh-CN" altLang="en-US" sz="2800" b="1" dirty="0" smtClean="0">
                <a:solidFill>
                  <a:srgbClr val="002060"/>
                </a:solidFill>
                <a:latin typeface="微软雅黑" panose="020B0503020204020204" pitchFamily="34" charset="-122"/>
                <a:ea typeface="微软雅黑" panose="020B0503020204020204" pitchFamily="34" charset="-122"/>
              </a:rPr>
              <a:t>和   </a:t>
            </a:r>
            <a:r>
              <a:rPr lang="zh-CN" altLang="en-US" sz="2800" b="1" dirty="0" smtClean="0">
                <a:solidFill>
                  <a:srgbClr val="C00000"/>
                </a:solidFill>
                <a:latin typeface="微软雅黑" panose="020B0503020204020204" pitchFamily="34" charset="-122"/>
                <a:ea typeface="微软雅黑" panose="020B0503020204020204" pitchFamily="34" charset="-122"/>
              </a:rPr>
              <a:t>优先领域</a:t>
            </a:r>
            <a:endParaRPr lang="en-US" altLang="zh-CN" sz="2800" b="1" dirty="0" smtClean="0">
              <a:solidFill>
                <a:srgbClr val="C00000"/>
              </a:solidFill>
              <a:latin typeface="微软雅黑" panose="020B0503020204020204" pitchFamily="34" charset="-122"/>
              <a:ea typeface="微软雅黑" panose="020B0503020204020204" pitchFamily="34" charset="-122"/>
            </a:endParaRPr>
          </a:p>
          <a:p>
            <a:pPr algn="ctr"/>
            <a:r>
              <a:rPr lang="zh-CN" altLang="en-US" sz="2800" b="1" dirty="0" smtClean="0">
                <a:solidFill>
                  <a:srgbClr val="002060"/>
                </a:solidFill>
                <a:latin typeface="微软雅黑" panose="020B0503020204020204" pitchFamily="34" charset="-122"/>
                <a:ea typeface="微软雅黑" panose="020B0503020204020204" pitchFamily="34" charset="-122"/>
              </a:rPr>
              <a:t>助推“一带一路”战略实施的   </a:t>
            </a:r>
            <a:r>
              <a:rPr lang="zh-CN" altLang="en-US" sz="2800" b="1" dirty="0" smtClean="0">
                <a:solidFill>
                  <a:srgbClr val="C00000"/>
                </a:solidFill>
                <a:latin typeface="微软雅黑" panose="020B0503020204020204" pitchFamily="34" charset="-122"/>
                <a:ea typeface="微软雅黑" panose="020B0503020204020204" pitchFamily="34" charset="-122"/>
              </a:rPr>
              <a:t>“先行官”</a:t>
            </a:r>
            <a:endParaRPr lang="en-US" altLang="zh-CN" sz="2800" b="1" dirty="0">
              <a:solidFill>
                <a:srgbClr val="C00000"/>
              </a:solidFill>
              <a:latin typeface="微软雅黑" panose="020B0503020204020204" pitchFamily="34" charset="-122"/>
              <a:ea typeface="微软雅黑" panose="020B0503020204020204" pitchFamily="34" charset="-122"/>
            </a:endParaRPr>
          </a:p>
        </p:txBody>
      </p:sp>
      <p:sp>
        <p:nvSpPr>
          <p:cNvPr id="33" name="MH_Text_1"/>
          <p:cNvSpPr>
            <a:spLocks noChangeAspect="1"/>
          </p:cNvSpPr>
          <p:nvPr>
            <p:custDataLst>
              <p:tags r:id="rId12"/>
            </p:custDataLst>
          </p:nvPr>
        </p:nvSpPr>
        <p:spPr>
          <a:xfrm>
            <a:off x="6360595" y="2996375"/>
            <a:ext cx="2354809" cy="3575897"/>
          </a:xfrm>
          <a:prstGeom prst="roundRect">
            <a:avLst>
              <a:gd name="adj" fmla="val 1429"/>
            </a:avLst>
          </a:prstGeom>
          <a:solidFill>
            <a:srgbClr val="0070C0"/>
          </a:solidFill>
          <a:ln w="3175">
            <a:solidFill>
              <a:srgbClr val="D5D5D5"/>
            </a:solidFill>
            <a:prstDash val="solid"/>
          </a:ln>
        </p:spPr>
        <p:style>
          <a:lnRef idx="1">
            <a:schemeClr val="accent6"/>
          </a:lnRef>
          <a:fillRef idx="0">
            <a:schemeClr val="accent6"/>
          </a:fillRef>
          <a:effectRef idx="0">
            <a:schemeClr val="accent6"/>
          </a:effectRef>
          <a:fontRef idx="minor">
            <a:schemeClr val="tx1"/>
          </a:fontRef>
        </p:style>
        <p:txBody>
          <a:bodyPr lIns="288000" tIns="432000" rIns="288000" bIns="360000" anchor="ctr">
            <a:normAutofit/>
          </a:bodyPr>
          <a:lstStyle/>
          <a:p>
            <a:pPr algn="ctr">
              <a:lnSpc>
                <a:spcPct val="200000"/>
              </a:lnSpc>
            </a:pPr>
            <a:endParaRPr lang="en-US" altLang="zh-CN" sz="2400" b="1" dirty="0">
              <a:solidFill>
                <a:schemeClr val="bg1"/>
              </a:solidFill>
              <a:ea typeface="微软雅黑" panose="020B0503020204020204" pitchFamily="34" charset="-122"/>
            </a:endParaRPr>
          </a:p>
        </p:txBody>
      </p:sp>
      <p:sp>
        <p:nvSpPr>
          <p:cNvPr id="34" name="MH_Other_1"/>
          <p:cNvSpPr/>
          <p:nvPr>
            <p:custDataLst>
              <p:tags r:id="rId13"/>
            </p:custDataLst>
          </p:nvPr>
        </p:nvSpPr>
        <p:spPr>
          <a:xfrm>
            <a:off x="6598357" y="2888530"/>
            <a:ext cx="204562" cy="107845"/>
          </a:xfrm>
          <a:custGeom>
            <a:avLst/>
            <a:gdLst>
              <a:gd name="connsiteX0" fmla="*/ 131005 w 311731"/>
              <a:gd name="connsiteY0" fmla="*/ 0 h 121823"/>
              <a:gd name="connsiteX1" fmla="*/ 180725 w 311731"/>
              <a:gd name="connsiteY1" fmla="*/ 0 h 121823"/>
              <a:gd name="connsiteX2" fmla="*/ 205433 w 311731"/>
              <a:gd name="connsiteY2" fmla="*/ 4162 h 121823"/>
              <a:gd name="connsiteX3" fmla="*/ 309453 w 311731"/>
              <a:gd name="connsiteY3" fmla="*/ 109253 h 121823"/>
              <a:gd name="connsiteX4" fmla="*/ 311731 w 311731"/>
              <a:gd name="connsiteY4" fmla="*/ 121823 h 121823"/>
              <a:gd name="connsiteX5" fmla="*/ 0 w 311731"/>
              <a:gd name="connsiteY5" fmla="*/ 121823 h 121823"/>
              <a:gd name="connsiteX6" fmla="*/ 2277 w 311731"/>
              <a:gd name="connsiteY6" fmla="*/ 109253 h 121823"/>
              <a:gd name="connsiteX7" fmla="*/ 106298 w 311731"/>
              <a:gd name="connsiteY7" fmla="*/ 4162 h 1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731" h="121823">
                <a:moveTo>
                  <a:pt x="131005" y="0"/>
                </a:moveTo>
                <a:lnTo>
                  <a:pt x="180725" y="0"/>
                </a:lnTo>
                <a:lnTo>
                  <a:pt x="205433" y="4162"/>
                </a:lnTo>
                <a:cubicBezTo>
                  <a:pt x="252408" y="20443"/>
                  <a:pt x="290475" y="59254"/>
                  <a:pt x="309453" y="109253"/>
                </a:cubicBezTo>
                <a:lnTo>
                  <a:pt x="311731" y="121823"/>
                </a:lnTo>
                <a:lnTo>
                  <a:pt x="0" y="121823"/>
                </a:lnTo>
                <a:lnTo>
                  <a:pt x="2277" y="109253"/>
                </a:lnTo>
                <a:cubicBezTo>
                  <a:pt x="21256" y="59254"/>
                  <a:pt x="59323" y="20443"/>
                  <a:pt x="106298" y="4162"/>
                </a:cubicBezTo>
                <a:close/>
              </a:path>
            </a:pathLst>
          </a:custGeom>
          <a:gradFill>
            <a:gsLst>
              <a:gs pos="0">
                <a:schemeClr val="accent1">
                  <a:lumMod val="50000"/>
                </a:schemeClr>
              </a:gs>
              <a:gs pos="49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p>
        </p:txBody>
      </p:sp>
      <p:sp>
        <p:nvSpPr>
          <p:cNvPr id="35" name="MH_Other_2"/>
          <p:cNvSpPr/>
          <p:nvPr>
            <p:custDataLst>
              <p:tags r:id="rId14"/>
            </p:custDataLst>
          </p:nvPr>
        </p:nvSpPr>
        <p:spPr>
          <a:xfrm>
            <a:off x="8321847" y="2888530"/>
            <a:ext cx="193980" cy="107845"/>
          </a:xfrm>
          <a:custGeom>
            <a:avLst/>
            <a:gdLst>
              <a:gd name="connsiteX0" fmla="*/ 145370 w 318081"/>
              <a:gd name="connsiteY0" fmla="*/ 0 h 130555"/>
              <a:gd name="connsiteX1" fmla="*/ 172710 w 318081"/>
              <a:gd name="connsiteY1" fmla="*/ 0 h 130555"/>
              <a:gd name="connsiteX2" fmla="*/ 209618 w 318081"/>
              <a:gd name="connsiteY2" fmla="*/ 6428 h 130555"/>
              <a:gd name="connsiteX3" fmla="*/ 315757 w 318081"/>
              <a:gd name="connsiteY3" fmla="*/ 117294 h 130555"/>
              <a:gd name="connsiteX4" fmla="*/ 318081 w 318081"/>
              <a:gd name="connsiteY4" fmla="*/ 130555 h 130555"/>
              <a:gd name="connsiteX5" fmla="*/ 0 w 318081"/>
              <a:gd name="connsiteY5" fmla="*/ 130555 h 130555"/>
              <a:gd name="connsiteX6" fmla="*/ 2324 w 318081"/>
              <a:gd name="connsiteY6" fmla="*/ 117294 h 130555"/>
              <a:gd name="connsiteX7" fmla="*/ 108463 w 318081"/>
              <a:gd name="connsiteY7" fmla="*/ 6428 h 13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081" h="130555">
                <a:moveTo>
                  <a:pt x="145370" y="0"/>
                </a:moveTo>
                <a:lnTo>
                  <a:pt x="172710" y="0"/>
                </a:lnTo>
                <a:lnTo>
                  <a:pt x="209618" y="6428"/>
                </a:lnTo>
                <a:cubicBezTo>
                  <a:pt x="257550" y="23604"/>
                  <a:pt x="296392" y="64548"/>
                  <a:pt x="315757" y="117294"/>
                </a:cubicBezTo>
                <a:lnTo>
                  <a:pt x="318081" y="130555"/>
                </a:lnTo>
                <a:lnTo>
                  <a:pt x="0" y="130555"/>
                </a:lnTo>
                <a:lnTo>
                  <a:pt x="2324" y="117294"/>
                </a:lnTo>
                <a:cubicBezTo>
                  <a:pt x="21689" y="64548"/>
                  <a:pt x="60531" y="23604"/>
                  <a:pt x="108463" y="6428"/>
                </a:cubicBezTo>
                <a:close/>
              </a:path>
            </a:pathLst>
          </a:custGeom>
          <a:gradFill>
            <a:gsLst>
              <a:gs pos="0">
                <a:schemeClr val="accent1">
                  <a:lumMod val="50000"/>
                </a:schemeClr>
              </a:gs>
              <a:gs pos="49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p>
        </p:txBody>
      </p:sp>
      <p:sp>
        <p:nvSpPr>
          <p:cNvPr id="36" name="MH_SubTitle_1"/>
          <p:cNvSpPr/>
          <p:nvPr>
            <p:custDataLst>
              <p:tags r:id="rId15"/>
            </p:custDataLst>
          </p:nvPr>
        </p:nvSpPr>
        <p:spPr>
          <a:xfrm>
            <a:off x="6701814" y="2888530"/>
            <a:ext cx="1709382" cy="580373"/>
          </a:xfrm>
          <a:custGeom>
            <a:avLst/>
            <a:gdLst>
              <a:gd name="connsiteX0" fmla="*/ 0 w 2600830"/>
              <a:gd name="connsiteY0" fmla="*/ 0 h 649288"/>
              <a:gd name="connsiteX1" fmla="*/ 2600830 w 2600830"/>
              <a:gd name="connsiteY1" fmla="*/ 0 h 649288"/>
              <a:gd name="connsiteX2" fmla="*/ 2520047 w 2600830"/>
              <a:gd name="connsiteY2" fmla="*/ 89402 h 649288"/>
              <a:gd name="connsiteX3" fmla="*/ 1945040 w 2600830"/>
              <a:gd name="connsiteY3" fmla="*/ 646112 h 649288"/>
              <a:gd name="connsiteX4" fmla="*/ 648052 w 2600830"/>
              <a:gd name="connsiteY4" fmla="*/ 649287 h 649288"/>
              <a:gd name="connsiteX5" fmla="*/ 77908 w 2600830"/>
              <a:gd name="connsiteY5" fmla="*/ 84156 h 6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830" h="649288">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close/>
              </a:path>
            </a:pathLst>
          </a:custGeom>
          <a:gradFill flip="none" rotWithShape="1">
            <a:gsLst>
              <a:gs pos="0">
                <a:schemeClr val="accent1">
                  <a:lumMod val="60000"/>
                  <a:lumOff val="40000"/>
                </a:schemeClr>
              </a:gs>
              <a:gs pos="26000">
                <a:schemeClr val="accent1">
                  <a:lumMod val="40000"/>
                  <a:lumOff val="60000"/>
                </a:schemeClr>
              </a:gs>
              <a:gs pos="100000">
                <a:schemeClr val="accent1">
                  <a:lumMod val="60000"/>
                  <a:lumOff val="40000"/>
                </a:schemeClr>
              </a:gs>
            </a:gsLst>
            <a:lin ang="54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zh-CN" altLang="en-US" sz="2800" b="1" dirty="0">
              <a:solidFill>
                <a:schemeClr val="accent1">
                  <a:lumMod val="50000"/>
                </a:schemeClr>
              </a:solidFill>
            </a:endParaRPr>
          </a:p>
        </p:txBody>
      </p:sp>
      <p:sp>
        <p:nvSpPr>
          <p:cNvPr id="37" name="矩形 36"/>
          <p:cNvSpPr/>
          <p:nvPr/>
        </p:nvSpPr>
        <p:spPr>
          <a:xfrm>
            <a:off x="6614123" y="3721636"/>
            <a:ext cx="1820480" cy="579092"/>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200" b="1" dirty="0">
                <a:solidFill>
                  <a:schemeClr val="bg1"/>
                </a:solidFill>
                <a:ea typeface="微软雅黑" panose="020B0503020204020204" pitchFamily="34" charset="-122"/>
              </a:rPr>
              <a:t>安全</a:t>
            </a:r>
            <a:endParaRPr lang="en-US" altLang="zh-CN" sz="2200" b="1" dirty="0">
              <a:solidFill>
                <a:schemeClr val="bg1"/>
              </a:solidFill>
              <a:ea typeface="微软雅黑" panose="020B0503020204020204" pitchFamily="34" charset="-122"/>
            </a:endParaRPr>
          </a:p>
        </p:txBody>
      </p:sp>
      <p:sp>
        <p:nvSpPr>
          <p:cNvPr id="38" name="矩形 37"/>
          <p:cNvSpPr/>
          <p:nvPr/>
        </p:nvSpPr>
        <p:spPr>
          <a:xfrm>
            <a:off x="6614123" y="4392951"/>
            <a:ext cx="1820480" cy="579092"/>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200" b="1" dirty="0">
                <a:solidFill>
                  <a:schemeClr val="bg1"/>
                </a:solidFill>
                <a:ea typeface="微软雅黑" panose="020B0503020204020204" pitchFamily="34" charset="-122"/>
              </a:rPr>
              <a:t>便捷</a:t>
            </a:r>
            <a:endParaRPr lang="en-US" altLang="zh-CN" sz="2200" b="1" dirty="0">
              <a:solidFill>
                <a:schemeClr val="bg1"/>
              </a:solidFill>
              <a:ea typeface="微软雅黑" panose="020B0503020204020204" pitchFamily="34" charset="-122"/>
            </a:endParaRPr>
          </a:p>
        </p:txBody>
      </p:sp>
      <p:sp>
        <p:nvSpPr>
          <p:cNvPr id="39" name="矩形 38"/>
          <p:cNvSpPr/>
          <p:nvPr/>
        </p:nvSpPr>
        <p:spPr>
          <a:xfrm>
            <a:off x="6614123" y="5068761"/>
            <a:ext cx="1820480" cy="579092"/>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200" b="1" dirty="0">
                <a:solidFill>
                  <a:schemeClr val="bg1"/>
                </a:solidFill>
                <a:ea typeface="微软雅黑" panose="020B0503020204020204" pitchFamily="34" charset="-122"/>
              </a:rPr>
              <a:t>大运量</a:t>
            </a:r>
            <a:endParaRPr lang="en-US" altLang="zh-CN" sz="2200" b="1" dirty="0">
              <a:solidFill>
                <a:schemeClr val="bg1"/>
              </a:solidFill>
              <a:ea typeface="微软雅黑" panose="020B0503020204020204" pitchFamily="34" charset="-122"/>
            </a:endParaRPr>
          </a:p>
        </p:txBody>
      </p:sp>
      <p:sp>
        <p:nvSpPr>
          <p:cNvPr id="40" name="矩形 39"/>
          <p:cNvSpPr/>
          <p:nvPr/>
        </p:nvSpPr>
        <p:spPr>
          <a:xfrm>
            <a:off x="6614123" y="5743593"/>
            <a:ext cx="1820480" cy="579092"/>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200" b="1" dirty="0">
                <a:solidFill>
                  <a:schemeClr val="bg1"/>
                </a:solidFill>
                <a:ea typeface="微软雅黑" panose="020B0503020204020204" pitchFamily="34" charset="-122"/>
              </a:rPr>
              <a:t>全天候</a:t>
            </a:r>
            <a:endParaRPr lang="en-US" altLang="zh-CN" sz="2200" b="1" dirty="0">
              <a:solidFill>
                <a:schemeClr val="bg1"/>
              </a:solidFill>
              <a:ea typeface="微软雅黑" panose="020B0503020204020204" pitchFamily="34" charset="-122"/>
            </a:endParaRPr>
          </a:p>
        </p:txBody>
      </p:sp>
      <p:pic>
        <p:nvPicPr>
          <p:cNvPr id="25" name="Picture 2" descr="C:\Users\Administrator\Desktop\上.jpg"/>
          <p:cNvPicPr>
            <a:picLocks noChangeAspect="1" noChangeArrowheads="1"/>
          </p:cNvPicPr>
          <p:nvPr/>
        </p:nvPicPr>
        <p:blipFill>
          <a:blip r:embed="rId16" cstate="print"/>
          <a:srcRect/>
          <a:stretch>
            <a:fillRect/>
          </a:stretch>
        </p:blipFill>
        <p:spPr bwMode="auto">
          <a:xfrm>
            <a:off x="0" y="0"/>
            <a:ext cx="9144000" cy="625252"/>
          </a:xfrm>
          <a:prstGeom prst="rect">
            <a:avLst/>
          </a:prstGeom>
          <a:noFill/>
        </p:spPr>
      </p:pic>
      <p:sp>
        <p:nvSpPr>
          <p:cNvPr id="31" name="TextBox 30"/>
          <p:cNvSpPr txBox="1"/>
          <p:nvPr/>
        </p:nvSpPr>
        <p:spPr>
          <a:xfrm>
            <a:off x="1259632" y="116632"/>
            <a:ext cx="6264696"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一、中国铁路走出去的意义与战略方向</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
          <p:cNvSpPr>
            <a:spLocks noChangeArrowheads="1"/>
          </p:cNvSpPr>
          <p:nvPr/>
        </p:nvSpPr>
        <p:spPr bwMode="auto">
          <a:xfrm>
            <a:off x="285721" y="285728"/>
            <a:ext cx="796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9.  </a:t>
            </a:r>
            <a:r>
              <a:rPr lang="zh-CN" altLang="en-US" sz="2400" b="1" dirty="0" smtClean="0">
                <a:solidFill>
                  <a:schemeClr val="bg1"/>
                </a:solidFill>
                <a:latin typeface="微软雅黑" panose="020B0503020204020204" pitchFamily="34" charset="-122"/>
                <a:ea typeface="微软雅黑" panose="020B0503020204020204" pitchFamily="34" charset="-122"/>
              </a:rPr>
              <a:t>中国铁路“走出去”面临多重潜在风险</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428596" y="1214422"/>
            <a:ext cx="2353529" cy="612475"/>
          </a:xfrm>
          <a:prstGeom prst="rect">
            <a:avLst/>
          </a:prstGeom>
        </p:spPr>
        <p:txBody>
          <a:bodyPr wrap="none">
            <a:spAutoFit/>
          </a:bodyPr>
          <a:lstStyle/>
          <a:p>
            <a:pPr>
              <a:lnSpc>
                <a:spcPct val="130000"/>
              </a:lnSpc>
            </a:pPr>
            <a:r>
              <a:rPr lang="zh-CN" altLang="zh-CN" sz="2600" b="1" dirty="0" smtClean="0">
                <a:solidFill>
                  <a:srgbClr val="C00000"/>
                </a:solidFill>
                <a:ea typeface="微软雅黑" panose="020B0503020204020204" pitchFamily="34" charset="-122"/>
              </a:rPr>
              <a:t>（</a:t>
            </a:r>
            <a:r>
              <a:rPr lang="en-US" altLang="zh-CN" sz="2600" b="1" dirty="0" smtClean="0">
                <a:solidFill>
                  <a:srgbClr val="C00000"/>
                </a:solidFill>
                <a:ea typeface="微软雅黑" panose="020B0503020204020204" pitchFamily="34" charset="-122"/>
              </a:rPr>
              <a:t>2</a:t>
            </a:r>
            <a:r>
              <a:rPr lang="zh-CN" altLang="zh-CN" sz="2600" b="1" dirty="0" smtClean="0">
                <a:solidFill>
                  <a:srgbClr val="C00000"/>
                </a:solidFill>
                <a:ea typeface="微软雅黑" panose="020B0503020204020204" pitchFamily="34" charset="-122"/>
              </a:rPr>
              <a:t>）</a:t>
            </a:r>
            <a:r>
              <a:rPr lang="zh-CN" altLang="en-US" sz="2600" b="1" dirty="0" smtClean="0">
                <a:solidFill>
                  <a:srgbClr val="C00000"/>
                </a:solidFill>
                <a:ea typeface="微软雅黑" panose="020B0503020204020204" pitchFamily="34" charset="-122"/>
              </a:rPr>
              <a:t>社会</a:t>
            </a:r>
            <a:r>
              <a:rPr lang="zh-CN" altLang="zh-CN" sz="2600" b="1" dirty="0" smtClean="0">
                <a:solidFill>
                  <a:srgbClr val="C00000"/>
                </a:solidFill>
                <a:ea typeface="微软雅黑" panose="020B0503020204020204" pitchFamily="34" charset="-122"/>
              </a:rPr>
              <a:t>风险</a:t>
            </a:r>
            <a:endParaRPr lang="zh-CN" altLang="en-US" sz="2600" b="1" dirty="0">
              <a:solidFill>
                <a:srgbClr val="C00000"/>
              </a:solidFill>
              <a:ea typeface="微软雅黑" panose="020B0503020204020204" pitchFamily="34" charset="-122"/>
            </a:endParaRPr>
          </a:p>
        </p:txBody>
      </p:sp>
      <p:sp>
        <p:nvSpPr>
          <p:cNvPr id="4" name="矩形 3"/>
          <p:cNvSpPr/>
          <p:nvPr/>
        </p:nvSpPr>
        <p:spPr>
          <a:xfrm>
            <a:off x="571472" y="1858324"/>
            <a:ext cx="8001056" cy="1966051"/>
          </a:xfrm>
          <a:prstGeom prst="rect">
            <a:avLst/>
          </a:prstGeom>
        </p:spPr>
        <p:txBody>
          <a:bodyPr wrap="square">
            <a:spAutoFit/>
          </a:bodyPr>
          <a:lstStyle/>
          <a:p>
            <a:pPr>
              <a:lnSpc>
                <a:spcPct val="130000"/>
              </a:lnSpc>
            </a:pP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在国外，土地多为私有，征地费用高昂，业主国家对使用本国劳动力的比例有严格要求。高铁修建前涉及占地、拆迁、补偿等公民切身利益，赢得当地</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公众</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的理解、支持和参与至关重要</a:t>
            </a:r>
            <a:endPar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矩形 4"/>
          <p:cNvSpPr/>
          <p:nvPr/>
        </p:nvSpPr>
        <p:spPr>
          <a:xfrm>
            <a:off x="571472" y="3930026"/>
            <a:ext cx="7204216" cy="424732"/>
          </a:xfrm>
          <a:prstGeom prst="rect">
            <a:avLst/>
          </a:prstGeom>
        </p:spPr>
        <p:txBody>
          <a:bodyPr wrap="none">
            <a:spAutoFit/>
          </a:bodyPr>
          <a:lstStyle/>
          <a:p>
            <a:pPr marL="457200" indent="-457200" defTabSz="931545" eaLnBrk="0" hangingPunct="0">
              <a:lnSpc>
                <a:spcPct val="120000"/>
              </a:lnSpc>
              <a:defRPr/>
            </a:pPr>
            <a:r>
              <a:rPr lang="zh-CN" altLang="en-US"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墨西哥城</a:t>
            </a:r>
            <a:r>
              <a:rPr lang="en-US" altLang="zh-CN"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克雷塔罗高速铁路                    ：被取消，有这方面的考虑</a:t>
            </a:r>
            <a:endParaRPr lang="zh-CN" altLang="en-US"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矩形 5"/>
          <p:cNvSpPr/>
          <p:nvPr/>
        </p:nvSpPr>
        <p:spPr>
          <a:xfrm>
            <a:off x="571472" y="4572968"/>
            <a:ext cx="7960834" cy="369332"/>
          </a:xfrm>
          <a:prstGeom prst="rect">
            <a:avLst/>
          </a:prstGeom>
        </p:spPr>
        <p:txBody>
          <a:bodyPr wrap="none">
            <a:spAutoFit/>
          </a:bodyPr>
          <a:lstStyle/>
          <a:p>
            <a:r>
              <a:rPr lang="zh-CN" altLang="en-US"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中国与老挝达成共识的铁路建设计划         ：因居民反对，或无法按计划进行</a:t>
            </a:r>
            <a:endParaRPr lang="zh-CN" altLang="en-US"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8" name="矩形 7"/>
          <p:cNvSpPr/>
          <p:nvPr/>
        </p:nvSpPr>
        <p:spPr>
          <a:xfrm>
            <a:off x="571504" y="5144472"/>
            <a:ext cx="8572496" cy="1311128"/>
          </a:xfrm>
          <a:prstGeom prst="rect">
            <a:avLst/>
          </a:prstGeom>
        </p:spPr>
        <p:txBody>
          <a:bodyPr wrap="square">
            <a:spAutoFit/>
          </a:bodyPr>
          <a:lstStyle/>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高铁的</a:t>
            </a:r>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社会效益</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和</a:t>
            </a:r>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生态环境</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效益也是需要认真考量的重要因素</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高铁建成后在加速跨区域人口流动，促进各个民族、不同宗教的族群交往的同时，也带来因流动性而产生的</a:t>
            </a:r>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族群</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及</a:t>
            </a:r>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教派</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冲突问题</a:t>
            </a:r>
            <a:endPar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
          <p:cNvSpPr>
            <a:spLocks noChangeArrowheads="1"/>
          </p:cNvSpPr>
          <p:nvPr/>
        </p:nvSpPr>
        <p:spPr bwMode="auto">
          <a:xfrm>
            <a:off x="285721" y="285728"/>
            <a:ext cx="796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9.  </a:t>
            </a:r>
            <a:r>
              <a:rPr lang="zh-CN" altLang="en-US" sz="2400" b="1" dirty="0" smtClean="0">
                <a:solidFill>
                  <a:schemeClr val="bg1"/>
                </a:solidFill>
                <a:latin typeface="微软雅黑" panose="020B0503020204020204" pitchFamily="34" charset="-122"/>
                <a:ea typeface="微软雅黑" panose="020B0503020204020204" pitchFamily="34" charset="-122"/>
              </a:rPr>
              <a:t>中国铁路“走出去”面临多重潜在风险</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428596" y="1142984"/>
            <a:ext cx="2353529" cy="612475"/>
          </a:xfrm>
          <a:prstGeom prst="rect">
            <a:avLst/>
          </a:prstGeom>
        </p:spPr>
        <p:txBody>
          <a:bodyPr wrap="none">
            <a:spAutoFit/>
          </a:bodyPr>
          <a:lstStyle/>
          <a:p>
            <a:pPr>
              <a:lnSpc>
                <a:spcPct val="130000"/>
              </a:lnSpc>
            </a:pPr>
            <a:r>
              <a:rPr lang="zh-CN" altLang="zh-CN" sz="2600" b="1" dirty="0" smtClean="0">
                <a:solidFill>
                  <a:srgbClr val="C00000"/>
                </a:solidFill>
                <a:ea typeface="微软雅黑" panose="020B0503020204020204" pitchFamily="34" charset="-122"/>
              </a:rPr>
              <a:t>（</a:t>
            </a:r>
            <a:r>
              <a:rPr lang="en-US" altLang="zh-CN" sz="2600" b="1" dirty="0" smtClean="0">
                <a:solidFill>
                  <a:srgbClr val="C00000"/>
                </a:solidFill>
                <a:ea typeface="微软雅黑" panose="020B0503020204020204" pitchFamily="34" charset="-122"/>
              </a:rPr>
              <a:t>3</a:t>
            </a:r>
            <a:r>
              <a:rPr lang="zh-CN" altLang="zh-CN" sz="2600" b="1" dirty="0" smtClean="0">
                <a:solidFill>
                  <a:srgbClr val="C00000"/>
                </a:solidFill>
                <a:ea typeface="微软雅黑" panose="020B0503020204020204" pitchFamily="34" charset="-122"/>
              </a:rPr>
              <a:t>）</a:t>
            </a:r>
            <a:r>
              <a:rPr lang="zh-CN" altLang="en-US" sz="2600" b="1" dirty="0" smtClean="0">
                <a:solidFill>
                  <a:srgbClr val="C00000"/>
                </a:solidFill>
                <a:ea typeface="微软雅黑" panose="020B0503020204020204" pitchFamily="34" charset="-122"/>
              </a:rPr>
              <a:t>安全</a:t>
            </a:r>
            <a:r>
              <a:rPr lang="zh-CN" altLang="zh-CN" sz="2600" b="1" dirty="0" smtClean="0">
                <a:solidFill>
                  <a:srgbClr val="C00000"/>
                </a:solidFill>
                <a:ea typeface="微软雅黑" panose="020B0503020204020204" pitchFamily="34" charset="-122"/>
              </a:rPr>
              <a:t>风险</a:t>
            </a:r>
            <a:endParaRPr lang="zh-CN" altLang="en-US" sz="2600" b="1" dirty="0">
              <a:solidFill>
                <a:srgbClr val="C00000"/>
              </a:solidFill>
              <a:ea typeface="微软雅黑" panose="020B0503020204020204" pitchFamily="34" charset="-122"/>
            </a:endParaRPr>
          </a:p>
        </p:txBody>
      </p:sp>
      <p:grpSp>
        <p:nvGrpSpPr>
          <p:cNvPr id="9" name="组 254"/>
          <p:cNvGrpSpPr/>
          <p:nvPr/>
        </p:nvGrpSpPr>
        <p:grpSpPr>
          <a:xfrm>
            <a:off x="971600" y="2932996"/>
            <a:ext cx="7272808" cy="3925028"/>
            <a:chOff x="417137" y="1193803"/>
            <a:chExt cx="4682512" cy="2527084"/>
          </a:xfrm>
        </p:grpSpPr>
        <p:sp>
          <p:nvSpPr>
            <p:cNvPr id="10" name="Freeform 559"/>
            <p:cNvSpPr/>
            <p:nvPr/>
          </p:nvSpPr>
          <p:spPr bwMode="auto">
            <a:xfrm>
              <a:off x="2545709" y="1983030"/>
              <a:ext cx="59777" cy="92697"/>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1" name="Freeform 560"/>
            <p:cNvSpPr/>
            <p:nvPr/>
          </p:nvSpPr>
          <p:spPr bwMode="auto">
            <a:xfrm>
              <a:off x="2596823" y="1905926"/>
              <a:ext cx="101360" cy="195791"/>
            </a:xfrm>
            <a:custGeom>
              <a:avLst/>
              <a:gdLst>
                <a:gd name="T0" fmla="*/ 2147483647 w 96"/>
                <a:gd name="T1" fmla="*/ 2147483647 h 184"/>
                <a:gd name="T2" fmla="*/ 2147483647 w 96"/>
                <a:gd name="T3" fmla="*/ 2147483647 h 184"/>
                <a:gd name="T4" fmla="*/ 2147483647 w 96"/>
                <a:gd name="T5" fmla="*/ 2147483647 h 184"/>
                <a:gd name="T6" fmla="*/ 2147483647 w 96"/>
                <a:gd name="T7" fmla="*/ 2147483647 h 184"/>
                <a:gd name="T8" fmla="*/ 2147483647 w 96"/>
                <a:gd name="T9" fmla="*/ 2147483647 h 184"/>
                <a:gd name="T10" fmla="*/ 2147483647 w 96"/>
                <a:gd name="T11" fmla="*/ 2147483647 h 184"/>
                <a:gd name="T12" fmla="*/ 2147483647 w 96"/>
                <a:gd name="T13" fmla="*/ 2147483647 h 184"/>
                <a:gd name="T14" fmla="*/ 2147483647 w 96"/>
                <a:gd name="T15" fmla="*/ 2147483647 h 184"/>
                <a:gd name="T16" fmla="*/ 2147483647 w 96"/>
                <a:gd name="T17" fmla="*/ 2147483647 h 184"/>
                <a:gd name="T18" fmla="*/ 2147483647 w 96"/>
                <a:gd name="T19" fmla="*/ 2147483647 h 184"/>
                <a:gd name="T20" fmla="*/ 2147483647 w 96"/>
                <a:gd name="T21" fmla="*/ 2147483647 h 184"/>
                <a:gd name="T22" fmla="*/ 2147483647 w 96"/>
                <a:gd name="T23" fmla="*/ 2147483647 h 184"/>
                <a:gd name="T24" fmla="*/ 2147483647 w 96"/>
                <a:gd name="T25" fmla="*/ 2147483647 h 184"/>
                <a:gd name="T26" fmla="*/ 2147483647 w 96"/>
                <a:gd name="T27" fmla="*/ 2147483647 h 184"/>
                <a:gd name="T28" fmla="*/ 2147483647 w 96"/>
                <a:gd name="T29" fmla="*/ 2147483647 h 184"/>
                <a:gd name="T30" fmla="*/ 0 w 96"/>
                <a:gd name="T31" fmla="*/ 2147483647 h 184"/>
                <a:gd name="T32" fmla="*/ 0 w 96"/>
                <a:gd name="T33" fmla="*/ 2147483647 h 184"/>
                <a:gd name="T34" fmla="*/ 0 w 96"/>
                <a:gd name="T35" fmla="*/ 2147483647 h 184"/>
                <a:gd name="T36" fmla="*/ 0 w 96"/>
                <a:gd name="T37" fmla="*/ 2147483647 h 184"/>
                <a:gd name="T38" fmla="*/ 0 w 96"/>
                <a:gd name="T39" fmla="*/ 2147483647 h 184"/>
                <a:gd name="T40" fmla="*/ 2147483647 w 96"/>
                <a:gd name="T41" fmla="*/ 2147483647 h 184"/>
                <a:gd name="T42" fmla="*/ 2147483647 w 96"/>
                <a:gd name="T43" fmla="*/ 0 h 184"/>
                <a:gd name="T44" fmla="*/ 2147483647 w 96"/>
                <a:gd name="T45" fmla="*/ 0 h 184"/>
                <a:gd name="T46" fmla="*/ 2147483647 w 96"/>
                <a:gd name="T47" fmla="*/ 0 h 184"/>
                <a:gd name="T48" fmla="*/ 2147483647 w 96"/>
                <a:gd name="T49" fmla="*/ 2147483647 h 184"/>
                <a:gd name="T50" fmla="*/ 2147483647 w 96"/>
                <a:gd name="T51" fmla="*/ 2147483647 h 184"/>
                <a:gd name="T52" fmla="*/ 2147483647 w 96"/>
                <a:gd name="T53" fmla="*/ 2147483647 h 184"/>
                <a:gd name="T54" fmla="*/ 2147483647 w 96"/>
                <a:gd name="T55" fmla="*/ 2147483647 h 184"/>
                <a:gd name="T56" fmla="*/ 2147483647 w 96"/>
                <a:gd name="T57" fmla="*/ 2147483647 h 184"/>
                <a:gd name="T58" fmla="*/ 2147483647 w 96"/>
                <a:gd name="T59" fmla="*/ 2147483647 h 184"/>
                <a:gd name="T60" fmla="*/ 2147483647 w 96"/>
                <a:gd name="T61" fmla="*/ 2147483647 h 184"/>
                <a:gd name="T62" fmla="*/ 2147483647 w 96"/>
                <a:gd name="T63" fmla="*/ 2147483647 h 184"/>
                <a:gd name="T64" fmla="*/ 2147483647 w 96"/>
                <a:gd name="T65" fmla="*/ 2147483647 h 184"/>
                <a:gd name="T66" fmla="*/ 2147483647 w 96"/>
                <a:gd name="T67" fmla="*/ 2147483647 h 184"/>
                <a:gd name="T68" fmla="*/ 2147483647 w 96"/>
                <a:gd name="T69" fmla="*/ 2147483647 h 184"/>
                <a:gd name="T70" fmla="*/ 2147483647 w 96"/>
                <a:gd name="T71" fmla="*/ 2147483647 h 184"/>
                <a:gd name="T72" fmla="*/ 2147483647 w 96"/>
                <a:gd name="T73" fmla="*/ 2147483647 h 184"/>
                <a:gd name="T74" fmla="*/ 2147483647 w 96"/>
                <a:gd name="T75" fmla="*/ 2147483647 h 184"/>
                <a:gd name="T76" fmla="*/ 2147483647 w 96"/>
                <a:gd name="T77" fmla="*/ 2147483647 h 184"/>
                <a:gd name="T78" fmla="*/ 2147483647 w 96"/>
                <a:gd name="T79" fmla="*/ 2147483647 h 184"/>
                <a:gd name="T80" fmla="*/ 2147483647 w 96"/>
                <a:gd name="T81" fmla="*/ 2147483647 h 184"/>
                <a:gd name="T82" fmla="*/ 2147483647 w 96"/>
                <a:gd name="T83" fmla="*/ 2147483647 h 184"/>
                <a:gd name="T84" fmla="*/ 2147483647 w 96"/>
                <a:gd name="T85" fmla="*/ 2147483647 h 184"/>
                <a:gd name="T86" fmla="*/ 2147483647 w 96"/>
                <a:gd name="T87" fmla="*/ 2147483647 h 184"/>
                <a:gd name="T88" fmla="*/ 2147483647 w 96"/>
                <a:gd name="T89" fmla="*/ 2147483647 h 184"/>
                <a:gd name="T90" fmla="*/ 2147483647 w 96"/>
                <a:gd name="T91" fmla="*/ 2147483647 h 184"/>
                <a:gd name="T92" fmla="*/ 2147483647 w 96"/>
                <a:gd name="T93" fmla="*/ 2147483647 h 184"/>
                <a:gd name="T94" fmla="*/ 2147483647 w 96"/>
                <a:gd name="T95" fmla="*/ 2147483647 h 184"/>
                <a:gd name="T96" fmla="*/ 2147483647 w 96"/>
                <a:gd name="T97" fmla="*/ 2147483647 h 184"/>
                <a:gd name="T98" fmla="*/ 2147483647 w 96"/>
                <a:gd name="T99" fmla="*/ 2147483647 h 184"/>
                <a:gd name="T100" fmla="*/ 2147483647 w 96"/>
                <a:gd name="T101" fmla="*/ 2147483647 h 184"/>
                <a:gd name="T102" fmla="*/ 2147483647 w 96"/>
                <a:gd name="T103" fmla="*/ 2147483647 h 184"/>
                <a:gd name="T104" fmla="*/ 2147483647 w 96"/>
                <a:gd name="T105" fmla="*/ 2147483647 h 184"/>
                <a:gd name="T106" fmla="*/ 2147483647 w 96"/>
                <a:gd name="T107" fmla="*/ 2147483647 h 184"/>
                <a:gd name="T108" fmla="*/ 2147483647 w 96"/>
                <a:gd name="T109" fmla="*/ 2147483647 h 184"/>
                <a:gd name="T110" fmla="*/ 2147483647 w 96"/>
                <a:gd name="T111" fmla="*/ 2147483647 h 184"/>
                <a:gd name="T112" fmla="*/ 2147483647 w 96"/>
                <a:gd name="T113" fmla="*/ 2147483647 h 184"/>
                <a:gd name="T114" fmla="*/ 2147483647 w 96"/>
                <a:gd name="T115" fmla="*/ 2147483647 h 184"/>
                <a:gd name="T116" fmla="*/ 2147483647 w 96"/>
                <a:gd name="T117" fmla="*/ 2147483647 h 184"/>
                <a:gd name="T118" fmla="*/ 2147483647 w 96"/>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184"/>
                <a:gd name="T182" fmla="*/ 96 w 96"/>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184">
                  <a:moveTo>
                    <a:pt x="16" y="144"/>
                  </a:moveTo>
                  <a:lnTo>
                    <a:pt x="24" y="136"/>
                  </a:lnTo>
                  <a:lnTo>
                    <a:pt x="24" y="128"/>
                  </a:lnTo>
                  <a:lnTo>
                    <a:pt x="16" y="128"/>
                  </a:lnTo>
                  <a:lnTo>
                    <a:pt x="24" y="120"/>
                  </a:lnTo>
                  <a:lnTo>
                    <a:pt x="40" y="112"/>
                  </a:lnTo>
                  <a:lnTo>
                    <a:pt x="40" y="104"/>
                  </a:lnTo>
                  <a:lnTo>
                    <a:pt x="40" y="96"/>
                  </a:lnTo>
                  <a:lnTo>
                    <a:pt x="32" y="88"/>
                  </a:lnTo>
                  <a:lnTo>
                    <a:pt x="24" y="88"/>
                  </a:lnTo>
                  <a:lnTo>
                    <a:pt x="16" y="88"/>
                  </a:lnTo>
                  <a:lnTo>
                    <a:pt x="16" y="80"/>
                  </a:lnTo>
                  <a:lnTo>
                    <a:pt x="16" y="64"/>
                  </a:lnTo>
                  <a:lnTo>
                    <a:pt x="8" y="64"/>
                  </a:lnTo>
                  <a:lnTo>
                    <a:pt x="8" y="72"/>
                  </a:lnTo>
                  <a:lnTo>
                    <a:pt x="0" y="64"/>
                  </a:lnTo>
                  <a:lnTo>
                    <a:pt x="0" y="48"/>
                  </a:lnTo>
                  <a:lnTo>
                    <a:pt x="0" y="40"/>
                  </a:lnTo>
                  <a:lnTo>
                    <a:pt x="0" y="32"/>
                  </a:lnTo>
                  <a:lnTo>
                    <a:pt x="0" y="24"/>
                  </a:lnTo>
                  <a:lnTo>
                    <a:pt x="8" y="16"/>
                  </a:lnTo>
                  <a:lnTo>
                    <a:pt x="16" y="0"/>
                  </a:lnTo>
                  <a:lnTo>
                    <a:pt x="24" y="0"/>
                  </a:lnTo>
                  <a:lnTo>
                    <a:pt x="32" y="0"/>
                  </a:lnTo>
                  <a:lnTo>
                    <a:pt x="24" y="16"/>
                  </a:lnTo>
                  <a:lnTo>
                    <a:pt x="32" y="24"/>
                  </a:lnTo>
                  <a:lnTo>
                    <a:pt x="40" y="16"/>
                  </a:lnTo>
                  <a:lnTo>
                    <a:pt x="56" y="24"/>
                  </a:lnTo>
                  <a:lnTo>
                    <a:pt x="48" y="32"/>
                  </a:lnTo>
                  <a:lnTo>
                    <a:pt x="48" y="40"/>
                  </a:lnTo>
                  <a:lnTo>
                    <a:pt x="40" y="56"/>
                  </a:lnTo>
                  <a:lnTo>
                    <a:pt x="48" y="64"/>
                  </a:lnTo>
                  <a:lnTo>
                    <a:pt x="56" y="64"/>
                  </a:lnTo>
                  <a:lnTo>
                    <a:pt x="64" y="88"/>
                  </a:lnTo>
                  <a:lnTo>
                    <a:pt x="72" y="96"/>
                  </a:lnTo>
                  <a:lnTo>
                    <a:pt x="80" y="112"/>
                  </a:lnTo>
                  <a:lnTo>
                    <a:pt x="80" y="120"/>
                  </a:lnTo>
                  <a:lnTo>
                    <a:pt x="80" y="128"/>
                  </a:lnTo>
                  <a:lnTo>
                    <a:pt x="88" y="128"/>
                  </a:lnTo>
                  <a:lnTo>
                    <a:pt x="96" y="128"/>
                  </a:lnTo>
                  <a:lnTo>
                    <a:pt x="96" y="144"/>
                  </a:lnTo>
                  <a:lnTo>
                    <a:pt x="88" y="152"/>
                  </a:lnTo>
                  <a:lnTo>
                    <a:pt x="88" y="160"/>
                  </a:lnTo>
                  <a:lnTo>
                    <a:pt x="96" y="160"/>
                  </a:lnTo>
                  <a:lnTo>
                    <a:pt x="88" y="160"/>
                  </a:lnTo>
                  <a:lnTo>
                    <a:pt x="72" y="168"/>
                  </a:lnTo>
                  <a:lnTo>
                    <a:pt x="56" y="168"/>
                  </a:lnTo>
                  <a:lnTo>
                    <a:pt x="48" y="176"/>
                  </a:lnTo>
                  <a:lnTo>
                    <a:pt x="40" y="168"/>
                  </a:lnTo>
                  <a:lnTo>
                    <a:pt x="32" y="176"/>
                  </a:lnTo>
                  <a:lnTo>
                    <a:pt x="24" y="176"/>
                  </a:lnTo>
                  <a:lnTo>
                    <a:pt x="16" y="176"/>
                  </a:lnTo>
                  <a:lnTo>
                    <a:pt x="16" y="184"/>
                  </a:lnTo>
                  <a:lnTo>
                    <a:pt x="8" y="184"/>
                  </a:lnTo>
                  <a:lnTo>
                    <a:pt x="8" y="176"/>
                  </a:lnTo>
                  <a:lnTo>
                    <a:pt x="24" y="168"/>
                  </a:lnTo>
                  <a:lnTo>
                    <a:pt x="32" y="152"/>
                  </a:lnTo>
                  <a:lnTo>
                    <a:pt x="24" y="152"/>
                  </a:lnTo>
                  <a:lnTo>
                    <a:pt x="16" y="152"/>
                  </a:lnTo>
                  <a:lnTo>
                    <a:pt x="16" y="14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2" name="Freeform 561"/>
            <p:cNvSpPr/>
            <p:nvPr/>
          </p:nvSpPr>
          <p:spPr bwMode="auto">
            <a:xfrm>
              <a:off x="3369589" y="1219793"/>
              <a:ext cx="237374" cy="296285"/>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3" name="Freeform 562"/>
            <p:cNvSpPr/>
            <p:nvPr/>
          </p:nvSpPr>
          <p:spPr bwMode="auto">
            <a:xfrm>
              <a:off x="2545709" y="1983030"/>
              <a:ext cx="59777" cy="92697"/>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4" name="Freeform 563"/>
            <p:cNvSpPr/>
            <p:nvPr/>
          </p:nvSpPr>
          <p:spPr bwMode="auto">
            <a:xfrm>
              <a:off x="3369589" y="1219793"/>
              <a:ext cx="237374" cy="296285"/>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5" name="Freeform 564"/>
            <p:cNvSpPr/>
            <p:nvPr/>
          </p:nvSpPr>
          <p:spPr bwMode="auto">
            <a:xfrm>
              <a:off x="3252634" y="3042551"/>
              <a:ext cx="84900" cy="187127"/>
            </a:xfrm>
            <a:custGeom>
              <a:avLst/>
              <a:gdLst>
                <a:gd name="T0" fmla="*/ 0 w 80"/>
                <a:gd name="T1" fmla="*/ 2147483647 h 176"/>
                <a:gd name="T2" fmla="*/ 0 w 80"/>
                <a:gd name="T3" fmla="*/ 2147483647 h 176"/>
                <a:gd name="T4" fmla="*/ 2147483647 w 80"/>
                <a:gd name="T5" fmla="*/ 2147483647 h 176"/>
                <a:gd name="T6" fmla="*/ 2147483647 w 80"/>
                <a:gd name="T7" fmla="*/ 2147483647 h 176"/>
                <a:gd name="T8" fmla="*/ 2147483647 w 80"/>
                <a:gd name="T9" fmla="*/ 2147483647 h 176"/>
                <a:gd name="T10" fmla="*/ 2147483647 w 80"/>
                <a:gd name="T11" fmla="*/ 2147483647 h 176"/>
                <a:gd name="T12" fmla="*/ 2147483647 w 80"/>
                <a:gd name="T13" fmla="*/ 2147483647 h 176"/>
                <a:gd name="T14" fmla="*/ 2147483647 w 80"/>
                <a:gd name="T15" fmla="*/ 2147483647 h 176"/>
                <a:gd name="T16" fmla="*/ 2147483647 w 80"/>
                <a:gd name="T17" fmla="*/ 0 h 176"/>
                <a:gd name="T18" fmla="*/ 2147483647 w 80"/>
                <a:gd name="T19" fmla="*/ 2147483647 h 176"/>
                <a:gd name="T20" fmla="*/ 2147483647 w 80"/>
                <a:gd name="T21" fmla="*/ 2147483647 h 176"/>
                <a:gd name="T22" fmla="*/ 2147483647 w 80"/>
                <a:gd name="T23" fmla="*/ 2147483647 h 176"/>
                <a:gd name="T24" fmla="*/ 2147483647 w 80"/>
                <a:gd name="T25" fmla="*/ 2147483647 h 176"/>
                <a:gd name="T26" fmla="*/ 2147483647 w 80"/>
                <a:gd name="T27" fmla="*/ 2147483647 h 176"/>
                <a:gd name="T28" fmla="*/ 2147483647 w 80"/>
                <a:gd name="T29" fmla="*/ 2147483647 h 176"/>
                <a:gd name="T30" fmla="*/ 0 w 80"/>
                <a:gd name="T31" fmla="*/ 2147483647 h 176"/>
                <a:gd name="T32" fmla="*/ 0 w 80"/>
                <a:gd name="T33" fmla="*/ 2147483647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176"/>
                <a:gd name="T53" fmla="*/ 80 w 80"/>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176">
                  <a:moveTo>
                    <a:pt x="0" y="144"/>
                  </a:moveTo>
                  <a:lnTo>
                    <a:pt x="0" y="128"/>
                  </a:lnTo>
                  <a:lnTo>
                    <a:pt x="8" y="112"/>
                  </a:lnTo>
                  <a:lnTo>
                    <a:pt x="16" y="88"/>
                  </a:lnTo>
                  <a:lnTo>
                    <a:pt x="8" y="56"/>
                  </a:lnTo>
                  <a:lnTo>
                    <a:pt x="16" y="48"/>
                  </a:lnTo>
                  <a:lnTo>
                    <a:pt x="32" y="40"/>
                  </a:lnTo>
                  <a:lnTo>
                    <a:pt x="48" y="16"/>
                  </a:lnTo>
                  <a:lnTo>
                    <a:pt x="72" y="0"/>
                  </a:lnTo>
                  <a:lnTo>
                    <a:pt x="80" y="16"/>
                  </a:lnTo>
                  <a:lnTo>
                    <a:pt x="80" y="40"/>
                  </a:lnTo>
                  <a:lnTo>
                    <a:pt x="80" y="56"/>
                  </a:lnTo>
                  <a:lnTo>
                    <a:pt x="48" y="168"/>
                  </a:lnTo>
                  <a:lnTo>
                    <a:pt x="32" y="168"/>
                  </a:lnTo>
                  <a:lnTo>
                    <a:pt x="16" y="176"/>
                  </a:lnTo>
                  <a:lnTo>
                    <a:pt x="0" y="160"/>
                  </a:lnTo>
                  <a:lnTo>
                    <a:pt x="0" y="14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6" name="Freeform 565"/>
            <p:cNvSpPr/>
            <p:nvPr/>
          </p:nvSpPr>
          <p:spPr bwMode="auto">
            <a:xfrm>
              <a:off x="3751640" y="2754063"/>
              <a:ext cx="25124" cy="34653"/>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7" name="Freeform 566"/>
            <p:cNvSpPr/>
            <p:nvPr/>
          </p:nvSpPr>
          <p:spPr bwMode="auto">
            <a:xfrm>
              <a:off x="4141488" y="2601589"/>
              <a:ext cx="25124" cy="25990"/>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8" name="Freeform 567"/>
            <p:cNvSpPr/>
            <p:nvPr/>
          </p:nvSpPr>
          <p:spPr bwMode="auto">
            <a:xfrm>
              <a:off x="3751640" y="2754063"/>
              <a:ext cx="25124" cy="34653"/>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9" name="Freeform 568"/>
            <p:cNvSpPr/>
            <p:nvPr/>
          </p:nvSpPr>
          <p:spPr bwMode="auto">
            <a:xfrm>
              <a:off x="4141488" y="2601589"/>
              <a:ext cx="25124" cy="25990"/>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0" name="Freeform 569"/>
            <p:cNvSpPr/>
            <p:nvPr/>
          </p:nvSpPr>
          <p:spPr bwMode="auto">
            <a:xfrm>
              <a:off x="4293962" y="2525352"/>
              <a:ext cx="17327" cy="51113"/>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1" name="Freeform 570"/>
            <p:cNvSpPr/>
            <p:nvPr/>
          </p:nvSpPr>
          <p:spPr bwMode="auto">
            <a:xfrm>
              <a:off x="4421313" y="2398001"/>
              <a:ext cx="25123" cy="33787"/>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2" name="Freeform 571"/>
            <p:cNvSpPr/>
            <p:nvPr/>
          </p:nvSpPr>
          <p:spPr bwMode="auto">
            <a:xfrm>
              <a:off x="4293962" y="2525352"/>
              <a:ext cx="17327" cy="51113"/>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3" name="Freeform 572"/>
            <p:cNvSpPr/>
            <p:nvPr/>
          </p:nvSpPr>
          <p:spPr bwMode="auto">
            <a:xfrm>
              <a:off x="4421313" y="2398001"/>
              <a:ext cx="25123" cy="33787"/>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4" name="Freeform 573"/>
            <p:cNvSpPr/>
            <p:nvPr/>
          </p:nvSpPr>
          <p:spPr bwMode="auto">
            <a:xfrm>
              <a:off x="4455100" y="2203077"/>
              <a:ext cx="186261" cy="203587"/>
            </a:xfrm>
            <a:custGeom>
              <a:avLst/>
              <a:gdLst>
                <a:gd name="T0" fmla="*/ 0 w 176"/>
                <a:gd name="T1" fmla="*/ 2147483647 h 192"/>
                <a:gd name="T2" fmla="*/ 2147483647 w 176"/>
                <a:gd name="T3" fmla="*/ 2147483647 h 192"/>
                <a:gd name="T4" fmla="*/ 2147483647 w 176"/>
                <a:gd name="T5" fmla="*/ 2147483647 h 192"/>
                <a:gd name="T6" fmla="*/ 2147483647 w 176"/>
                <a:gd name="T7" fmla="*/ 2147483647 h 192"/>
                <a:gd name="T8" fmla="*/ 2147483647 w 176"/>
                <a:gd name="T9" fmla="*/ 2147483647 h 192"/>
                <a:gd name="T10" fmla="*/ 2147483647 w 176"/>
                <a:gd name="T11" fmla="*/ 2147483647 h 192"/>
                <a:gd name="T12" fmla="*/ 2147483647 w 176"/>
                <a:gd name="T13" fmla="*/ 2147483647 h 192"/>
                <a:gd name="T14" fmla="*/ 2147483647 w 176"/>
                <a:gd name="T15" fmla="*/ 2147483647 h 192"/>
                <a:gd name="T16" fmla="*/ 2147483647 w 176"/>
                <a:gd name="T17" fmla="*/ 2147483647 h 192"/>
                <a:gd name="T18" fmla="*/ 2147483647 w 176"/>
                <a:gd name="T19" fmla="*/ 2147483647 h 192"/>
                <a:gd name="T20" fmla="*/ 2147483647 w 176"/>
                <a:gd name="T21" fmla="*/ 0 h 192"/>
                <a:gd name="T22" fmla="*/ 2147483647 w 176"/>
                <a:gd name="T23" fmla="*/ 2147483647 h 192"/>
                <a:gd name="T24" fmla="*/ 2147483647 w 176"/>
                <a:gd name="T25" fmla="*/ 2147483647 h 192"/>
                <a:gd name="T26" fmla="*/ 2147483647 w 176"/>
                <a:gd name="T27" fmla="*/ 2147483647 h 192"/>
                <a:gd name="T28" fmla="*/ 2147483647 w 176"/>
                <a:gd name="T29" fmla="*/ 2147483647 h 192"/>
                <a:gd name="T30" fmla="*/ 2147483647 w 176"/>
                <a:gd name="T31" fmla="*/ 2147483647 h 192"/>
                <a:gd name="T32" fmla="*/ 2147483647 w 176"/>
                <a:gd name="T33" fmla="*/ 2147483647 h 192"/>
                <a:gd name="T34" fmla="*/ 2147483647 w 176"/>
                <a:gd name="T35" fmla="*/ 2147483647 h 192"/>
                <a:gd name="T36" fmla="*/ 2147483647 w 176"/>
                <a:gd name="T37" fmla="*/ 2147483647 h 192"/>
                <a:gd name="T38" fmla="*/ 2147483647 w 176"/>
                <a:gd name="T39" fmla="*/ 2147483647 h 192"/>
                <a:gd name="T40" fmla="*/ 2147483647 w 176"/>
                <a:gd name="T41" fmla="*/ 2147483647 h 192"/>
                <a:gd name="T42" fmla="*/ 2147483647 w 176"/>
                <a:gd name="T43" fmla="*/ 2147483647 h 192"/>
                <a:gd name="T44" fmla="*/ 2147483647 w 176"/>
                <a:gd name="T45" fmla="*/ 2147483647 h 192"/>
                <a:gd name="T46" fmla="*/ 2147483647 w 176"/>
                <a:gd name="T47" fmla="*/ 2147483647 h 192"/>
                <a:gd name="T48" fmla="*/ 2147483647 w 176"/>
                <a:gd name="T49" fmla="*/ 2147483647 h 192"/>
                <a:gd name="T50" fmla="*/ 2147483647 w 176"/>
                <a:gd name="T51" fmla="*/ 2147483647 h 192"/>
                <a:gd name="T52" fmla="*/ 2147483647 w 176"/>
                <a:gd name="T53" fmla="*/ 2147483647 h 192"/>
                <a:gd name="T54" fmla="*/ 2147483647 w 176"/>
                <a:gd name="T55" fmla="*/ 2147483647 h 192"/>
                <a:gd name="T56" fmla="*/ 2147483647 w 176"/>
                <a:gd name="T57" fmla="*/ 2147483647 h 192"/>
                <a:gd name="T58" fmla="*/ 2147483647 w 176"/>
                <a:gd name="T59" fmla="*/ 2147483647 h 192"/>
                <a:gd name="T60" fmla="*/ 2147483647 w 176"/>
                <a:gd name="T61" fmla="*/ 2147483647 h 192"/>
                <a:gd name="T62" fmla="*/ 2147483647 w 176"/>
                <a:gd name="T63" fmla="*/ 2147483647 h 192"/>
                <a:gd name="T64" fmla="*/ 2147483647 w 176"/>
                <a:gd name="T65" fmla="*/ 2147483647 h 192"/>
                <a:gd name="T66" fmla="*/ 0 w 176"/>
                <a:gd name="T67" fmla="*/ 2147483647 h 192"/>
                <a:gd name="T68" fmla="*/ 0 w 176"/>
                <a:gd name="T69" fmla="*/ 2147483647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
                <a:gd name="T106" fmla="*/ 0 h 192"/>
                <a:gd name="T107" fmla="*/ 176 w 176"/>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 h="192">
                  <a:moveTo>
                    <a:pt x="0" y="160"/>
                  </a:moveTo>
                  <a:lnTo>
                    <a:pt x="24" y="152"/>
                  </a:lnTo>
                  <a:lnTo>
                    <a:pt x="40" y="152"/>
                  </a:lnTo>
                  <a:lnTo>
                    <a:pt x="72" y="128"/>
                  </a:lnTo>
                  <a:lnTo>
                    <a:pt x="88" y="120"/>
                  </a:lnTo>
                  <a:lnTo>
                    <a:pt x="96" y="104"/>
                  </a:lnTo>
                  <a:lnTo>
                    <a:pt x="104" y="72"/>
                  </a:lnTo>
                  <a:lnTo>
                    <a:pt x="104" y="48"/>
                  </a:lnTo>
                  <a:lnTo>
                    <a:pt x="112" y="32"/>
                  </a:lnTo>
                  <a:lnTo>
                    <a:pt x="112" y="8"/>
                  </a:lnTo>
                  <a:lnTo>
                    <a:pt x="120" y="0"/>
                  </a:lnTo>
                  <a:lnTo>
                    <a:pt x="136" y="8"/>
                  </a:lnTo>
                  <a:lnTo>
                    <a:pt x="160" y="16"/>
                  </a:lnTo>
                  <a:lnTo>
                    <a:pt x="176" y="16"/>
                  </a:lnTo>
                  <a:lnTo>
                    <a:pt x="160" y="32"/>
                  </a:lnTo>
                  <a:lnTo>
                    <a:pt x="144" y="40"/>
                  </a:lnTo>
                  <a:lnTo>
                    <a:pt x="136" y="56"/>
                  </a:lnTo>
                  <a:lnTo>
                    <a:pt x="120" y="40"/>
                  </a:lnTo>
                  <a:lnTo>
                    <a:pt x="104" y="64"/>
                  </a:lnTo>
                  <a:lnTo>
                    <a:pt x="120" y="88"/>
                  </a:lnTo>
                  <a:lnTo>
                    <a:pt x="112" y="112"/>
                  </a:lnTo>
                  <a:lnTo>
                    <a:pt x="104" y="128"/>
                  </a:lnTo>
                  <a:lnTo>
                    <a:pt x="104" y="152"/>
                  </a:lnTo>
                  <a:lnTo>
                    <a:pt x="96" y="160"/>
                  </a:lnTo>
                  <a:lnTo>
                    <a:pt x="88" y="160"/>
                  </a:lnTo>
                  <a:lnTo>
                    <a:pt x="80" y="160"/>
                  </a:lnTo>
                  <a:lnTo>
                    <a:pt x="64" y="160"/>
                  </a:lnTo>
                  <a:lnTo>
                    <a:pt x="56" y="160"/>
                  </a:lnTo>
                  <a:lnTo>
                    <a:pt x="40" y="176"/>
                  </a:lnTo>
                  <a:lnTo>
                    <a:pt x="40" y="168"/>
                  </a:lnTo>
                  <a:lnTo>
                    <a:pt x="32" y="176"/>
                  </a:lnTo>
                  <a:lnTo>
                    <a:pt x="24" y="176"/>
                  </a:lnTo>
                  <a:lnTo>
                    <a:pt x="8" y="192"/>
                  </a:lnTo>
                  <a:lnTo>
                    <a:pt x="0" y="168"/>
                  </a:lnTo>
                  <a:lnTo>
                    <a:pt x="0" y="16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5" name="Freeform 574"/>
            <p:cNvSpPr/>
            <p:nvPr/>
          </p:nvSpPr>
          <p:spPr bwMode="auto">
            <a:xfrm>
              <a:off x="4582450" y="2016816"/>
              <a:ext cx="33787" cy="161137"/>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6" name="Freeform 575"/>
            <p:cNvSpPr/>
            <p:nvPr/>
          </p:nvSpPr>
          <p:spPr bwMode="auto">
            <a:xfrm>
              <a:off x="4921185" y="3474849"/>
              <a:ext cx="93564" cy="110890"/>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7" name="Freeform 576"/>
            <p:cNvSpPr/>
            <p:nvPr/>
          </p:nvSpPr>
          <p:spPr bwMode="auto">
            <a:xfrm>
              <a:off x="4582450" y="2016816"/>
              <a:ext cx="33787" cy="161137"/>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8" name="Freeform 577"/>
            <p:cNvSpPr/>
            <p:nvPr/>
          </p:nvSpPr>
          <p:spPr bwMode="auto">
            <a:xfrm>
              <a:off x="4921185" y="3474849"/>
              <a:ext cx="93564" cy="110890"/>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9" name="Freeform 578"/>
            <p:cNvSpPr/>
            <p:nvPr/>
          </p:nvSpPr>
          <p:spPr bwMode="auto">
            <a:xfrm>
              <a:off x="5006085" y="3373489"/>
              <a:ext cx="68440" cy="110024"/>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30" name="Freeform 579"/>
            <p:cNvSpPr/>
            <p:nvPr/>
          </p:nvSpPr>
          <p:spPr bwMode="auto">
            <a:xfrm>
              <a:off x="4200399" y="3033887"/>
              <a:ext cx="534526" cy="407175"/>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31" name="Freeform 580"/>
            <p:cNvSpPr/>
            <p:nvPr/>
          </p:nvSpPr>
          <p:spPr bwMode="auto">
            <a:xfrm>
              <a:off x="5006085" y="3373489"/>
              <a:ext cx="68440" cy="110024"/>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32" name="Freeform 581"/>
            <p:cNvSpPr/>
            <p:nvPr/>
          </p:nvSpPr>
          <p:spPr bwMode="auto">
            <a:xfrm>
              <a:off x="4200399" y="3033887"/>
              <a:ext cx="534526" cy="407175"/>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33" name="Freeform 582"/>
            <p:cNvSpPr/>
            <p:nvPr/>
          </p:nvSpPr>
          <p:spPr bwMode="auto">
            <a:xfrm>
              <a:off x="4624900" y="3467052"/>
              <a:ext cx="42450" cy="58910"/>
            </a:xfrm>
            <a:custGeom>
              <a:avLst/>
              <a:gdLst>
                <a:gd name="T0" fmla="*/ 0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2147483647 w 40"/>
                <a:gd name="T13" fmla="*/ 0 h 56"/>
                <a:gd name="T14" fmla="*/ 2147483647 w 40"/>
                <a:gd name="T15" fmla="*/ 2147483647 h 56"/>
                <a:gd name="T16" fmla="*/ 0 w 40"/>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56"/>
                <a:gd name="T29" fmla="*/ 40 w 4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56">
                  <a:moveTo>
                    <a:pt x="0" y="8"/>
                  </a:moveTo>
                  <a:lnTo>
                    <a:pt x="8" y="32"/>
                  </a:lnTo>
                  <a:lnTo>
                    <a:pt x="8" y="48"/>
                  </a:lnTo>
                  <a:lnTo>
                    <a:pt x="24" y="56"/>
                  </a:lnTo>
                  <a:lnTo>
                    <a:pt x="32" y="40"/>
                  </a:lnTo>
                  <a:lnTo>
                    <a:pt x="40" y="16"/>
                  </a:lnTo>
                  <a:lnTo>
                    <a:pt x="40" y="0"/>
                  </a:lnTo>
                  <a:lnTo>
                    <a:pt x="24" y="8"/>
                  </a:lnTo>
                  <a:lnTo>
                    <a:pt x="0" y="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34" name="Freeform 583"/>
            <p:cNvSpPr/>
            <p:nvPr/>
          </p:nvSpPr>
          <p:spPr bwMode="auto">
            <a:xfrm>
              <a:off x="3971688" y="2805176"/>
              <a:ext cx="136014" cy="144677"/>
            </a:xfrm>
            <a:custGeom>
              <a:avLst/>
              <a:gdLst>
                <a:gd name="T0" fmla="*/ 0 w 128"/>
                <a:gd name="T1" fmla="*/ 0 h 136"/>
                <a:gd name="T2" fmla="*/ 2147483647 w 128"/>
                <a:gd name="T3" fmla="*/ 0 h 136"/>
                <a:gd name="T4" fmla="*/ 2147483647 w 128"/>
                <a:gd name="T5" fmla="*/ 2147483647 h 136"/>
                <a:gd name="T6" fmla="*/ 2147483647 w 128"/>
                <a:gd name="T7" fmla="*/ 2147483647 h 136"/>
                <a:gd name="T8" fmla="*/ 2147483647 w 128"/>
                <a:gd name="T9" fmla="*/ 2147483647 h 136"/>
                <a:gd name="T10" fmla="*/ 2147483647 w 128"/>
                <a:gd name="T11" fmla="*/ 2147483647 h 136"/>
                <a:gd name="T12" fmla="*/ 2147483647 w 128"/>
                <a:gd name="T13" fmla="*/ 2147483647 h 136"/>
                <a:gd name="T14" fmla="*/ 2147483647 w 128"/>
                <a:gd name="T15" fmla="*/ 2147483647 h 136"/>
                <a:gd name="T16" fmla="*/ 2147483647 w 128"/>
                <a:gd name="T17" fmla="*/ 2147483647 h 136"/>
                <a:gd name="T18" fmla="*/ 2147483647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0 w 128"/>
                <a:gd name="T33" fmla="*/ 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36"/>
                <a:gd name="T53" fmla="*/ 128 w 128"/>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36">
                  <a:moveTo>
                    <a:pt x="0" y="0"/>
                  </a:moveTo>
                  <a:lnTo>
                    <a:pt x="16" y="0"/>
                  </a:lnTo>
                  <a:lnTo>
                    <a:pt x="32" y="24"/>
                  </a:lnTo>
                  <a:lnTo>
                    <a:pt x="48" y="32"/>
                  </a:lnTo>
                  <a:lnTo>
                    <a:pt x="64" y="40"/>
                  </a:lnTo>
                  <a:lnTo>
                    <a:pt x="96" y="72"/>
                  </a:lnTo>
                  <a:lnTo>
                    <a:pt x="104" y="80"/>
                  </a:lnTo>
                  <a:lnTo>
                    <a:pt x="120" y="104"/>
                  </a:lnTo>
                  <a:lnTo>
                    <a:pt x="128" y="128"/>
                  </a:lnTo>
                  <a:lnTo>
                    <a:pt x="112" y="136"/>
                  </a:lnTo>
                  <a:lnTo>
                    <a:pt x="88" y="120"/>
                  </a:lnTo>
                  <a:lnTo>
                    <a:pt x="64" y="104"/>
                  </a:lnTo>
                  <a:lnTo>
                    <a:pt x="48" y="72"/>
                  </a:lnTo>
                  <a:lnTo>
                    <a:pt x="40" y="64"/>
                  </a:lnTo>
                  <a:lnTo>
                    <a:pt x="24" y="48"/>
                  </a:lnTo>
                  <a:lnTo>
                    <a:pt x="8" y="32"/>
                  </a:lnTo>
                  <a:lnTo>
                    <a:pt x="0" y="0"/>
                  </a:lnTo>
                  <a:close/>
                </a:path>
              </a:pathLst>
            </a:custGeom>
            <a:solidFill>
              <a:schemeClr val="tx2"/>
            </a:solidFill>
            <a:ln w="6350" cmpd="sng">
              <a:noFill/>
              <a:miter lim="800000"/>
            </a:ln>
          </p:spPr>
          <p:txBody>
            <a:bodyPr/>
            <a:lstStyle/>
            <a:p>
              <a:pPr defTabSz="1218565"/>
              <a:endParaRPr lang="zh-CN" altLang="en-US" sz="3200">
                <a:solidFill>
                  <a:prstClr val="black"/>
                </a:solidFill>
              </a:endParaRPr>
            </a:p>
          </p:txBody>
        </p:sp>
        <p:sp>
          <p:nvSpPr>
            <p:cNvPr id="35" name="Freeform 584"/>
            <p:cNvSpPr/>
            <p:nvPr/>
          </p:nvSpPr>
          <p:spPr bwMode="auto">
            <a:xfrm>
              <a:off x="4150152" y="2780053"/>
              <a:ext cx="126484" cy="143811"/>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36" name="Freeform 585"/>
            <p:cNvSpPr/>
            <p:nvPr/>
          </p:nvSpPr>
          <p:spPr bwMode="auto">
            <a:xfrm>
              <a:off x="4437773" y="2881413"/>
              <a:ext cx="246038" cy="136014"/>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37" name="Freeform 586"/>
            <p:cNvSpPr/>
            <p:nvPr/>
          </p:nvSpPr>
          <p:spPr bwMode="auto">
            <a:xfrm>
              <a:off x="4150152" y="2780053"/>
              <a:ext cx="126484" cy="143811"/>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solidFill>
              <a:schemeClr val="tx2"/>
            </a:solidFill>
            <a:ln w="6350" cmpd="sng">
              <a:noFill/>
              <a:miter lim="800000"/>
            </a:ln>
          </p:spPr>
          <p:txBody>
            <a:bodyPr/>
            <a:lstStyle/>
            <a:p>
              <a:pPr defTabSz="1218565"/>
              <a:endParaRPr lang="zh-CN" altLang="en-US" sz="3200">
                <a:solidFill>
                  <a:prstClr val="black"/>
                </a:solidFill>
              </a:endParaRPr>
            </a:p>
          </p:txBody>
        </p:sp>
        <p:sp>
          <p:nvSpPr>
            <p:cNvPr id="38" name="Freeform 587"/>
            <p:cNvSpPr/>
            <p:nvPr/>
          </p:nvSpPr>
          <p:spPr bwMode="auto">
            <a:xfrm>
              <a:off x="4437773" y="2881413"/>
              <a:ext cx="246038" cy="136014"/>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39" name="Freeform 588"/>
            <p:cNvSpPr/>
            <p:nvPr/>
          </p:nvSpPr>
          <p:spPr bwMode="auto">
            <a:xfrm>
              <a:off x="4285299" y="2627579"/>
              <a:ext cx="76237" cy="101360"/>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40" name="Freeform 589"/>
            <p:cNvSpPr/>
            <p:nvPr/>
          </p:nvSpPr>
          <p:spPr bwMode="auto">
            <a:xfrm>
              <a:off x="4319086" y="2746266"/>
              <a:ext cx="59776" cy="50247"/>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41" name="Freeform 590"/>
            <p:cNvSpPr/>
            <p:nvPr/>
          </p:nvSpPr>
          <p:spPr bwMode="auto">
            <a:xfrm>
              <a:off x="4288764" y="2627579"/>
              <a:ext cx="76237" cy="101360"/>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solidFill>
              <a:schemeClr val="tx2"/>
            </a:solidFill>
            <a:ln w="6350" cmpd="sng">
              <a:noFill/>
              <a:miter lim="800000"/>
            </a:ln>
          </p:spPr>
          <p:txBody>
            <a:bodyPr/>
            <a:lstStyle/>
            <a:p>
              <a:pPr defTabSz="1218565"/>
              <a:endParaRPr lang="zh-CN" altLang="en-US" sz="3200">
                <a:solidFill>
                  <a:prstClr val="black"/>
                </a:solidFill>
              </a:endParaRPr>
            </a:p>
          </p:txBody>
        </p:sp>
        <p:sp>
          <p:nvSpPr>
            <p:cNvPr id="42" name="Freeform 591"/>
            <p:cNvSpPr/>
            <p:nvPr/>
          </p:nvSpPr>
          <p:spPr bwMode="auto">
            <a:xfrm>
              <a:off x="4319086" y="2746266"/>
              <a:ext cx="59776" cy="50247"/>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solidFill>
              <a:schemeClr val="tx2"/>
            </a:solidFill>
            <a:ln w="6350" cmpd="sng">
              <a:noFill/>
              <a:miter lim="800000"/>
            </a:ln>
          </p:spPr>
          <p:txBody>
            <a:bodyPr/>
            <a:lstStyle/>
            <a:p>
              <a:pPr defTabSz="1218565"/>
              <a:endParaRPr lang="zh-CN" altLang="en-US" sz="3200">
                <a:solidFill>
                  <a:prstClr val="black"/>
                </a:solidFill>
              </a:endParaRPr>
            </a:p>
          </p:txBody>
        </p:sp>
        <p:sp>
          <p:nvSpPr>
            <p:cNvPr id="43" name="Freeform 592"/>
            <p:cNvSpPr/>
            <p:nvPr/>
          </p:nvSpPr>
          <p:spPr bwMode="auto">
            <a:xfrm>
              <a:off x="4276636" y="2856290"/>
              <a:ext cx="77104" cy="93564"/>
            </a:xfrm>
            <a:custGeom>
              <a:avLst/>
              <a:gdLst>
                <a:gd name="T0" fmla="*/ 2147483647 w 72"/>
                <a:gd name="T1" fmla="*/ 2147483647 h 88"/>
                <a:gd name="T2" fmla="*/ 2147483647 w 72"/>
                <a:gd name="T3" fmla="*/ 2147483647 h 88"/>
                <a:gd name="T4" fmla="*/ 0 w 72"/>
                <a:gd name="T5" fmla="*/ 2147483647 h 88"/>
                <a:gd name="T6" fmla="*/ 0 w 72"/>
                <a:gd name="T7" fmla="*/ 2147483647 h 88"/>
                <a:gd name="T8" fmla="*/ 2147483647 w 72"/>
                <a:gd name="T9" fmla="*/ 2147483647 h 88"/>
                <a:gd name="T10" fmla="*/ 2147483647 w 72"/>
                <a:gd name="T11" fmla="*/ 2147483647 h 88"/>
                <a:gd name="T12" fmla="*/ 2147483647 w 72"/>
                <a:gd name="T13" fmla="*/ 2147483647 h 88"/>
                <a:gd name="T14" fmla="*/ 2147483647 w 72"/>
                <a:gd name="T15" fmla="*/ 0 h 88"/>
                <a:gd name="T16" fmla="*/ 2147483647 w 72"/>
                <a:gd name="T17" fmla="*/ 2147483647 h 88"/>
                <a:gd name="T18" fmla="*/ 2147483647 w 72"/>
                <a:gd name="T19" fmla="*/ 2147483647 h 88"/>
                <a:gd name="T20" fmla="*/ 2147483647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2147483647 w 72"/>
                <a:gd name="T35" fmla="*/ 2147483647 h 88"/>
                <a:gd name="T36" fmla="*/ 2147483647 w 72"/>
                <a:gd name="T37" fmla="*/ 2147483647 h 88"/>
                <a:gd name="T38" fmla="*/ 2147483647 w 72"/>
                <a:gd name="T39" fmla="*/ 2147483647 h 88"/>
                <a:gd name="T40" fmla="*/ 2147483647 w 72"/>
                <a:gd name="T41" fmla="*/ 2147483647 h 88"/>
                <a:gd name="T42" fmla="*/ 2147483647 w 72"/>
                <a:gd name="T43" fmla="*/ 2147483647 h 88"/>
                <a:gd name="T44" fmla="*/ 2147483647 w 72"/>
                <a:gd name="T45" fmla="*/ 2147483647 h 88"/>
                <a:gd name="T46" fmla="*/ 2147483647 w 72"/>
                <a:gd name="T47" fmla="*/ 2147483647 h 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88"/>
                <a:gd name="T74" fmla="*/ 72 w 72"/>
                <a:gd name="T75" fmla="*/ 88 h 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88">
                  <a:moveTo>
                    <a:pt x="8" y="88"/>
                  </a:moveTo>
                  <a:lnTo>
                    <a:pt x="8" y="72"/>
                  </a:lnTo>
                  <a:lnTo>
                    <a:pt x="0" y="56"/>
                  </a:lnTo>
                  <a:lnTo>
                    <a:pt x="0" y="48"/>
                  </a:lnTo>
                  <a:lnTo>
                    <a:pt x="16" y="16"/>
                  </a:lnTo>
                  <a:lnTo>
                    <a:pt x="24" y="8"/>
                  </a:lnTo>
                  <a:lnTo>
                    <a:pt x="40" y="8"/>
                  </a:lnTo>
                  <a:lnTo>
                    <a:pt x="72" y="0"/>
                  </a:lnTo>
                  <a:lnTo>
                    <a:pt x="72" y="8"/>
                  </a:lnTo>
                  <a:lnTo>
                    <a:pt x="56" y="8"/>
                  </a:lnTo>
                  <a:lnTo>
                    <a:pt x="32" y="16"/>
                  </a:lnTo>
                  <a:lnTo>
                    <a:pt x="24" y="32"/>
                  </a:lnTo>
                  <a:lnTo>
                    <a:pt x="56" y="32"/>
                  </a:lnTo>
                  <a:lnTo>
                    <a:pt x="56" y="40"/>
                  </a:lnTo>
                  <a:lnTo>
                    <a:pt x="48" y="48"/>
                  </a:lnTo>
                  <a:lnTo>
                    <a:pt x="40" y="56"/>
                  </a:lnTo>
                  <a:lnTo>
                    <a:pt x="56" y="72"/>
                  </a:lnTo>
                  <a:lnTo>
                    <a:pt x="64" y="88"/>
                  </a:lnTo>
                  <a:lnTo>
                    <a:pt x="48" y="88"/>
                  </a:lnTo>
                  <a:lnTo>
                    <a:pt x="32" y="72"/>
                  </a:lnTo>
                  <a:lnTo>
                    <a:pt x="24" y="56"/>
                  </a:lnTo>
                  <a:lnTo>
                    <a:pt x="24" y="80"/>
                  </a:lnTo>
                  <a:lnTo>
                    <a:pt x="24" y="88"/>
                  </a:lnTo>
                  <a:lnTo>
                    <a:pt x="8" y="88"/>
                  </a:lnTo>
                  <a:close/>
                </a:path>
              </a:pathLst>
            </a:custGeom>
            <a:solidFill>
              <a:schemeClr val="tx2"/>
            </a:solidFill>
            <a:ln w="6350" cmpd="sng">
              <a:noFill/>
              <a:miter lim="800000"/>
            </a:ln>
          </p:spPr>
          <p:txBody>
            <a:bodyPr/>
            <a:lstStyle/>
            <a:p>
              <a:pPr defTabSz="1218565"/>
              <a:endParaRPr lang="zh-CN" altLang="en-US" sz="3200">
                <a:solidFill>
                  <a:prstClr val="black"/>
                </a:solidFill>
              </a:endParaRPr>
            </a:p>
          </p:txBody>
        </p:sp>
        <p:sp>
          <p:nvSpPr>
            <p:cNvPr id="44" name="Freeform 593"/>
            <p:cNvSpPr/>
            <p:nvPr/>
          </p:nvSpPr>
          <p:spPr bwMode="auto">
            <a:xfrm>
              <a:off x="4099038" y="2966314"/>
              <a:ext cx="143811" cy="33787"/>
            </a:xfrm>
            <a:custGeom>
              <a:avLst/>
              <a:gdLst>
                <a:gd name="T0" fmla="*/ 0 w 136"/>
                <a:gd name="T1" fmla="*/ 0 h 32"/>
                <a:gd name="T2" fmla="*/ 2147483647 w 136"/>
                <a:gd name="T3" fmla="*/ 0 h 32"/>
                <a:gd name="T4" fmla="*/ 2147483647 w 136"/>
                <a:gd name="T5" fmla="*/ 0 h 32"/>
                <a:gd name="T6" fmla="*/ 2147483647 w 136"/>
                <a:gd name="T7" fmla="*/ 0 h 32"/>
                <a:gd name="T8" fmla="*/ 2147483647 w 136"/>
                <a:gd name="T9" fmla="*/ 2147483647 h 32"/>
                <a:gd name="T10" fmla="*/ 2147483647 w 136"/>
                <a:gd name="T11" fmla="*/ 2147483647 h 32"/>
                <a:gd name="T12" fmla="*/ 2147483647 w 136"/>
                <a:gd name="T13" fmla="*/ 2147483647 h 32"/>
                <a:gd name="T14" fmla="*/ 2147483647 w 136"/>
                <a:gd name="T15" fmla="*/ 2147483647 h 32"/>
                <a:gd name="T16" fmla="*/ 2147483647 w 136"/>
                <a:gd name="T17" fmla="*/ 2147483647 h 32"/>
                <a:gd name="T18" fmla="*/ 2147483647 w 136"/>
                <a:gd name="T19" fmla="*/ 2147483647 h 32"/>
                <a:gd name="T20" fmla="*/ 0 w 136"/>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32"/>
                <a:gd name="T35" fmla="*/ 136 w 136"/>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32">
                  <a:moveTo>
                    <a:pt x="0" y="0"/>
                  </a:moveTo>
                  <a:lnTo>
                    <a:pt x="40" y="0"/>
                  </a:lnTo>
                  <a:lnTo>
                    <a:pt x="64" y="0"/>
                  </a:lnTo>
                  <a:lnTo>
                    <a:pt x="80" y="0"/>
                  </a:lnTo>
                  <a:lnTo>
                    <a:pt x="96" y="8"/>
                  </a:lnTo>
                  <a:lnTo>
                    <a:pt x="128" y="16"/>
                  </a:lnTo>
                  <a:lnTo>
                    <a:pt x="136" y="32"/>
                  </a:lnTo>
                  <a:lnTo>
                    <a:pt x="104" y="24"/>
                  </a:lnTo>
                  <a:lnTo>
                    <a:pt x="80" y="24"/>
                  </a:lnTo>
                  <a:lnTo>
                    <a:pt x="32" y="16"/>
                  </a:lnTo>
                  <a:lnTo>
                    <a:pt x="0" y="0"/>
                  </a:lnTo>
                  <a:close/>
                </a:path>
              </a:pathLst>
            </a:custGeom>
            <a:solidFill>
              <a:schemeClr val="tx2"/>
            </a:solidFill>
            <a:ln w="6350" cmpd="sng">
              <a:noFill/>
              <a:miter lim="800000"/>
            </a:ln>
          </p:spPr>
          <p:txBody>
            <a:bodyPr/>
            <a:lstStyle/>
            <a:p>
              <a:pPr defTabSz="1218565"/>
              <a:endParaRPr lang="zh-CN" altLang="en-US" sz="3200">
                <a:solidFill>
                  <a:prstClr val="black"/>
                </a:solidFill>
              </a:endParaRPr>
            </a:p>
          </p:txBody>
        </p:sp>
        <p:sp>
          <p:nvSpPr>
            <p:cNvPr id="45" name="Freeform 594"/>
            <p:cNvSpPr/>
            <p:nvPr/>
          </p:nvSpPr>
          <p:spPr bwMode="auto">
            <a:xfrm>
              <a:off x="1884700" y="2067063"/>
              <a:ext cx="84900" cy="102227"/>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46" name="Freeform 595"/>
            <p:cNvSpPr/>
            <p:nvPr/>
          </p:nvSpPr>
          <p:spPr bwMode="auto">
            <a:xfrm>
              <a:off x="1528638" y="2559139"/>
              <a:ext cx="152474" cy="42450"/>
            </a:xfrm>
            <a:custGeom>
              <a:avLst/>
              <a:gdLst>
                <a:gd name="T0" fmla="*/ 2147483647 w 144"/>
                <a:gd name="T1" fmla="*/ 2147483647 h 40"/>
                <a:gd name="T2" fmla="*/ 2147483647 w 144"/>
                <a:gd name="T3" fmla="*/ 0 h 40"/>
                <a:gd name="T4" fmla="*/ 2147483647 w 144"/>
                <a:gd name="T5" fmla="*/ 0 h 40"/>
                <a:gd name="T6" fmla="*/ 2147483647 w 144"/>
                <a:gd name="T7" fmla="*/ 2147483647 h 40"/>
                <a:gd name="T8" fmla="*/ 2147483647 w 144"/>
                <a:gd name="T9" fmla="*/ 2147483647 h 40"/>
                <a:gd name="T10" fmla="*/ 2147483647 w 144"/>
                <a:gd name="T11" fmla="*/ 2147483647 h 40"/>
                <a:gd name="T12" fmla="*/ 2147483647 w 144"/>
                <a:gd name="T13" fmla="*/ 2147483647 h 40"/>
                <a:gd name="T14" fmla="*/ 2147483647 w 144"/>
                <a:gd name="T15" fmla="*/ 2147483647 h 40"/>
                <a:gd name="T16" fmla="*/ 2147483647 w 144"/>
                <a:gd name="T17" fmla="*/ 2147483647 h 40"/>
                <a:gd name="T18" fmla="*/ 2147483647 w 144"/>
                <a:gd name="T19" fmla="*/ 2147483647 h 40"/>
                <a:gd name="T20" fmla="*/ 2147483647 w 144"/>
                <a:gd name="T21" fmla="*/ 2147483647 h 40"/>
                <a:gd name="T22" fmla="*/ 2147483647 w 144"/>
                <a:gd name="T23" fmla="*/ 2147483647 h 40"/>
                <a:gd name="T24" fmla="*/ 2147483647 w 144"/>
                <a:gd name="T25" fmla="*/ 2147483647 h 40"/>
                <a:gd name="T26" fmla="*/ 2147483647 w 144"/>
                <a:gd name="T27" fmla="*/ 2147483647 h 40"/>
                <a:gd name="T28" fmla="*/ 0 w 144"/>
                <a:gd name="T29" fmla="*/ 2147483647 h 40"/>
                <a:gd name="T30" fmla="*/ 2147483647 w 144"/>
                <a:gd name="T31" fmla="*/ 2147483647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4"/>
                <a:gd name="T49" fmla="*/ 0 h 40"/>
                <a:gd name="T50" fmla="*/ 144 w 144"/>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4" h="40">
                  <a:moveTo>
                    <a:pt x="8" y="8"/>
                  </a:moveTo>
                  <a:lnTo>
                    <a:pt x="32" y="0"/>
                  </a:lnTo>
                  <a:lnTo>
                    <a:pt x="80" y="0"/>
                  </a:lnTo>
                  <a:lnTo>
                    <a:pt x="104" y="16"/>
                  </a:lnTo>
                  <a:lnTo>
                    <a:pt x="112" y="24"/>
                  </a:lnTo>
                  <a:lnTo>
                    <a:pt x="136" y="32"/>
                  </a:lnTo>
                  <a:lnTo>
                    <a:pt x="144" y="40"/>
                  </a:lnTo>
                  <a:lnTo>
                    <a:pt x="136" y="40"/>
                  </a:lnTo>
                  <a:lnTo>
                    <a:pt x="104" y="40"/>
                  </a:lnTo>
                  <a:lnTo>
                    <a:pt x="96" y="32"/>
                  </a:lnTo>
                  <a:lnTo>
                    <a:pt x="88" y="24"/>
                  </a:lnTo>
                  <a:lnTo>
                    <a:pt x="64" y="16"/>
                  </a:lnTo>
                  <a:lnTo>
                    <a:pt x="40" y="16"/>
                  </a:lnTo>
                  <a:lnTo>
                    <a:pt x="24" y="16"/>
                  </a:lnTo>
                  <a:lnTo>
                    <a:pt x="0" y="16"/>
                  </a:lnTo>
                  <a:lnTo>
                    <a:pt x="8" y="8"/>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47" name="Freeform 596"/>
            <p:cNvSpPr/>
            <p:nvPr/>
          </p:nvSpPr>
          <p:spPr bwMode="auto">
            <a:xfrm>
              <a:off x="1681112" y="2610252"/>
              <a:ext cx="92698" cy="25123"/>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48" name="Freeform 597"/>
            <p:cNvSpPr/>
            <p:nvPr/>
          </p:nvSpPr>
          <p:spPr bwMode="auto">
            <a:xfrm>
              <a:off x="1884700" y="2067063"/>
              <a:ext cx="84900" cy="102227"/>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49" name="Freeform 598"/>
            <p:cNvSpPr/>
            <p:nvPr/>
          </p:nvSpPr>
          <p:spPr bwMode="auto">
            <a:xfrm>
              <a:off x="1681112" y="2610252"/>
              <a:ext cx="92698" cy="25123"/>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50" name="Freeform 599"/>
            <p:cNvSpPr/>
            <p:nvPr/>
          </p:nvSpPr>
          <p:spPr bwMode="auto">
            <a:xfrm>
              <a:off x="2835063" y="2321764"/>
              <a:ext cx="42450" cy="25990"/>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51" name="Freeform 600"/>
            <p:cNvSpPr/>
            <p:nvPr/>
          </p:nvSpPr>
          <p:spPr bwMode="auto">
            <a:xfrm>
              <a:off x="2792613" y="2270651"/>
              <a:ext cx="17327" cy="34653"/>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52" name="Freeform 601"/>
            <p:cNvSpPr/>
            <p:nvPr/>
          </p:nvSpPr>
          <p:spPr bwMode="auto">
            <a:xfrm>
              <a:off x="2835063" y="2321764"/>
              <a:ext cx="42450" cy="25990"/>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53" name="Freeform 602"/>
            <p:cNvSpPr/>
            <p:nvPr/>
          </p:nvSpPr>
          <p:spPr bwMode="auto">
            <a:xfrm>
              <a:off x="2792613" y="2270651"/>
              <a:ext cx="17327" cy="34653"/>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54" name="Freeform 603"/>
            <p:cNvSpPr/>
            <p:nvPr/>
          </p:nvSpPr>
          <p:spPr bwMode="auto">
            <a:xfrm>
              <a:off x="2784816" y="2236864"/>
              <a:ext cx="25124" cy="25990"/>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55" name="Freeform 604"/>
            <p:cNvSpPr/>
            <p:nvPr/>
          </p:nvSpPr>
          <p:spPr bwMode="auto">
            <a:xfrm>
              <a:off x="3225778" y="2339091"/>
              <a:ext cx="25123" cy="8663"/>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56" name="Freeform 605"/>
            <p:cNvSpPr/>
            <p:nvPr/>
          </p:nvSpPr>
          <p:spPr bwMode="auto">
            <a:xfrm>
              <a:off x="2784816" y="2236864"/>
              <a:ext cx="25124" cy="25990"/>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57" name="Freeform 606"/>
            <p:cNvSpPr/>
            <p:nvPr/>
          </p:nvSpPr>
          <p:spPr bwMode="auto">
            <a:xfrm>
              <a:off x="3225778" y="2339091"/>
              <a:ext cx="25123" cy="8663"/>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58" name="Rectangle 607"/>
            <p:cNvSpPr>
              <a:spLocks noChangeArrowheads="1"/>
            </p:cNvSpPr>
            <p:nvPr/>
          </p:nvSpPr>
          <p:spPr bwMode="auto">
            <a:xfrm>
              <a:off x="3148674" y="2466442"/>
              <a:ext cx="0" cy="0"/>
            </a:xfrm>
            <a:prstGeom prst="rect">
              <a:avLst/>
            </a:prstGeom>
            <a:solidFill>
              <a:schemeClr val="bg1">
                <a:lumMod val="65000"/>
              </a:schemeClr>
            </a:solid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565" eaLnBrk="1" hangingPunct="1">
                <a:spcBef>
                  <a:spcPct val="50000"/>
                </a:spcBef>
              </a:pPr>
              <a:endParaRPr lang="en-US" sz="3200">
                <a:solidFill>
                  <a:srgbClr val="4D4D4D"/>
                </a:solidFill>
                <a:ea typeface="MS PGothic" panose="020B0600070205080204" pitchFamily="34" charset="-128"/>
              </a:endParaRPr>
            </a:p>
          </p:txBody>
        </p:sp>
        <p:sp>
          <p:nvSpPr>
            <p:cNvPr id="59" name="Freeform 608"/>
            <p:cNvSpPr/>
            <p:nvPr/>
          </p:nvSpPr>
          <p:spPr bwMode="auto">
            <a:xfrm>
              <a:off x="3029988" y="2262854"/>
              <a:ext cx="246038" cy="92698"/>
            </a:xfrm>
            <a:custGeom>
              <a:avLst/>
              <a:gdLst>
                <a:gd name="T0" fmla="*/ 2147483647 w 232"/>
                <a:gd name="T1" fmla="*/ 2147483647 h 88"/>
                <a:gd name="T2" fmla="*/ 2147483647 w 232"/>
                <a:gd name="T3" fmla="*/ 2147483647 h 88"/>
                <a:gd name="T4" fmla="*/ 2147483647 w 232"/>
                <a:gd name="T5" fmla="*/ 2147483647 h 88"/>
                <a:gd name="T6" fmla="*/ 2147483647 w 232"/>
                <a:gd name="T7" fmla="*/ 2147483647 h 88"/>
                <a:gd name="T8" fmla="*/ 2147483647 w 232"/>
                <a:gd name="T9" fmla="*/ 2147483647 h 88"/>
                <a:gd name="T10" fmla="*/ 2147483647 w 232"/>
                <a:gd name="T11" fmla="*/ 2147483647 h 88"/>
                <a:gd name="T12" fmla="*/ 2147483647 w 232"/>
                <a:gd name="T13" fmla="*/ 2147483647 h 88"/>
                <a:gd name="T14" fmla="*/ 2147483647 w 232"/>
                <a:gd name="T15" fmla="*/ 2147483647 h 88"/>
                <a:gd name="T16" fmla="*/ 2147483647 w 232"/>
                <a:gd name="T17" fmla="*/ 2147483647 h 88"/>
                <a:gd name="T18" fmla="*/ 2147483647 w 232"/>
                <a:gd name="T19" fmla="*/ 0 h 88"/>
                <a:gd name="T20" fmla="*/ 2147483647 w 232"/>
                <a:gd name="T21" fmla="*/ 0 h 88"/>
                <a:gd name="T22" fmla="*/ 2147483647 w 232"/>
                <a:gd name="T23" fmla="*/ 0 h 88"/>
                <a:gd name="T24" fmla="*/ 2147483647 w 232"/>
                <a:gd name="T25" fmla="*/ 2147483647 h 88"/>
                <a:gd name="T26" fmla="*/ 2147483647 w 232"/>
                <a:gd name="T27" fmla="*/ 2147483647 h 88"/>
                <a:gd name="T28" fmla="*/ 2147483647 w 232"/>
                <a:gd name="T29" fmla="*/ 2147483647 h 88"/>
                <a:gd name="T30" fmla="*/ 2147483647 w 232"/>
                <a:gd name="T31" fmla="*/ 0 h 88"/>
                <a:gd name="T32" fmla="*/ 2147483647 w 232"/>
                <a:gd name="T33" fmla="*/ 0 h 88"/>
                <a:gd name="T34" fmla="*/ 2147483647 w 232"/>
                <a:gd name="T35" fmla="*/ 0 h 88"/>
                <a:gd name="T36" fmla="*/ 2147483647 w 232"/>
                <a:gd name="T37" fmla="*/ 0 h 88"/>
                <a:gd name="T38" fmla="*/ 2147483647 w 232"/>
                <a:gd name="T39" fmla="*/ 0 h 88"/>
                <a:gd name="T40" fmla="*/ 2147483647 w 232"/>
                <a:gd name="T41" fmla="*/ 2147483647 h 88"/>
                <a:gd name="T42" fmla="*/ 2147483647 w 232"/>
                <a:gd name="T43" fmla="*/ 2147483647 h 88"/>
                <a:gd name="T44" fmla="*/ 2147483647 w 232"/>
                <a:gd name="T45" fmla="*/ 2147483647 h 88"/>
                <a:gd name="T46" fmla="*/ 2147483647 w 232"/>
                <a:gd name="T47" fmla="*/ 2147483647 h 88"/>
                <a:gd name="T48" fmla="*/ 2147483647 w 232"/>
                <a:gd name="T49" fmla="*/ 2147483647 h 88"/>
                <a:gd name="T50" fmla="*/ 0 w 232"/>
                <a:gd name="T51" fmla="*/ 2147483647 h 88"/>
                <a:gd name="T52" fmla="*/ 2147483647 w 232"/>
                <a:gd name="T53" fmla="*/ 2147483647 h 88"/>
                <a:gd name="T54" fmla="*/ 2147483647 w 232"/>
                <a:gd name="T55" fmla="*/ 2147483647 h 88"/>
                <a:gd name="T56" fmla="*/ 2147483647 w 232"/>
                <a:gd name="T57" fmla="*/ 2147483647 h 88"/>
                <a:gd name="T58" fmla="*/ 2147483647 w 232"/>
                <a:gd name="T59" fmla="*/ 2147483647 h 88"/>
                <a:gd name="T60" fmla="*/ 2147483647 w 232"/>
                <a:gd name="T61" fmla="*/ 2147483647 h 88"/>
                <a:gd name="T62" fmla="*/ 2147483647 w 232"/>
                <a:gd name="T63" fmla="*/ 2147483647 h 88"/>
                <a:gd name="T64" fmla="*/ 2147483647 w 232"/>
                <a:gd name="T65" fmla="*/ 2147483647 h 88"/>
                <a:gd name="T66" fmla="*/ 2147483647 w 232"/>
                <a:gd name="T67" fmla="*/ 2147483647 h 88"/>
                <a:gd name="T68" fmla="*/ 2147483647 w 232"/>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2"/>
                <a:gd name="T106" fmla="*/ 0 h 88"/>
                <a:gd name="T107" fmla="*/ 232 w 232"/>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2" h="88">
                  <a:moveTo>
                    <a:pt x="136" y="80"/>
                  </a:moveTo>
                  <a:lnTo>
                    <a:pt x="144" y="80"/>
                  </a:lnTo>
                  <a:lnTo>
                    <a:pt x="184" y="80"/>
                  </a:lnTo>
                  <a:lnTo>
                    <a:pt x="208" y="72"/>
                  </a:lnTo>
                  <a:lnTo>
                    <a:pt x="224" y="72"/>
                  </a:lnTo>
                  <a:lnTo>
                    <a:pt x="232" y="72"/>
                  </a:lnTo>
                  <a:lnTo>
                    <a:pt x="232" y="64"/>
                  </a:lnTo>
                  <a:lnTo>
                    <a:pt x="232" y="32"/>
                  </a:lnTo>
                  <a:lnTo>
                    <a:pt x="216" y="8"/>
                  </a:lnTo>
                  <a:lnTo>
                    <a:pt x="208" y="0"/>
                  </a:lnTo>
                  <a:lnTo>
                    <a:pt x="200" y="0"/>
                  </a:lnTo>
                  <a:lnTo>
                    <a:pt x="192" y="0"/>
                  </a:lnTo>
                  <a:lnTo>
                    <a:pt x="176" y="8"/>
                  </a:lnTo>
                  <a:lnTo>
                    <a:pt x="160" y="8"/>
                  </a:lnTo>
                  <a:lnTo>
                    <a:pt x="152" y="8"/>
                  </a:lnTo>
                  <a:lnTo>
                    <a:pt x="136" y="0"/>
                  </a:lnTo>
                  <a:lnTo>
                    <a:pt x="128" y="0"/>
                  </a:lnTo>
                  <a:lnTo>
                    <a:pt x="96" y="0"/>
                  </a:lnTo>
                  <a:lnTo>
                    <a:pt x="88" y="0"/>
                  </a:lnTo>
                  <a:lnTo>
                    <a:pt x="72" y="0"/>
                  </a:lnTo>
                  <a:lnTo>
                    <a:pt x="64" y="8"/>
                  </a:lnTo>
                  <a:lnTo>
                    <a:pt x="48" y="16"/>
                  </a:lnTo>
                  <a:lnTo>
                    <a:pt x="40" y="8"/>
                  </a:lnTo>
                  <a:lnTo>
                    <a:pt x="32" y="24"/>
                  </a:lnTo>
                  <a:lnTo>
                    <a:pt x="16" y="24"/>
                  </a:lnTo>
                  <a:lnTo>
                    <a:pt x="0" y="32"/>
                  </a:lnTo>
                  <a:lnTo>
                    <a:pt x="8" y="48"/>
                  </a:lnTo>
                  <a:lnTo>
                    <a:pt x="16" y="64"/>
                  </a:lnTo>
                  <a:lnTo>
                    <a:pt x="24" y="80"/>
                  </a:lnTo>
                  <a:lnTo>
                    <a:pt x="56" y="80"/>
                  </a:lnTo>
                  <a:lnTo>
                    <a:pt x="64" y="80"/>
                  </a:lnTo>
                  <a:lnTo>
                    <a:pt x="88" y="88"/>
                  </a:lnTo>
                  <a:lnTo>
                    <a:pt x="104" y="80"/>
                  </a:lnTo>
                  <a:lnTo>
                    <a:pt x="120" y="88"/>
                  </a:lnTo>
                  <a:lnTo>
                    <a:pt x="136" y="80"/>
                  </a:lnTo>
                  <a:close/>
                </a:path>
              </a:pathLst>
            </a:custGeom>
            <a:solidFill>
              <a:srgbClr val="0070C0"/>
            </a:solidFill>
            <a:ln w="6350" cmpd="sng">
              <a:noFill/>
              <a:miter lim="800000"/>
            </a:ln>
          </p:spPr>
          <p:txBody>
            <a:bodyPr/>
            <a:lstStyle/>
            <a:p>
              <a:pPr defTabSz="1218565"/>
              <a:endParaRPr lang="zh-CN" altLang="en-US" sz="3200" dirty="0">
                <a:solidFill>
                  <a:srgbClr val="0070C0"/>
                </a:solidFill>
              </a:endParaRPr>
            </a:p>
          </p:txBody>
        </p:sp>
        <p:sp>
          <p:nvSpPr>
            <p:cNvPr id="60" name="Freeform 609"/>
            <p:cNvSpPr/>
            <p:nvPr/>
          </p:nvSpPr>
          <p:spPr bwMode="auto">
            <a:xfrm>
              <a:off x="3148674" y="2339091"/>
              <a:ext cx="93564" cy="84900"/>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0 w 88"/>
                <a:gd name="T25" fmla="*/ 2147483647 h 80"/>
                <a:gd name="T26" fmla="*/ 2147483647 w 88"/>
                <a:gd name="T27" fmla="*/ 2147483647 h 80"/>
                <a:gd name="T28" fmla="*/ 2147483647 w 88"/>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80"/>
                <a:gd name="T47" fmla="*/ 88 w 88"/>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61" name="Freeform 610"/>
            <p:cNvSpPr/>
            <p:nvPr/>
          </p:nvSpPr>
          <p:spPr bwMode="auto">
            <a:xfrm>
              <a:off x="3132214" y="2406665"/>
              <a:ext cx="67574" cy="59777"/>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56"/>
                <a:gd name="T50" fmla="*/ 64 w 64"/>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solidFill>
              <a:srgbClr val="0070C0"/>
            </a:solidFill>
            <a:ln w="6350" cmpd="sng">
              <a:noFill/>
              <a:miter lim="800000"/>
            </a:ln>
          </p:spPr>
          <p:txBody>
            <a:bodyPr/>
            <a:lstStyle/>
            <a:p>
              <a:pPr defTabSz="1218565"/>
              <a:endParaRPr lang="zh-CN" altLang="en-US" sz="3200">
                <a:solidFill>
                  <a:prstClr val="black"/>
                </a:solidFill>
              </a:endParaRPr>
            </a:p>
          </p:txBody>
        </p:sp>
        <p:sp>
          <p:nvSpPr>
            <p:cNvPr id="62" name="Freeform 611"/>
            <p:cNvSpPr/>
            <p:nvPr/>
          </p:nvSpPr>
          <p:spPr bwMode="auto">
            <a:xfrm>
              <a:off x="3148674" y="2339091"/>
              <a:ext cx="93564" cy="84900"/>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2147483647 w 88"/>
                <a:gd name="T25" fmla="*/ 2147483647 h 80"/>
                <a:gd name="T26" fmla="*/ 0 w 88"/>
                <a:gd name="T27" fmla="*/ 2147483647 h 80"/>
                <a:gd name="T28" fmla="*/ 2147483647 w 88"/>
                <a:gd name="T29" fmla="*/ 2147483647 h 80"/>
                <a:gd name="T30" fmla="*/ 2147483647 w 88"/>
                <a:gd name="T31" fmla="*/ 2147483647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0"/>
                <a:gd name="T50" fmla="*/ 88 w 88"/>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solidFill>
              <a:srgbClr val="0070C0"/>
            </a:solidFill>
            <a:ln w="6350" cmpd="sng">
              <a:noFill/>
              <a:miter lim="800000"/>
            </a:ln>
          </p:spPr>
          <p:txBody>
            <a:bodyPr/>
            <a:lstStyle/>
            <a:p>
              <a:pPr defTabSz="1218565"/>
              <a:endParaRPr lang="zh-CN" altLang="en-US" sz="3200">
                <a:solidFill>
                  <a:prstClr val="black"/>
                </a:solidFill>
              </a:endParaRPr>
            </a:p>
          </p:txBody>
        </p:sp>
        <p:sp>
          <p:nvSpPr>
            <p:cNvPr id="63" name="Freeform 612"/>
            <p:cNvSpPr/>
            <p:nvPr/>
          </p:nvSpPr>
          <p:spPr bwMode="auto">
            <a:xfrm>
              <a:off x="3132214" y="2406665"/>
              <a:ext cx="67574" cy="59777"/>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2147483647 w 64"/>
                <a:gd name="T33" fmla="*/ 2147483647 h 56"/>
                <a:gd name="T34" fmla="*/ 2147483647 w 64"/>
                <a:gd name="T35" fmla="*/ 2147483647 h 56"/>
                <a:gd name="T36" fmla="*/ 2147483647 w 64"/>
                <a:gd name="T37" fmla="*/ 2147483647 h 56"/>
                <a:gd name="T38" fmla="*/ 2147483647 w 64"/>
                <a:gd name="T39" fmla="*/ 2147483647 h 56"/>
                <a:gd name="T40" fmla="*/ 2147483647 w 64"/>
                <a:gd name="T41" fmla="*/ 0 h 56"/>
                <a:gd name="T42" fmla="*/ 2147483647 w 64"/>
                <a:gd name="T43" fmla="*/ 0 h 56"/>
                <a:gd name="T44" fmla="*/ 2147483647 w 64"/>
                <a:gd name="T45" fmla="*/ 2147483647 h 56"/>
                <a:gd name="T46" fmla="*/ 2147483647 w 64"/>
                <a:gd name="T47" fmla="*/ 2147483647 h 56"/>
                <a:gd name="T48" fmla="*/ 2147483647 w 64"/>
                <a:gd name="T49" fmla="*/ 2147483647 h 56"/>
                <a:gd name="T50" fmla="*/ 2147483647 w 64"/>
                <a:gd name="T51" fmla="*/ 2147483647 h 56"/>
                <a:gd name="T52" fmla="*/ 0 w 64"/>
                <a:gd name="T53" fmla="*/ 2147483647 h 56"/>
                <a:gd name="T54" fmla="*/ 2147483647 w 64"/>
                <a:gd name="T55" fmla="*/ 2147483647 h 56"/>
                <a:gd name="T56" fmla="*/ 2147483647 w 64"/>
                <a:gd name="T57" fmla="*/ 2147483647 h 56"/>
                <a:gd name="T58" fmla="*/ 2147483647 w 64"/>
                <a:gd name="T59" fmla="*/ 2147483647 h 56"/>
                <a:gd name="T60" fmla="*/ 2147483647 w 64"/>
                <a:gd name="T61" fmla="*/ 2147483647 h 56"/>
                <a:gd name="T62" fmla="*/ 2147483647 w 64"/>
                <a:gd name="T63" fmla="*/ 2147483647 h 56"/>
                <a:gd name="T64" fmla="*/ 2147483647 w 64"/>
                <a:gd name="T65" fmla="*/ 2147483647 h 56"/>
                <a:gd name="T66" fmla="*/ 2147483647 w 64"/>
                <a:gd name="T67" fmla="*/ 2147483647 h 56"/>
                <a:gd name="T68" fmla="*/ 2147483647 w 64"/>
                <a:gd name="T69" fmla="*/ 2147483647 h 56"/>
                <a:gd name="T70" fmla="*/ 2147483647 w 64"/>
                <a:gd name="T71" fmla="*/ 2147483647 h 56"/>
                <a:gd name="T72" fmla="*/ 2147483647 w 64"/>
                <a:gd name="T73" fmla="*/ 2147483647 h 56"/>
                <a:gd name="T74" fmla="*/ 2147483647 w 64"/>
                <a:gd name="T75" fmla="*/ 2147483647 h 56"/>
                <a:gd name="T76" fmla="*/ 2147483647 w 64"/>
                <a:gd name="T77" fmla="*/ 2147483647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4"/>
                <a:gd name="T118" fmla="*/ 0 h 56"/>
                <a:gd name="T119" fmla="*/ 64 w 64"/>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solidFill>
              <a:srgbClr val="0070C0"/>
            </a:solidFill>
            <a:ln w="6350" cmpd="sng">
              <a:noFill/>
              <a:miter lim="800000"/>
            </a:ln>
          </p:spPr>
          <p:txBody>
            <a:bodyPr/>
            <a:lstStyle/>
            <a:p>
              <a:pPr defTabSz="1218565"/>
              <a:endParaRPr lang="zh-CN" altLang="en-US" sz="3200">
                <a:solidFill>
                  <a:prstClr val="black"/>
                </a:solidFill>
              </a:endParaRPr>
            </a:p>
          </p:txBody>
        </p:sp>
        <p:sp>
          <p:nvSpPr>
            <p:cNvPr id="64" name="Freeform 613"/>
            <p:cNvSpPr/>
            <p:nvPr/>
          </p:nvSpPr>
          <p:spPr bwMode="auto">
            <a:xfrm>
              <a:off x="3369589" y="2525352"/>
              <a:ext cx="67574" cy="42450"/>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65" name="Freeform 614"/>
            <p:cNvSpPr/>
            <p:nvPr/>
          </p:nvSpPr>
          <p:spPr bwMode="auto">
            <a:xfrm>
              <a:off x="3378252" y="2542679"/>
              <a:ext cx="101360" cy="118687"/>
            </a:xfrm>
            <a:custGeom>
              <a:avLst/>
              <a:gdLst>
                <a:gd name="T0" fmla="*/ 2147483647 w 96"/>
                <a:gd name="T1" fmla="*/ 2147483647 h 112"/>
                <a:gd name="T2" fmla="*/ 2147483647 w 96"/>
                <a:gd name="T3" fmla="*/ 2147483647 h 112"/>
                <a:gd name="T4" fmla="*/ 2147483647 w 96"/>
                <a:gd name="T5" fmla="*/ 2147483647 h 112"/>
                <a:gd name="T6" fmla="*/ 0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2147483647 h 112"/>
                <a:gd name="T16" fmla="*/ 2147483647 w 96"/>
                <a:gd name="T17" fmla="*/ 2147483647 h 112"/>
                <a:gd name="T18" fmla="*/ 2147483647 w 96"/>
                <a:gd name="T19" fmla="*/ 2147483647 h 112"/>
                <a:gd name="T20" fmla="*/ 2147483647 w 96"/>
                <a:gd name="T21" fmla="*/ 0 h 112"/>
                <a:gd name="T22" fmla="*/ 2147483647 w 96"/>
                <a:gd name="T23" fmla="*/ 0 h 112"/>
                <a:gd name="T24" fmla="*/ 2147483647 w 96"/>
                <a:gd name="T25" fmla="*/ 0 h 112"/>
                <a:gd name="T26" fmla="*/ 2147483647 w 96"/>
                <a:gd name="T27" fmla="*/ 2147483647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12"/>
                <a:gd name="T44" fmla="*/ 96 w 96"/>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112">
                  <a:moveTo>
                    <a:pt x="40" y="24"/>
                  </a:moveTo>
                  <a:lnTo>
                    <a:pt x="40" y="48"/>
                  </a:lnTo>
                  <a:lnTo>
                    <a:pt x="16" y="64"/>
                  </a:lnTo>
                  <a:lnTo>
                    <a:pt x="0" y="72"/>
                  </a:lnTo>
                  <a:lnTo>
                    <a:pt x="8" y="80"/>
                  </a:lnTo>
                  <a:lnTo>
                    <a:pt x="16" y="112"/>
                  </a:lnTo>
                  <a:lnTo>
                    <a:pt x="48" y="88"/>
                  </a:lnTo>
                  <a:lnTo>
                    <a:pt x="72" y="56"/>
                  </a:lnTo>
                  <a:lnTo>
                    <a:pt x="80" y="40"/>
                  </a:lnTo>
                  <a:lnTo>
                    <a:pt x="96" y="24"/>
                  </a:lnTo>
                  <a:lnTo>
                    <a:pt x="64" y="0"/>
                  </a:lnTo>
                  <a:lnTo>
                    <a:pt x="56" y="0"/>
                  </a:lnTo>
                  <a:lnTo>
                    <a:pt x="48" y="0"/>
                  </a:lnTo>
                  <a:lnTo>
                    <a:pt x="40" y="24"/>
                  </a:lnTo>
                  <a:close/>
                </a:path>
              </a:pathLst>
            </a:custGeom>
            <a:solidFill>
              <a:srgbClr val="0070C0"/>
            </a:solidFill>
            <a:ln w="6350" cmpd="sng">
              <a:noFill/>
              <a:miter lim="800000"/>
            </a:ln>
          </p:spPr>
          <p:txBody>
            <a:bodyPr/>
            <a:lstStyle/>
            <a:p>
              <a:pPr defTabSz="1218565"/>
              <a:endParaRPr lang="zh-CN" altLang="en-US" sz="3200">
                <a:solidFill>
                  <a:prstClr val="black"/>
                </a:solidFill>
              </a:endParaRPr>
            </a:p>
          </p:txBody>
        </p:sp>
        <p:sp>
          <p:nvSpPr>
            <p:cNvPr id="66" name="Freeform 615"/>
            <p:cNvSpPr/>
            <p:nvPr/>
          </p:nvSpPr>
          <p:spPr bwMode="auto">
            <a:xfrm>
              <a:off x="3250901" y="2618916"/>
              <a:ext cx="143811" cy="84900"/>
            </a:xfrm>
            <a:custGeom>
              <a:avLst/>
              <a:gdLst>
                <a:gd name="T0" fmla="*/ 2147483647 w 136"/>
                <a:gd name="T1" fmla="*/ 0 h 80"/>
                <a:gd name="T2" fmla="*/ 2147483647 w 136"/>
                <a:gd name="T3" fmla="*/ 2147483647 h 80"/>
                <a:gd name="T4" fmla="*/ 2147483647 w 136"/>
                <a:gd name="T5" fmla="*/ 2147483647 h 80"/>
                <a:gd name="T6" fmla="*/ 2147483647 w 136"/>
                <a:gd name="T7" fmla="*/ 2147483647 h 80"/>
                <a:gd name="T8" fmla="*/ 0 w 136"/>
                <a:gd name="T9" fmla="*/ 2147483647 h 80"/>
                <a:gd name="T10" fmla="*/ 2147483647 w 136"/>
                <a:gd name="T11" fmla="*/ 2147483647 h 80"/>
                <a:gd name="T12" fmla="*/ 2147483647 w 136"/>
                <a:gd name="T13" fmla="*/ 2147483647 h 80"/>
                <a:gd name="T14" fmla="*/ 2147483647 w 136"/>
                <a:gd name="T15" fmla="*/ 2147483647 h 80"/>
                <a:gd name="T16" fmla="*/ 2147483647 w 136"/>
                <a:gd name="T17" fmla="*/ 2147483647 h 80"/>
                <a:gd name="T18" fmla="*/ 2147483647 w 136"/>
                <a:gd name="T19" fmla="*/ 2147483647 h 80"/>
                <a:gd name="T20" fmla="*/ 2147483647 w 136"/>
                <a:gd name="T21" fmla="*/ 2147483647 h 80"/>
                <a:gd name="T22" fmla="*/ 2147483647 w 136"/>
                <a:gd name="T23" fmla="*/ 2147483647 h 80"/>
                <a:gd name="T24" fmla="*/ 2147483647 w 136"/>
                <a:gd name="T25" fmla="*/ 2147483647 h 80"/>
                <a:gd name="T26" fmla="*/ 2147483647 w 13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80"/>
                <a:gd name="T44" fmla="*/ 136 w 136"/>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80">
                  <a:moveTo>
                    <a:pt x="120" y="0"/>
                  </a:moveTo>
                  <a:lnTo>
                    <a:pt x="72" y="16"/>
                  </a:lnTo>
                  <a:lnTo>
                    <a:pt x="56" y="24"/>
                  </a:lnTo>
                  <a:lnTo>
                    <a:pt x="16" y="24"/>
                  </a:lnTo>
                  <a:lnTo>
                    <a:pt x="0" y="32"/>
                  </a:lnTo>
                  <a:lnTo>
                    <a:pt x="8" y="48"/>
                  </a:lnTo>
                  <a:lnTo>
                    <a:pt x="24" y="80"/>
                  </a:lnTo>
                  <a:lnTo>
                    <a:pt x="48" y="72"/>
                  </a:lnTo>
                  <a:lnTo>
                    <a:pt x="64" y="72"/>
                  </a:lnTo>
                  <a:lnTo>
                    <a:pt x="80" y="56"/>
                  </a:lnTo>
                  <a:lnTo>
                    <a:pt x="104" y="48"/>
                  </a:lnTo>
                  <a:lnTo>
                    <a:pt x="136" y="40"/>
                  </a:lnTo>
                  <a:lnTo>
                    <a:pt x="128" y="8"/>
                  </a:lnTo>
                  <a:lnTo>
                    <a:pt x="120" y="0"/>
                  </a:lnTo>
                  <a:close/>
                </a:path>
              </a:pathLst>
            </a:custGeom>
            <a:solidFill>
              <a:srgbClr val="0070C0"/>
            </a:solidFill>
            <a:ln w="6350" cmpd="sng">
              <a:noFill/>
              <a:miter lim="800000"/>
            </a:ln>
          </p:spPr>
          <p:txBody>
            <a:bodyPr/>
            <a:lstStyle/>
            <a:p>
              <a:pPr defTabSz="1218565"/>
              <a:endParaRPr lang="zh-CN" altLang="en-US" sz="3200">
                <a:solidFill>
                  <a:prstClr val="black"/>
                </a:solidFill>
              </a:endParaRPr>
            </a:p>
          </p:txBody>
        </p:sp>
        <p:sp>
          <p:nvSpPr>
            <p:cNvPr id="67" name="Freeform 616"/>
            <p:cNvSpPr/>
            <p:nvPr/>
          </p:nvSpPr>
          <p:spPr bwMode="auto">
            <a:xfrm>
              <a:off x="3148674" y="2423991"/>
              <a:ext cx="272028" cy="228711"/>
            </a:xfrm>
            <a:custGeom>
              <a:avLst/>
              <a:gdLst>
                <a:gd name="T0" fmla="*/ 2147483647 w 256"/>
                <a:gd name="T1" fmla="*/ 2147483647 h 216"/>
                <a:gd name="T2" fmla="*/ 2147483647 w 256"/>
                <a:gd name="T3" fmla="*/ 2147483647 h 216"/>
                <a:gd name="T4" fmla="*/ 2147483647 w 256"/>
                <a:gd name="T5" fmla="*/ 2147483647 h 216"/>
                <a:gd name="T6" fmla="*/ 2147483647 w 256"/>
                <a:gd name="T7" fmla="*/ 2147483647 h 216"/>
                <a:gd name="T8" fmla="*/ 2147483647 w 256"/>
                <a:gd name="T9" fmla="*/ 2147483647 h 216"/>
                <a:gd name="T10" fmla="*/ 2147483647 w 256"/>
                <a:gd name="T11" fmla="*/ 2147483647 h 216"/>
                <a:gd name="T12" fmla="*/ 2147483647 w 256"/>
                <a:gd name="T13" fmla="*/ 2147483647 h 216"/>
                <a:gd name="T14" fmla="*/ 2147483647 w 256"/>
                <a:gd name="T15" fmla="*/ 2147483647 h 216"/>
                <a:gd name="T16" fmla="*/ 2147483647 w 256"/>
                <a:gd name="T17" fmla="*/ 2147483647 h 216"/>
                <a:gd name="T18" fmla="*/ 2147483647 w 256"/>
                <a:gd name="T19" fmla="*/ 2147483647 h 216"/>
                <a:gd name="T20" fmla="*/ 2147483647 w 256"/>
                <a:gd name="T21" fmla="*/ 2147483647 h 216"/>
                <a:gd name="T22" fmla="*/ 2147483647 w 256"/>
                <a:gd name="T23" fmla="*/ 2147483647 h 216"/>
                <a:gd name="T24" fmla="*/ 2147483647 w 256"/>
                <a:gd name="T25" fmla="*/ 0 h 216"/>
                <a:gd name="T26" fmla="*/ 2147483647 w 256"/>
                <a:gd name="T27" fmla="*/ 0 h 216"/>
                <a:gd name="T28" fmla="*/ 2147483647 w 256"/>
                <a:gd name="T29" fmla="*/ 0 h 216"/>
                <a:gd name="T30" fmla="*/ 2147483647 w 256"/>
                <a:gd name="T31" fmla="*/ 2147483647 h 216"/>
                <a:gd name="T32" fmla="*/ 2147483647 w 256"/>
                <a:gd name="T33" fmla="*/ 2147483647 h 216"/>
                <a:gd name="T34" fmla="*/ 2147483647 w 256"/>
                <a:gd name="T35" fmla="*/ 2147483647 h 216"/>
                <a:gd name="T36" fmla="*/ 2147483647 w 256"/>
                <a:gd name="T37" fmla="*/ 2147483647 h 216"/>
                <a:gd name="T38" fmla="*/ 2147483647 w 256"/>
                <a:gd name="T39" fmla="*/ 2147483647 h 216"/>
                <a:gd name="T40" fmla="*/ 0 w 256"/>
                <a:gd name="T41" fmla="*/ 2147483647 h 216"/>
                <a:gd name="T42" fmla="*/ 2147483647 w 256"/>
                <a:gd name="T43" fmla="*/ 2147483647 h 216"/>
                <a:gd name="T44" fmla="*/ 2147483647 w 256"/>
                <a:gd name="T45" fmla="*/ 2147483647 h 216"/>
                <a:gd name="T46" fmla="*/ 2147483647 w 256"/>
                <a:gd name="T47" fmla="*/ 2147483647 h 216"/>
                <a:gd name="T48" fmla="*/ 2147483647 w 256"/>
                <a:gd name="T49" fmla="*/ 2147483647 h 216"/>
                <a:gd name="T50" fmla="*/ 2147483647 w 256"/>
                <a:gd name="T51" fmla="*/ 2147483647 h 216"/>
                <a:gd name="T52" fmla="*/ 2147483647 w 256"/>
                <a:gd name="T53" fmla="*/ 2147483647 h 216"/>
                <a:gd name="T54" fmla="*/ 2147483647 w 256"/>
                <a:gd name="T55" fmla="*/ 2147483647 h 216"/>
                <a:gd name="T56" fmla="*/ 2147483647 w 256"/>
                <a:gd name="T57" fmla="*/ 2147483647 h 216"/>
                <a:gd name="T58" fmla="*/ 2147483647 w 256"/>
                <a:gd name="T59" fmla="*/ 2147483647 h 216"/>
                <a:gd name="T60" fmla="*/ 2147483647 w 256"/>
                <a:gd name="T61" fmla="*/ 2147483647 h 216"/>
                <a:gd name="T62" fmla="*/ 2147483647 w 256"/>
                <a:gd name="T63" fmla="*/ 2147483647 h 216"/>
                <a:gd name="T64" fmla="*/ 2147483647 w 25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216"/>
                <a:gd name="T101" fmla="*/ 256 w 25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216">
                  <a:moveTo>
                    <a:pt x="256" y="136"/>
                  </a:moveTo>
                  <a:lnTo>
                    <a:pt x="224" y="128"/>
                  </a:lnTo>
                  <a:lnTo>
                    <a:pt x="208" y="112"/>
                  </a:lnTo>
                  <a:lnTo>
                    <a:pt x="216" y="96"/>
                  </a:lnTo>
                  <a:lnTo>
                    <a:pt x="208" y="96"/>
                  </a:lnTo>
                  <a:lnTo>
                    <a:pt x="192" y="88"/>
                  </a:lnTo>
                  <a:lnTo>
                    <a:pt x="184" y="64"/>
                  </a:lnTo>
                  <a:lnTo>
                    <a:pt x="168" y="48"/>
                  </a:lnTo>
                  <a:lnTo>
                    <a:pt x="160" y="48"/>
                  </a:lnTo>
                  <a:lnTo>
                    <a:pt x="144" y="40"/>
                  </a:lnTo>
                  <a:lnTo>
                    <a:pt x="112" y="32"/>
                  </a:lnTo>
                  <a:lnTo>
                    <a:pt x="104" y="24"/>
                  </a:lnTo>
                  <a:lnTo>
                    <a:pt x="64" y="0"/>
                  </a:lnTo>
                  <a:lnTo>
                    <a:pt x="48" y="0"/>
                  </a:lnTo>
                  <a:lnTo>
                    <a:pt x="40" y="0"/>
                  </a:lnTo>
                  <a:lnTo>
                    <a:pt x="24" y="8"/>
                  </a:lnTo>
                  <a:lnTo>
                    <a:pt x="32" y="24"/>
                  </a:lnTo>
                  <a:lnTo>
                    <a:pt x="32" y="32"/>
                  </a:lnTo>
                  <a:lnTo>
                    <a:pt x="16" y="32"/>
                  </a:lnTo>
                  <a:lnTo>
                    <a:pt x="8" y="40"/>
                  </a:lnTo>
                  <a:lnTo>
                    <a:pt x="0" y="40"/>
                  </a:lnTo>
                  <a:lnTo>
                    <a:pt x="8" y="56"/>
                  </a:lnTo>
                  <a:lnTo>
                    <a:pt x="40" y="112"/>
                  </a:lnTo>
                  <a:lnTo>
                    <a:pt x="56" y="128"/>
                  </a:lnTo>
                  <a:lnTo>
                    <a:pt x="64" y="152"/>
                  </a:lnTo>
                  <a:lnTo>
                    <a:pt x="72" y="184"/>
                  </a:lnTo>
                  <a:lnTo>
                    <a:pt x="96" y="208"/>
                  </a:lnTo>
                  <a:lnTo>
                    <a:pt x="96" y="216"/>
                  </a:lnTo>
                  <a:lnTo>
                    <a:pt x="112" y="208"/>
                  </a:lnTo>
                  <a:lnTo>
                    <a:pt x="152" y="208"/>
                  </a:lnTo>
                  <a:lnTo>
                    <a:pt x="168" y="200"/>
                  </a:lnTo>
                  <a:lnTo>
                    <a:pt x="216" y="184"/>
                  </a:lnTo>
                  <a:lnTo>
                    <a:pt x="256" y="136"/>
                  </a:lnTo>
                  <a:close/>
                </a:path>
              </a:pathLst>
            </a:custGeom>
            <a:solidFill>
              <a:srgbClr val="0070C0"/>
            </a:solidFill>
            <a:ln w="6350" cmpd="sng">
              <a:noFill/>
              <a:miter lim="800000"/>
            </a:ln>
          </p:spPr>
          <p:txBody>
            <a:bodyPr/>
            <a:lstStyle/>
            <a:p>
              <a:pPr defTabSz="1218565"/>
              <a:endParaRPr lang="zh-CN" altLang="en-US" sz="3200">
                <a:solidFill>
                  <a:prstClr val="black"/>
                </a:solidFill>
              </a:endParaRPr>
            </a:p>
          </p:txBody>
        </p:sp>
        <p:sp>
          <p:nvSpPr>
            <p:cNvPr id="68" name="Freeform 617"/>
            <p:cNvSpPr/>
            <p:nvPr/>
          </p:nvSpPr>
          <p:spPr bwMode="auto">
            <a:xfrm>
              <a:off x="3378252" y="2567802"/>
              <a:ext cx="42450" cy="51114"/>
            </a:xfrm>
            <a:custGeom>
              <a:avLst/>
              <a:gdLst>
                <a:gd name="T0" fmla="*/ 0 w 40"/>
                <a:gd name="T1" fmla="*/ 2147483647 h 48"/>
                <a:gd name="T2" fmla="*/ 2147483647 w 40"/>
                <a:gd name="T3" fmla="*/ 2147483647 h 48"/>
                <a:gd name="T4" fmla="*/ 2147483647 w 40"/>
                <a:gd name="T5" fmla="*/ 2147483647 h 48"/>
                <a:gd name="T6" fmla="*/ 2147483647 w 40"/>
                <a:gd name="T7" fmla="*/ 0 h 48"/>
                <a:gd name="T8" fmla="*/ 0 w 40"/>
                <a:gd name="T9" fmla="*/ 2147483647 h 48"/>
                <a:gd name="T10" fmla="*/ 0 60000 65536"/>
                <a:gd name="T11" fmla="*/ 0 60000 65536"/>
                <a:gd name="T12" fmla="*/ 0 60000 65536"/>
                <a:gd name="T13" fmla="*/ 0 60000 65536"/>
                <a:gd name="T14" fmla="*/ 0 60000 65536"/>
                <a:gd name="T15" fmla="*/ 0 w 40"/>
                <a:gd name="T16" fmla="*/ 0 h 48"/>
                <a:gd name="T17" fmla="*/ 40 w 40"/>
                <a:gd name="T18" fmla="*/ 48 h 48"/>
              </a:gdLst>
              <a:ahLst/>
              <a:cxnLst>
                <a:cxn ang="T10">
                  <a:pos x="T0" y="T1"/>
                </a:cxn>
                <a:cxn ang="T11">
                  <a:pos x="T2" y="T3"/>
                </a:cxn>
                <a:cxn ang="T12">
                  <a:pos x="T4" y="T5"/>
                </a:cxn>
                <a:cxn ang="T13">
                  <a:pos x="T6" y="T7"/>
                </a:cxn>
                <a:cxn ang="T14">
                  <a:pos x="T8" y="T9"/>
                </a:cxn>
              </a:cxnLst>
              <a:rect l="T15" t="T16" r="T17" b="T18"/>
              <a:pathLst>
                <a:path w="40" h="48">
                  <a:moveTo>
                    <a:pt x="0" y="48"/>
                  </a:moveTo>
                  <a:lnTo>
                    <a:pt x="16" y="40"/>
                  </a:lnTo>
                  <a:lnTo>
                    <a:pt x="40" y="24"/>
                  </a:lnTo>
                  <a:lnTo>
                    <a:pt x="40" y="0"/>
                  </a:lnTo>
                  <a:lnTo>
                    <a:pt x="0" y="48"/>
                  </a:lnTo>
                  <a:close/>
                </a:path>
              </a:pathLst>
            </a:custGeom>
            <a:solidFill>
              <a:srgbClr val="0070C0"/>
            </a:solidFill>
            <a:ln w="6350" cmpd="sng">
              <a:noFill/>
              <a:miter lim="800000"/>
            </a:ln>
          </p:spPr>
          <p:txBody>
            <a:bodyPr/>
            <a:lstStyle/>
            <a:p>
              <a:pPr defTabSz="1218565"/>
              <a:endParaRPr lang="zh-CN" altLang="en-US" sz="3200">
                <a:solidFill>
                  <a:prstClr val="black"/>
                </a:solidFill>
              </a:endParaRPr>
            </a:p>
          </p:txBody>
        </p:sp>
        <p:sp>
          <p:nvSpPr>
            <p:cNvPr id="69" name="Freeform 618"/>
            <p:cNvSpPr/>
            <p:nvPr/>
          </p:nvSpPr>
          <p:spPr bwMode="auto">
            <a:xfrm>
              <a:off x="3199788" y="2339091"/>
              <a:ext cx="136013" cy="135147"/>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70" name="Freeform 619"/>
            <p:cNvSpPr/>
            <p:nvPr/>
          </p:nvSpPr>
          <p:spPr bwMode="auto">
            <a:xfrm>
              <a:off x="3369589" y="2525352"/>
              <a:ext cx="67574" cy="42450"/>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solidFill>
              <a:srgbClr val="0070C0"/>
            </a:solidFill>
            <a:ln w="6350" cmpd="sng">
              <a:noFill/>
              <a:miter lim="800000"/>
            </a:ln>
          </p:spPr>
          <p:txBody>
            <a:bodyPr/>
            <a:lstStyle/>
            <a:p>
              <a:pPr defTabSz="1218565"/>
              <a:endParaRPr lang="zh-CN" altLang="en-US" sz="3200">
                <a:solidFill>
                  <a:prstClr val="black"/>
                </a:solidFill>
              </a:endParaRPr>
            </a:p>
          </p:txBody>
        </p:sp>
        <p:sp>
          <p:nvSpPr>
            <p:cNvPr id="71" name="Freeform 620"/>
            <p:cNvSpPr/>
            <p:nvPr/>
          </p:nvSpPr>
          <p:spPr bwMode="auto">
            <a:xfrm>
              <a:off x="3199788" y="2339091"/>
              <a:ext cx="136013" cy="135147"/>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solidFill>
              <a:srgbClr val="0070C0"/>
            </a:solidFill>
            <a:ln w="6350" cmpd="sng">
              <a:noFill/>
              <a:miter lim="800000"/>
            </a:ln>
          </p:spPr>
          <p:txBody>
            <a:bodyPr/>
            <a:lstStyle/>
            <a:p>
              <a:pPr defTabSz="1218565"/>
              <a:endParaRPr lang="zh-CN" altLang="en-US" sz="3200">
                <a:solidFill>
                  <a:prstClr val="black"/>
                </a:solidFill>
              </a:endParaRPr>
            </a:p>
          </p:txBody>
        </p:sp>
        <p:sp>
          <p:nvSpPr>
            <p:cNvPr id="72" name="Freeform 621"/>
            <p:cNvSpPr/>
            <p:nvPr/>
          </p:nvSpPr>
          <p:spPr bwMode="auto">
            <a:xfrm>
              <a:off x="3276025" y="2296641"/>
              <a:ext cx="254701" cy="237374"/>
            </a:xfrm>
            <a:custGeom>
              <a:avLst/>
              <a:gdLst>
                <a:gd name="T0" fmla="*/ 2147483647 w 240"/>
                <a:gd name="T1" fmla="*/ 2147483647 h 224"/>
                <a:gd name="T2" fmla="*/ 2147483647 w 240"/>
                <a:gd name="T3" fmla="*/ 2147483647 h 224"/>
                <a:gd name="T4" fmla="*/ 2147483647 w 240"/>
                <a:gd name="T5" fmla="*/ 2147483647 h 224"/>
                <a:gd name="T6" fmla="*/ 2147483647 w 240"/>
                <a:gd name="T7" fmla="*/ 2147483647 h 224"/>
                <a:gd name="T8" fmla="*/ 2147483647 w 240"/>
                <a:gd name="T9" fmla="*/ 2147483647 h 224"/>
                <a:gd name="T10" fmla="*/ 2147483647 w 240"/>
                <a:gd name="T11" fmla="*/ 2147483647 h 224"/>
                <a:gd name="T12" fmla="*/ 2147483647 w 240"/>
                <a:gd name="T13" fmla="*/ 2147483647 h 224"/>
                <a:gd name="T14" fmla="*/ 2147483647 w 240"/>
                <a:gd name="T15" fmla="*/ 2147483647 h 224"/>
                <a:gd name="T16" fmla="*/ 2147483647 w 240"/>
                <a:gd name="T17" fmla="*/ 2147483647 h 224"/>
                <a:gd name="T18" fmla="*/ 2147483647 w 240"/>
                <a:gd name="T19" fmla="*/ 2147483647 h 224"/>
                <a:gd name="T20" fmla="*/ 2147483647 w 240"/>
                <a:gd name="T21" fmla="*/ 2147483647 h 224"/>
                <a:gd name="T22" fmla="*/ 2147483647 w 240"/>
                <a:gd name="T23" fmla="*/ 2147483647 h 224"/>
                <a:gd name="T24" fmla="*/ 2147483647 w 240"/>
                <a:gd name="T25" fmla="*/ 2147483647 h 224"/>
                <a:gd name="T26" fmla="*/ 2147483647 w 240"/>
                <a:gd name="T27" fmla="*/ 2147483647 h 224"/>
                <a:gd name="T28" fmla="*/ 2147483647 w 240"/>
                <a:gd name="T29" fmla="*/ 2147483647 h 224"/>
                <a:gd name="T30" fmla="*/ 2147483647 w 240"/>
                <a:gd name="T31" fmla="*/ 2147483647 h 224"/>
                <a:gd name="T32" fmla="*/ 2147483647 w 240"/>
                <a:gd name="T33" fmla="*/ 2147483647 h 224"/>
                <a:gd name="T34" fmla="*/ 2147483647 w 240"/>
                <a:gd name="T35" fmla="*/ 2147483647 h 224"/>
                <a:gd name="T36" fmla="*/ 2147483647 w 240"/>
                <a:gd name="T37" fmla="*/ 2147483647 h 224"/>
                <a:gd name="T38" fmla="*/ 2147483647 w 240"/>
                <a:gd name="T39" fmla="*/ 0 h 224"/>
                <a:gd name="T40" fmla="*/ 2147483647 w 240"/>
                <a:gd name="T41" fmla="*/ 2147483647 h 224"/>
                <a:gd name="T42" fmla="*/ 2147483647 w 240"/>
                <a:gd name="T43" fmla="*/ 2147483647 h 224"/>
                <a:gd name="T44" fmla="*/ 0 w 240"/>
                <a:gd name="T45" fmla="*/ 0 h 224"/>
                <a:gd name="T46" fmla="*/ 0 w 240"/>
                <a:gd name="T47" fmla="*/ 2147483647 h 224"/>
                <a:gd name="T48" fmla="*/ 0 w 240"/>
                <a:gd name="T49" fmla="*/ 2147483647 h 224"/>
                <a:gd name="T50" fmla="*/ 2147483647 w 240"/>
                <a:gd name="T51" fmla="*/ 2147483647 h 224"/>
                <a:gd name="T52" fmla="*/ 2147483647 w 240"/>
                <a:gd name="T53" fmla="*/ 2147483647 h 224"/>
                <a:gd name="T54" fmla="*/ 2147483647 w 240"/>
                <a:gd name="T55" fmla="*/ 2147483647 h 224"/>
                <a:gd name="T56" fmla="*/ 2147483647 w 240"/>
                <a:gd name="T57" fmla="*/ 2147483647 h 224"/>
                <a:gd name="T58" fmla="*/ 2147483647 w 240"/>
                <a:gd name="T59" fmla="*/ 2147483647 h 224"/>
                <a:gd name="T60" fmla="*/ 2147483647 w 240"/>
                <a:gd name="T61" fmla="*/ 2147483647 h 224"/>
                <a:gd name="T62" fmla="*/ 2147483647 w 240"/>
                <a:gd name="T63" fmla="*/ 2147483647 h 224"/>
                <a:gd name="T64" fmla="*/ 2147483647 w 240"/>
                <a:gd name="T65" fmla="*/ 2147483647 h 224"/>
                <a:gd name="T66" fmla="*/ 2147483647 w 240"/>
                <a:gd name="T67" fmla="*/ 2147483647 h 224"/>
                <a:gd name="T68" fmla="*/ 2147483647 w 240"/>
                <a:gd name="T69" fmla="*/ 2147483647 h 224"/>
                <a:gd name="T70" fmla="*/ 2147483647 w 240"/>
                <a:gd name="T71" fmla="*/ 2147483647 h 224"/>
                <a:gd name="T72" fmla="*/ 2147483647 w 240"/>
                <a:gd name="T73" fmla="*/ 2147483647 h 224"/>
                <a:gd name="T74" fmla="*/ 2147483647 w 240"/>
                <a:gd name="T75" fmla="*/ 2147483647 h 224"/>
                <a:gd name="T76" fmla="*/ 2147483647 w 240"/>
                <a:gd name="T77" fmla="*/ 2147483647 h 224"/>
                <a:gd name="T78" fmla="*/ 2147483647 w 240"/>
                <a:gd name="T79" fmla="*/ 2147483647 h 224"/>
                <a:gd name="T80" fmla="*/ 2147483647 w 240"/>
                <a:gd name="T81" fmla="*/ 2147483647 h 224"/>
                <a:gd name="T82" fmla="*/ 2147483647 w 240"/>
                <a:gd name="T83" fmla="*/ 2147483647 h 224"/>
                <a:gd name="T84" fmla="*/ 2147483647 w 240"/>
                <a:gd name="T85" fmla="*/ 2147483647 h 224"/>
                <a:gd name="T86" fmla="*/ 2147483647 w 240"/>
                <a:gd name="T87" fmla="*/ 2147483647 h 224"/>
                <a:gd name="T88" fmla="*/ 2147483647 w 240"/>
                <a:gd name="T89" fmla="*/ 2147483647 h 224"/>
                <a:gd name="T90" fmla="*/ 2147483647 w 240"/>
                <a:gd name="T91" fmla="*/ 2147483647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0"/>
                <a:gd name="T139" fmla="*/ 0 h 224"/>
                <a:gd name="T140" fmla="*/ 240 w 240"/>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0" h="224">
                  <a:moveTo>
                    <a:pt x="208" y="152"/>
                  </a:moveTo>
                  <a:lnTo>
                    <a:pt x="216" y="128"/>
                  </a:lnTo>
                  <a:lnTo>
                    <a:pt x="200" y="120"/>
                  </a:lnTo>
                  <a:lnTo>
                    <a:pt x="200" y="104"/>
                  </a:lnTo>
                  <a:lnTo>
                    <a:pt x="208" y="88"/>
                  </a:lnTo>
                  <a:lnTo>
                    <a:pt x="208" y="48"/>
                  </a:lnTo>
                  <a:lnTo>
                    <a:pt x="192" y="48"/>
                  </a:lnTo>
                  <a:lnTo>
                    <a:pt x="176" y="32"/>
                  </a:lnTo>
                  <a:lnTo>
                    <a:pt x="160" y="24"/>
                  </a:lnTo>
                  <a:lnTo>
                    <a:pt x="144" y="24"/>
                  </a:lnTo>
                  <a:lnTo>
                    <a:pt x="120" y="32"/>
                  </a:lnTo>
                  <a:lnTo>
                    <a:pt x="120" y="40"/>
                  </a:lnTo>
                  <a:lnTo>
                    <a:pt x="104" y="48"/>
                  </a:lnTo>
                  <a:lnTo>
                    <a:pt x="88" y="48"/>
                  </a:lnTo>
                  <a:lnTo>
                    <a:pt x="72" y="40"/>
                  </a:lnTo>
                  <a:lnTo>
                    <a:pt x="56" y="40"/>
                  </a:lnTo>
                  <a:lnTo>
                    <a:pt x="56" y="24"/>
                  </a:lnTo>
                  <a:lnTo>
                    <a:pt x="48" y="16"/>
                  </a:lnTo>
                  <a:lnTo>
                    <a:pt x="48" y="8"/>
                  </a:lnTo>
                  <a:lnTo>
                    <a:pt x="40" y="0"/>
                  </a:lnTo>
                  <a:lnTo>
                    <a:pt x="24" y="16"/>
                  </a:lnTo>
                  <a:lnTo>
                    <a:pt x="8" y="8"/>
                  </a:lnTo>
                  <a:lnTo>
                    <a:pt x="0" y="0"/>
                  </a:lnTo>
                  <a:lnTo>
                    <a:pt x="0" y="32"/>
                  </a:lnTo>
                  <a:lnTo>
                    <a:pt x="0" y="40"/>
                  </a:lnTo>
                  <a:lnTo>
                    <a:pt x="16" y="64"/>
                  </a:lnTo>
                  <a:lnTo>
                    <a:pt x="16" y="80"/>
                  </a:lnTo>
                  <a:lnTo>
                    <a:pt x="16" y="96"/>
                  </a:lnTo>
                  <a:lnTo>
                    <a:pt x="40" y="120"/>
                  </a:lnTo>
                  <a:lnTo>
                    <a:pt x="48" y="136"/>
                  </a:lnTo>
                  <a:lnTo>
                    <a:pt x="56" y="152"/>
                  </a:lnTo>
                  <a:lnTo>
                    <a:pt x="56" y="144"/>
                  </a:lnTo>
                  <a:lnTo>
                    <a:pt x="72" y="160"/>
                  </a:lnTo>
                  <a:lnTo>
                    <a:pt x="88" y="176"/>
                  </a:lnTo>
                  <a:lnTo>
                    <a:pt x="112" y="192"/>
                  </a:lnTo>
                  <a:lnTo>
                    <a:pt x="136" y="200"/>
                  </a:lnTo>
                  <a:lnTo>
                    <a:pt x="152" y="192"/>
                  </a:lnTo>
                  <a:lnTo>
                    <a:pt x="168" y="208"/>
                  </a:lnTo>
                  <a:lnTo>
                    <a:pt x="208" y="224"/>
                  </a:lnTo>
                  <a:lnTo>
                    <a:pt x="216" y="224"/>
                  </a:lnTo>
                  <a:lnTo>
                    <a:pt x="216" y="208"/>
                  </a:lnTo>
                  <a:lnTo>
                    <a:pt x="240" y="200"/>
                  </a:lnTo>
                  <a:lnTo>
                    <a:pt x="232" y="184"/>
                  </a:lnTo>
                  <a:lnTo>
                    <a:pt x="232" y="176"/>
                  </a:lnTo>
                  <a:lnTo>
                    <a:pt x="216" y="160"/>
                  </a:lnTo>
                  <a:lnTo>
                    <a:pt x="208" y="152"/>
                  </a:lnTo>
                  <a:close/>
                </a:path>
              </a:pathLst>
            </a:custGeom>
            <a:solidFill>
              <a:srgbClr val="0070C0"/>
            </a:solidFill>
            <a:ln w="6350" cmpd="sng">
              <a:noFill/>
              <a:miter lim="800000"/>
            </a:ln>
          </p:spPr>
          <p:txBody>
            <a:bodyPr/>
            <a:lstStyle/>
            <a:p>
              <a:pPr defTabSz="1218565"/>
              <a:endParaRPr lang="zh-CN" altLang="en-US" sz="3200">
                <a:solidFill>
                  <a:prstClr val="black"/>
                </a:solidFill>
              </a:endParaRPr>
            </a:p>
          </p:txBody>
        </p:sp>
        <p:sp>
          <p:nvSpPr>
            <p:cNvPr id="73" name="Freeform 622"/>
            <p:cNvSpPr/>
            <p:nvPr/>
          </p:nvSpPr>
          <p:spPr bwMode="auto">
            <a:xfrm>
              <a:off x="3496939" y="2347754"/>
              <a:ext cx="220048" cy="202721"/>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2147483647 h 192"/>
                <a:gd name="T24" fmla="*/ 2147483647 w 208"/>
                <a:gd name="T25" fmla="*/ 0 h 192"/>
                <a:gd name="T26" fmla="*/ 2147483647 w 208"/>
                <a:gd name="T27" fmla="*/ 0 h 192"/>
                <a:gd name="T28" fmla="*/ 2147483647 w 208"/>
                <a:gd name="T29" fmla="*/ 0 h 192"/>
                <a:gd name="T30" fmla="*/ 2147483647 w 208"/>
                <a:gd name="T31" fmla="*/ 2147483647 h 192"/>
                <a:gd name="T32" fmla="*/ 2147483647 w 208"/>
                <a:gd name="T33" fmla="*/ 2147483647 h 192"/>
                <a:gd name="T34" fmla="*/ 2147483647 w 208"/>
                <a:gd name="T35" fmla="*/ 2147483647 h 192"/>
                <a:gd name="T36" fmla="*/ 2147483647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0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2147483647 w 208"/>
                <a:gd name="T67" fmla="*/ 2147483647 h 192"/>
                <a:gd name="T68" fmla="*/ 2147483647 w 208"/>
                <a:gd name="T69" fmla="*/ 2147483647 h 192"/>
                <a:gd name="T70" fmla="*/ 2147483647 w 208"/>
                <a:gd name="T71" fmla="*/ 2147483647 h 192"/>
                <a:gd name="T72" fmla="*/ 2147483647 w 208"/>
                <a:gd name="T73" fmla="*/ 2147483647 h 192"/>
                <a:gd name="T74" fmla="*/ 2147483647 w 208"/>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192"/>
                <a:gd name="T116" fmla="*/ 208 w 208"/>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192">
                  <a:moveTo>
                    <a:pt x="112" y="184"/>
                  </a:moveTo>
                  <a:lnTo>
                    <a:pt x="128" y="176"/>
                  </a:lnTo>
                  <a:lnTo>
                    <a:pt x="120" y="160"/>
                  </a:lnTo>
                  <a:lnTo>
                    <a:pt x="112" y="144"/>
                  </a:lnTo>
                  <a:lnTo>
                    <a:pt x="120" y="136"/>
                  </a:lnTo>
                  <a:lnTo>
                    <a:pt x="136" y="136"/>
                  </a:lnTo>
                  <a:lnTo>
                    <a:pt x="160" y="96"/>
                  </a:lnTo>
                  <a:lnTo>
                    <a:pt x="168" y="80"/>
                  </a:lnTo>
                  <a:lnTo>
                    <a:pt x="176" y="64"/>
                  </a:lnTo>
                  <a:lnTo>
                    <a:pt x="168" y="56"/>
                  </a:lnTo>
                  <a:lnTo>
                    <a:pt x="168" y="32"/>
                  </a:lnTo>
                  <a:lnTo>
                    <a:pt x="208" y="24"/>
                  </a:lnTo>
                  <a:lnTo>
                    <a:pt x="192" y="0"/>
                  </a:lnTo>
                  <a:lnTo>
                    <a:pt x="176" y="0"/>
                  </a:lnTo>
                  <a:lnTo>
                    <a:pt x="152" y="0"/>
                  </a:lnTo>
                  <a:lnTo>
                    <a:pt x="128" y="8"/>
                  </a:lnTo>
                  <a:lnTo>
                    <a:pt x="128" y="24"/>
                  </a:lnTo>
                  <a:lnTo>
                    <a:pt x="120" y="40"/>
                  </a:lnTo>
                  <a:lnTo>
                    <a:pt x="112" y="48"/>
                  </a:lnTo>
                  <a:lnTo>
                    <a:pt x="112" y="56"/>
                  </a:lnTo>
                  <a:lnTo>
                    <a:pt x="104" y="72"/>
                  </a:lnTo>
                  <a:lnTo>
                    <a:pt x="80" y="80"/>
                  </a:lnTo>
                  <a:lnTo>
                    <a:pt x="72" y="88"/>
                  </a:lnTo>
                  <a:lnTo>
                    <a:pt x="56" y="112"/>
                  </a:lnTo>
                  <a:lnTo>
                    <a:pt x="32" y="112"/>
                  </a:lnTo>
                  <a:lnTo>
                    <a:pt x="16" y="104"/>
                  </a:lnTo>
                  <a:lnTo>
                    <a:pt x="0" y="104"/>
                  </a:lnTo>
                  <a:lnTo>
                    <a:pt x="8" y="112"/>
                  </a:lnTo>
                  <a:lnTo>
                    <a:pt x="24" y="128"/>
                  </a:lnTo>
                  <a:lnTo>
                    <a:pt x="24" y="136"/>
                  </a:lnTo>
                  <a:lnTo>
                    <a:pt x="32" y="152"/>
                  </a:lnTo>
                  <a:lnTo>
                    <a:pt x="8" y="160"/>
                  </a:lnTo>
                  <a:lnTo>
                    <a:pt x="8" y="176"/>
                  </a:lnTo>
                  <a:lnTo>
                    <a:pt x="32" y="168"/>
                  </a:lnTo>
                  <a:lnTo>
                    <a:pt x="72" y="168"/>
                  </a:lnTo>
                  <a:lnTo>
                    <a:pt x="88" y="192"/>
                  </a:lnTo>
                  <a:lnTo>
                    <a:pt x="96" y="192"/>
                  </a:lnTo>
                  <a:lnTo>
                    <a:pt x="112" y="184"/>
                  </a:lnTo>
                  <a:close/>
                </a:path>
              </a:pathLst>
            </a:custGeom>
            <a:solidFill>
              <a:srgbClr val="00B0F0"/>
            </a:solidFill>
            <a:ln w="6350" cmpd="sng">
              <a:noFill/>
              <a:miter lim="800000"/>
            </a:ln>
          </p:spPr>
          <p:txBody>
            <a:bodyPr/>
            <a:lstStyle/>
            <a:p>
              <a:pPr defTabSz="1218565"/>
              <a:endParaRPr lang="zh-CN" altLang="en-US" sz="3200">
                <a:solidFill>
                  <a:prstClr val="black"/>
                </a:solidFill>
              </a:endParaRPr>
            </a:p>
          </p:txBody>
        </p:sp>
        <p:sp>
          <p:nvSpPr>
            <p:cNvPr id="74" name="Freeform 623"/>
            <p:cNvSpPr/>
            <p:nvPr/>
          </p:nvSpPr>
          <p:spPr bwMode="auto">
            <a:xfrm>
              <a:off x="3590503" y="2364215"/>
              <a:ext cx="389848" cy="407175"/>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2147483647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2147483647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8"/>
                <a:gd name="T109" fmla="*/ 0 h 384"/>
                <a:gd name="T110" fmla="*/ 368 w 368"/>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75" name="Freeform 624"/>
            <p:cNvSpPr/>
            <p:nvPr/>
          </p:nvSpPr>
          <p:spPr bwMode="auto">
            <a:xfrm>
              <a:off x="3488276" y="2321764"/>
              <a:ext cx="194924" cy="144677"/>
            </a:xfrm>
            <a:custGeom>
              <a:avLst/>
              <a:gdLst>
                <a:gd name="T0" fmla="*/ 2147483647 w 184"/>
                <a:gd name="T1" fmla="*/ 2147483647 h 136"/>
                <a:gd name="T2" fmla="*/ 2147483647 w 184"/>
                <a:gd name="T3" fmla="*/ 2147483647 h 136"/>
                <a:gd name="T4" fmla="*/ 2147483647 w 184"/>
                <a:gd name="T5" fmla="*/ 2147483647 h 136"/>
                <a:gd name="T6" fmla="*/ 2147483647 w 184"/>
                <a:gd name="T7" fmla="*/ 0 h 136"/>
                <a:gd name="T8" fmla="*/ 2147483647 w 184"/>
                <a:gd name="T9" fmla="*/ 2147483647 h 136"/>
                <a:gd name="T10" fmla="*/ 2147483647 w 184"/>
                <a:gd name="T11" fmla="*/ 2147483647 h 136"/>
                <a:gd name="T12" fmla="*/ 2147483647 w 184"/>
                <a:gd name="T13" fmla="*/ 2147483647 h 136"/>
                <a:gd name="T14" fmla="*/ 2147483647 w 184"/>
                <a:gd name="T15" fmla="*/ 2147483647 h 136"/>
                <a:gd name="T16" fmla="*/ 2147483647 w 184"/>
                <a:gd name="T17" fmla="*/ 2147483647 h 136"/>
                <a:gd name="T18" fmla="*/ 2147483647 w 184"/>
                <a:gd name="T19" fmla="*/ 2147483647 h 136"/>
                <a:gd name="T20" fmla="*/ 2147483647 w 184"/>
                <a:gd name="T21" fmla="*/ 2147483647 h 136"/>
                <a:gd name="T22" fmla="*/ 2147483647 w 184"/>
                <a:gd name="T23" fmla="*/ 2147483647 h 136"/>
                <a:gd name="T24" fmla="*/ 2147483647 w 184"/>
                <a:gd name="T25" fmla="*/ 2147483647 h 136"/>
                <a:gd name="T26" fmla="*/ 2147483647 w 184"/>
                <a:gd name="T27" fmla="*/ 2147483647 h 136"/>
                <a:gd name="T28" fmla="*/ 2147483647 w 184"/>
                <a:gd name="T29" fmla="*/ 2147483647 h 136"/>
                <a:gd name="T30" fmla="*/ 2147483647 w 184"/>
                <a:gd name="T31" fmla="*/ 2147483647 h 136"/>
                <a:gd name="T32" fmla="*/ 0 w 184"/>
                <a:gd name="T33" fmla="*/ 2147483647 h 136"/>
                <a:gd name="T34" fmla="*/ 0 w 184"/>
                <a:gd name="T35" fmla="*/ 2147483647 h 136"/>
                <a:gd name="T36" fmla="*/ 2147483647 w 184"/>
                <a:gd name="T37" fmla="*/ 2147483647 h 136"/>
                <a:gd name="T38" fmla="*/ 2147483647 w 184"/>
                <a:gd name="T39" fmla="*/ 2147483647 h 136"/>
                <a:gd name="T40" fmla="*/ 2147483647 w 184"/>
                <a:gd name="T41" fmla="*/ 2147483647 h 136"/>
                <a:gd name="T42" fmla="*/ 2147483647 w 184"/>
                <a:gd name="T43" fmla="*/ 2147483647 h 136"/>
                <a:gd name="T44" fmla="*/ 2147483647 w 184"/>
                <a:gd name="T45" fmla="*/ 2147483647 h 136"/>
                <a:gd name="T46" fmla="*/ 2147483647 w 184"/>
                <a:gd name="T47" fmla="*/ 2147483647 h 136"/>
                <a:gd name="T48" fmla="*/ 2147483647 w 184"/>
                <a:gd name="T49" fmla="*/ 2147483647 h 136"/>
                <a:gd name="T50" fmla="*/ 2147483647 w 184"/>
                <a:gd name="T51" fmla="*/ 2147483647 h 136"/>
                <a:gd name="T52" fmla="*/ 2147483647 w 184"/>
                <a:gd name="T53" fmla="*/ 2147483647 h 136"/>
                <a:gd name="T54" fmla="*/ 2147483647 w 184"/>
                <a:gd name="T55" fmla="*/ 2147483647 h 136"/>
                <a:gd name="T56" fmla="*/ 2147483647 w 184"/>
                <a:gd name="T57" fmla="*/ 2147483647 h 136"/>
                <a:gd name="T58" fmla="*/ 2147483647 w 184"/>
                <a:gd name="T59" fmla="*/ 2147483647 h 136"/>
                <a:gd name="T60" fmla="*/ 2147483647 w 184"/>
                <a:gd name="T61" fmla="*/ 2147483647 h 136"/>
                <a:gd name="T62" fmla="*/ 2147483647 w 184"/>
                <a:gd name="T63" fmla="*/ 2147483647 h 136"/>
                <a:gd name="T64" fmla="*/ 2147483647 w 184"/>
                <a:gd name="T65" fmla="*/ 2147483647 h 136"/>
                <a:gd name="T66" fmla="*/ 2147483647 w 184"/>
                <a:gd name="T67" fmla="*/ 2147483647 h 136"/>
                <a:gd name="T68" fmla="*/ 2147483647 w 184"/>
                <a:gd name="T69" fmla="*/ 2147483647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36"/>
                <a:gd name="T107" fmla="*/ 184 w 184"/>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 h="136">
                  <a:moveTo>
                    <a:pt x="168" y="8"/>
                  </a:moveTo>
                  <a:lnTo>
                    <a:pt x="152" y="16"/>
                  </a:lnTo>
                  <a:lnTo>
                    <a:pt x="144" y="16"/>
                  </a:lnTo>
                  <a:lnTo>
                    <a:pt x="136" y="0"/>
                  </a:lnTo>
                  <a:lnTo>
                    <a:pt x="120" y="8"/>
                  </a:lnTo>
                  <a:lnTo>
                    <a:pt x="112" y="16"/>
                  </a:lnTo>
                  <a:lnTo>
                    <a:pt x="96" y="24"/>
                  </a:lnTo>
                  <a:lnTo>
                    <a:pt x="88" y="16"/>
                  </a:lnTo>
                  <a:lnTo>
                    <a:pt x="80" y="16"/>
                  </a:lnTo>
                  <a:lnTo>
                    <a:pt x="64" y="8"/>
                  </a:lnTo>
                  <a:lnTo>
                    <a:pt x="56" y="32"/>
                  </a:lnTo>
                  <a:lnTo>
                    <a:pt x="40" y="40"/>
                  </a:lnTo>
                  <a:lnTo>
                    <a:pt x="32" y="48"/>
                  </a:lnTo>
                  <a:lnTo>
                    <a:pt x="16" y="40"/>
                  </a:lnTo>
                  <a:lnTo>
                    <a:pt x="8" y="40"/>
                  </a:lnTo>
                  <a:lnTo>
                    <a:pt x="8" y="64"/>
                  </a:lnTo>
                  <a:lnTo>
                    <a:pt x="0" y="80"/>
                  </a:lnTo>
                  <a:lnTo>
                    <a:pt x="0" y="96"/>
                  </a:lnTo>
                  <a:lnTo>
                    <a:pt x="16" y="104"/>
                  </a:lnTo>
                  <a:lnTo>
                    <a:pt x="8" y="128"/>
                  </a:lnTo>
                  <a:lnTo>
                    <a:pt x="24" y="128"/>
                  </a:lnTo>
                  <a:lnTo>
                    <a:pt x="40" y="136"/>
                  </a:lnTo>
                  <a:lnTo>
                    <a:pt x="64" y="136"/>
                  </a:lnTo>
                  <a:lnTo>
                    <a:pt x="80" y="112"/>
                  </a:lnTo>
                  <a:lnTo>
                    <a:pt x="88" y="104"/>
                  </a:lnTo>
                  <a:lnTo>
                    <a:pt x="112" y="96"/>
                  </a:lnTo>
                  <a:lnTo>
                    <a:pt x="120" y="80"/>
                  </a:lnTo>
                  <a:lnTo>
                    <a:pt x="120" y="72"/>
                  </a:lnTo>
                  <a:lnTo>
                    <a:pt x="128" y="64"/>
                  </a:lnTo>
                  <a:lnTo>
                    <a:pt x="136" y="48"/>
                  </a:lnTo>
                  <a:lnTo>
                    <a:pt x="136" y="32"/>
                  </a:lnTo>
                  <a:lnTo>
                    <a:pt x="160" y="24"/>
                  </a:lnTo>
                  <a:lnTo>
                    <a:pt x="184" y="24"/>
                  </a:lnTo>
                  <a:lnTo>
                    <a:pt x="176" y="8"/>
                  </a:lnTo>
                  <a:lnTo>
                    <a:pt x="168" y="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76" name="Freeform 625"/>
            <p:cNvSpPr/>
            <p:nvPr/>
          </p:nvSpPr>
          <p:spPr bwMode="auto">
            <a:xfrm>
              <a:off x="3920574" y="2482902"/>
              <a:ext cx="161137" cy="373388"/>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2147483647 h 352"/>
                <a:gd name="T12" fmla="*/ 2147483647 w 152"/>
                <a:gd name="T13" fmla="*/ 2147483647 h 352"/>
                <a:gd name="T14" fmla="*/ 2147483647 w 152"/>
                <a:gd name="T15" fmla="*/ 2147483647 h 352"/>
                <a:gd name="T16" fmla="*/ 2147483647 w 152"/>
                <a:gd name="T17" fmla="*/ 2147483647 h 352"/>
                <a:gd name="T18" fmla="*/ 2147483647 w 152"/>
                <a:gd name="T19" fmla="*/ 0 h 352"/>
                <a:gd name="T20" fmla="*/ 2147483647 w 152"/>
                <a:gd name="T21" fmla="*/ 0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0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2147483647 h 352"/>
                <a:gd name="T58" fmla="*/ 2147483647 w 152"/>
                <a:gd name="T59" fmla="*/ 2147483647 h 352"/>
                <a:gd name="T60" fmla="*/ 2147483647 w 152"/>
                <a:gd name="T61" fmla="*/ 2147483647 h 352"/>
                <a:gd name="T62" fmla="*/ 2147483647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solidFill>
              <a:schemeClr val="tx2"/>
            </a:solidFill>
            <a:ln w="6350" cmpd="sng">
              <a:noFill/>
              <a:miter lim="800000"/>
            </a:ln>
          </p:spPr>
          <p:txBody>
            <a:bodyPr/>
            <a:lstStyle/>
            <a:p>
              <a:pPr defTabSz="1218565"/>
              <a:endParaRPr lang="zh-CN" altLang="en-US" sz="3200">
                <a:solidFill>
                  <a:prstClr val="black"/>
                </a:solidFill>
              </a:endParaRPr>
            </a:p>
          </p:txBody>
        </p:sp>
        <p:sp>
          <p:nvSpPr>
            <p:cNvPr id="77" name="Freeform 626"/>
            <p:cNvSpPr/>
            <p:nvPr/>
          </p:nvSpPr>
          <p:spPr bwMode="auto">
            <a:xfrm>
              <a:off x="3590503" y="2364215"/>
              <a:ext cx="389848" cy="407175"/>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0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0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2147483647 w 368"/>
                <a:gd name="T73" fmla="*/ 2147483647 h 384"/>
                <a:gd name="T74" fmla="*/ 2147483647 w 368"/>
                <a:gd name="T75" fmla="*/ 2147483647 h 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8"/>
                <a:gd name="T115" fmla="*/ 0 h 384"/>
                <a:gd name="T116" fmla="*/ 368 w 368"/>
                <a:gd name="T117" fmla="*/ 384 h 3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solidFill>
              <a:srgbClr val="00B0F0"/>
            </a:solidFill>
            <a:ln w="6350" cmpd="sng">
              <a:noFill/>
              <a:miter lim="800000"/>
            </a:ln>
          </p:spPr>
          <p:txBody>
            <a:bodyPr/>
            <a:lstStyle/>
            <a:p>
              <a:pPr defTabSz="1218565"/>
              <a:endParaRPr lang="zh-CN" altLang="en-US" sz="3200">
                <a:solidFill>
                  <a:prstClr val="black"/>
                </a:solidFill>
              </a:endParaRPr>
            </a:p>
          </p:txBody>
        </p:sp>
        <p:sp>
          <p:nvSpPr>
            <p:cNvPr id="78" name="Freeform 627"/>
            <p:cNvSpPr/>
            <p:nvPr/>
          </p:nvSpPr>
          <p:spPr bwMode="auto">
            <a:xfrm>
              <a:off x="3920574" y="2482902"/>
              <a:ext cx="161137" cy="373388"/>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0 h 352"/>
                <a:gd name="T12" fmla="*/ 2147483647 w 152"/>
                <a:gd name="T13" fmla="*/ 2147483647 h 352"/>
                <a:gd name="T14" fmla="*/ 2147483647 w 152"/>
                <a:gd name="T15" fmla="*/ 2147483647 h 352"/>
                <a:gd name="T16" fmla="*/ 0 w 152"/>
                <a:gd name="T17" fmla="*/ 2147483647 h 352"/>
                <a:gd name="T18" fmla="*/ 2147483647 w 152"/>
                <a:gd name="T19" fmla="*/ 2147483647 h 352"/>
                <a:gd name="T20" fmla="*/ 2147483647 w 152"/>
                <a:gd name="T21" fmla="*/ 2147483647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2147483647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0 h 352"/>
                <a:gd name="T58" fmla="*/ 2147483647 w 152"/>
                <a:gd name="T59" fmla="*/ 2147483647 h 352"/>
                <a:gd name="T60" fmla="*/ 2147483647 w 152"/>
                <a:gd name="T61" fmla="*/ 2147483647 h 352"/>
                <a:gd name="T62" fmla="*/ 0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79" name="Freeform 628"/>
            <p:cNvSpPr/>
            <p:nvPr/>
          </p:nvSpPr>
          <p:spPr bwMode="auto">
            <a:xfrm>
              <a:off x="3996812" y="2592926"/>
              <a:ext cx="102227" cy="118687"/>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80" name="Freeform 629"/>
            <p:cNvSpPr/>
            <p:nvPr/>
          </p:nvSpPr>
          <p:spPr bwMode="auto">
            <a:xfrm>
              <a:off x="3853001" y="2516689"/>
              <a:ext cx="67574" cy="59776"/>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56"/>
                <a:gd name="T44" fmla="*/ 64 w 64"/>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81" name="Freeform 630"/>
            <p:cNvSpPr/>
            <p:nvPr/>
          </p:nvSpPr>
          <p:spPr bwMode="auto">
            <a:xfrm>
              <a:off x="3996812" y="2592926"/>
              <a:ext cx="102227" cy="118687"/>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solidFill>
              <a:schemeClr val="tx2"/>
            </a:solidFill>
            <a:ln w="6350" cmpd="sng">
              <a:noFill/>
              <a:miter lim="800000"/>
            </a:ln>
          </p:spPr>
          <p:txBody>
            <a:bodyPr/>
            <a:lstStyle/>
            <a:p>
              <a:pPr defTabSz="1218565"/>
              <a:endParaRPr lang="zh-CN" altLang="en-US" sz="3200">
                <a:solidFill>
                  <a:prstClr val="black"/>
                </a:solidFill>
              </a:endParaRPr>
            </a:p>
          </p:txBody>
        </p:sp>
        <p:sp>
          <p:nvSpPr>
            <p:cNvPr id="82" name="Freeform 631"/>
            <p:cNvSpPr/>
            <p:nvPr/>
          </p:nvSpPr>
          <p:spPr bwMode="auto">
            <a:xfrm>
              <a:off x="3853001" y="2516689"/>
              <a:ext cx="67574" cy="59776"/>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56"/>
                <a:gd name="T47" fmla="*/ 64 w 64"/>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solidFill>
              <a:srgbClr val="00B0F0"/>
            </a:solidFill>
            <a:ln w="6350" cmpd="sng">
              <a:noFill/>
              <a:miter lim="800000"/>
            </a:ln>
          </p:spPr>
          <p:txBody>
            <a:bodyPr/>
            <a:lstStyle/>
            <a:p>
              <a:pPr defTabSz="1218565"/>
              <a:endParaRPr lang="zh-CN" altLang="en-US" sz="3200">
                <a:solidFill>
                  <a:prstClr val="black"/>
                </a:solidFill>
              </a:endParaRPr>
            </a:p>
          </p:txBody>
        </p:sp>
        <p:sp>
          <p:nvSpPr>
            <p:cNvPr id="83" name="Freeform 632"/>
            <p:cNvSpPr/>
            <p:nvPr/>
          </p:nvSpPr>
          <p:spPr bwMode="auto">
            <a:xfrm>
              <a:off x="2953750" y="1957040"/>
              <a:ext cx="84900" cy="59776"/>
            </a:xfrm>
            <a:custGeom>
              <a:avLst/>
              <a:gdLst>
                <a:gd name="T0" fmla="*/ 2147483647 w 80"/>
                <a:gd name="T1" fmla="*/ 2147483647 h 56"/>
                <a:gd name="T2" fmla="*/ 2147483647 w 80"/>
                <a:gd name="T3" fmla="*/ 2147483647 h 56"/>
                <a:gd name="T4" fmla="*/ 2147483647 w 80"/>
                <a:gd name="T5" fmla="*/ 0 h 56"/>
                <a:gd name="T6" fmla="*/ 2147483647 w 80"/>
                <a:gd name="T7" fmla="*/ 2147483647 h 56"/>
                <a:gd name="T8" fmla="*/ 2147483647 w 80"/>
                <a:gd name="T9" fmla="*/ 0 h 56"/>
                <a:gd name="T10" fmla="*/ 2147483647 w 80"/>
                <a:gd name="T11" fmla="*/ 0 h 56"/>
                <a:gd name="T12" fmla="*/ 2147483647 w 80"/>
                <a:gd name="T13" fmla="*/ 2147483647 h 56"/>
                <a:gd name="T14" fmla="*/ 2147483647 w 80"/>
                <a:gd name="T15" fmla="*/ 2147483647 h 56"/>
                <a:gd name="T16" fmla="*/ 0 w 80"/>
                <a:gd name="T17" fmla="*/ 2147483647 h 56"/>
                <a:gd name="T18" fmla="*/ 2147483647 w 80"/>
                <a:gd name="T19" fmla="*/ 2147483647 h 56"/>
                <a:gd name="T20" fmla="*/ 2147483647 w 80"/>
                <a:gd name="T21" fmla="*/ 2147483647 h 56"/>
                <a:gd name="T22" fmla="*/ 2147483647 w 80"/>
                <a:gd name="T23" fmla="*/ 2147483647 h 56"/>
                <a:gd name="T24" fmla="*/ 2147483647 w 80"/>
                <a:gd name="T25" fmla="*/ 2147483647 h 56"/>
                <a:gd name="T26" fmla="*/ 2147483647 w 80"/>
                <a:gd name="T27" fmla="*/ 2147483647 h 56"/>
                <a:gd name="T28" fmla="*/ 2147483647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2147483647 w 80"/>
                <a:gd name="T39" fmla="*/ 2147483647 h 56"/>
                <a:gd name="T40" fmla="*/ 2147483647 w 80"/>
                <a:gd name="T41" fmla="*/ 2147483647 h 56"/>
                <a:gd name="T42" fmla="*/ 2147483647 w 80"/>
                <a:gd name="T43" fmla="*/ 214748364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56"/>
                <a:gd name="T68" fmla="*/ 80 w 80"/>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56">
                  <a:moveTo>
                    <a:pt x="80" y="16"/>
                  </a:moveTo>
                  <a:lnTo>
                    <a:pt x="72" y="8"/>
                  </a:lnTo>
                  <a:lnTo>
                    <a:pt x="64" y="0"/>
                  </a:lnTo>
                  <a:lnTo>
                    <a:pt x="56" y="8"/>
                  </a:lnTo>
                  <a:lnTo>
                    <a:pt x="40" y="0"/>
                  </a:lnTo>
                  <a:lnTo>
                    <a:pt x="24" y="0"/>
                  </a:lnTo>
                  <a:lnTo>
                    <a:pt x="8" y="8"/>
                  </a:lnTo>
                  <a:lnTo>
                    <a:pt x="8" y="24"/>
                  </a:lnTo>
                  <a:lnTo>
                    <a:pt x="0" y="24"/>
                  </a:lnTo>
                  <a:lnTo>
                    <a:pt x="8" y="24"/>
                  </a:lnTo>
                  <a:lnTo>
                    <a:pt x="16" y="32"/>
                  </a:lnTo>
                  <a:lnTo>
                    <a:pt x="24" y="32"/>
                  </a:lnTo>
                  <a:lnTo>
                    <a:pt x="32" y="40"/>
                  </a:lnTo>
                  <a:lnTo>
                    <a:pt x="24" y="48"/>
                  </a:lnTo>
                  <a:lnTo>
                    <a:pt x="32" y="48"/>
                  </a:lnTo>
                  <a:lnTo>
                    <a:pt x="40" y="56"/>
                  </a:lnTo>
                  <a:lnTo>
                    <a:pt x="48" y="56"/>
                  </a:lnTo>
                  <a:lnTo>
                    <a:pt x="56" y="48"/>
                  </a:lnTo>
                  <a:lnTo>
                    <a:pt x="64" y="48"/>
                  </a:lnTo>
                  <a:lnTo>
                    <a:pt x="64" y="40"/>
                  </a:lnTo>
                  <a:lnTo>
                    <a:pt x="72" y="32"/>
                  </a:lnTo>
                  <a:lnTo>
                    <a:pt x="80" y="1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84" name="Freeform 633"/>
            <p:cNvSpPr/>
            <p:nvPr/>
          </p:nvSpPr>
          <p:spPr bwMode="auto">
            <a:xfrm>
              <a:off x="2996200" y="1880803"/>
              <a:ext cx="59777" cy="51113"/>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85" name="Freeform 634"/>
            <p:cNvSpPr/>
            <p:nvPr/>
          </p:nvSpPr>
          <p:spPr bwMode="auto">
            <a:xfrm>
              <a:off x="2987537" y="1965703"/>
              <a:ext cx="127351" cy="110024"/>
            </a:xfrm>
            <a:custGeom>
              <a:avLst/>
              <a:gdLst>
                <a:gd name="T0" fmla="*/ 2147483647 w 120"/>
                <a:gd name="T1" fmla="*/ 2147483647 h 104"/>
                <a:gd name="T2" fmla="*/ 2147483647 w 120"/>
                <a:gd name="T3" fmla="*/ 2147483647 h 104"/>
                <a:gd name="T4" fmla="*/ 2147483647 w 120"/>
                <a:gd name="T5" fmla="*/ 2147483647 h 104"/>
                <a:gd name="T6" fmla="*/ 2147483647 w 120"/>
                <a:gd name="T7" fmla="*/ 2147483647 h 104"/>
                <a:gd name="T8" fmla="*/ 2147483647 w 120"/>
                <a:gd name="T9" fmla="*/ 0 h 104"/>
                <a:gd name="T10" fmla="*/ 2147483647 w 120"/>
                <a:gd name="T11" fmla="*/ 2147483647 h 104"/>
                <a:gd name="T12" fmla="*/ 2147483647 w 120"/>
                <a:gd name="T13" fmla="*/ 2147483647 h 104"/>
                <a:gd name="T14" fmla="*/ 2147483647 w 120"/>
                <a:gd name="T15" fmla="*/ 2147483647 h 104"/>
                <a:gd name="T16" fmla="*/ 2147483647 w 120"/>
                <a:gd name="T17" fmla="*/ 2147483647 h 104"/>
                <a:gd name="T18" fmla="*/ 2147483647 w 120"/>
                <a:gd name="T19" fmla="*/ 2147483647 h 104"/>
                <a:gd name="T20" fmla="*/ 2147483647 w 120"/>
                <a:gd name="T21" fmla="*/ 2147483647 h 104"/>
                <a:gd name="T22" fmla="*/ 2147483647 w 120"/>
                <a:gd name="T23" fmla="*/ 2147483647 h 104"/>
                <a:gd name="T24" fmla="*/ 2147483647 w 120"/>
                <a:gd name="T25" fmla="*/ 2147483647 h 104"/>
                <a:gd name="T26" fmla="*/ 2147483647 w 120"/>
                <a:gd name="T27" fmla="*/ 2147483647 h 104"/>
                <a:gd name="T28" fmla="*/ 2147483647 w 120"/>
                <a:gd name="T29" fmla="*/ 2147483647 h 104"/>
                <a:gd name="T30" fmla="*/ 0 w 120"/>
                <a:gd name="T31" fmla="*/ 2147483647 h 104"/>
                <a:gd name="T32" fmla="*/ 2147483647 w 120"/>
                <a:gd name="T33" fmla="*/ 2147483647 h 104"/>
                <a:gd name="T34" fmla="*/ 2147483647 w 120"/>
                <a:gd name="T35" fmla="*/ 2147483647 h 104"/>
                <a:gd name="T36" fmla="*/ 2147483647 w 120"/>
                <a:gd name="T37" fmla="*/ 2147483647 h 104"/>
                <a:gd name="T38" fmla="*/ 2147483647 w 120"/>
                <a:gd name="T39" fmla="*/ 2147483647 h 104"/>
                <a:gd name="T40" fmla="*/ 2147483647 w 120"/>
                <a:gd name="T41" fmla="*/ 2147483647 h 104"/>
                <a:gd name="T42" fmla="*/ 2147483647 w 120"/>
                <a:gd name="T43" fmla="*/ 2147483647 h 104"/>
                <a:gd name="T44" fmla="*/ 2147483647 w 120"/>
                <a:gd name="T45" fmla="*/ 2147483647 h 104"/>
                <a:gd name="T46" fmla="*/ 2147483647 w 120"/>
                <a:gd name="T47" fmla="*/ 2147483647 h 104"/>
                <a:gd name="T48" fmla="*/ 2147483647 w 120"/>
                <a:gd name="T49" fmla="*/ 2147483647 h 104"/>
                <a:gd name="T50" fmla="*/ 2147483647 w 120"/>
                <a:gd name="T51" fmla="*/ 2147483647 h 104"/>
                <a:gd name="T52" fmla="*/ 2147483647 w 120"/>
                <a:gd name="T53" fmla="*/ 2147483647 h 104"/>
                <a:gd name="T54" fmla="*/ 2147483647 w 120"/>
                <a:gd name="T55" fmla="*/ 2147483647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
                <a:gd name="T85" fmla="*/ 0 h 104"/>
                <a:gd name="T86" fmla="*/ 120 w 120"/>
                <a:gd name="T87" fmla="*/ 104 h 1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 h="104">
                  <a:moveTo>
                    <a:pt x="120" y="56"/>
                  </a:moveTo>
                  <a:lnTo>
                    <a:pt x="112" y="40"/>
                  </a:lnTo>
                  <a:lnTo>
                    <a:pt x="96" y="8"/>
                  </a:lnTo>
                  <a:lnTo>
                    <a:pt x="80" y="8"/>
                  </a:lnTo>
                  <a:lnTo>
                    <a:pt x="72" y="0"/>
                  </a:lnTo>
                  <a:lnTo>
                    <a:pt x="56" y="8"/>
                  </a:lnTo>
                  <a:lnTo>
                    <a:pt x="48" y="8"/>
                  </a:lnTo>
                  <a:lnTo>
                    <a:pt x="40" y="24"/>
                  </a:lnTo>
                  <a:lnTo>
                    <a:pt x="32" y="32"/>
                  </a:lnTo>
                  <a:lnTo>
                    <a:pt x="32" y="40"/>
                  </a:lnTo>
                  <a:lnTo>
                    <a:pt x="24" y="40"/>
                  </a:lnTo>
                  <a:lnTo>
                    <a:pt x="16" y="48"/>
                  </a:lnTo>
                  <a:lnTo>
                    <a:pt x="8" y="48"/>
                  </a:lnTo>
                  <a:lnTo>
                    <a:pt x="8" y="56"/>
                  </a:lnTo>
                  <a:lnTo>
                    <a:pt x="8" y="72"/>
                  </a:lnTo>
                  <a:lnTo>
                    <a:pt x="0" y="80"/>
                  </a:lnTo>
                  <a:lnTo>
                    <a:pt x="8" y="88"/>
                  </a:lnTo>
                  <a:lnTo>
                    <a:pt x="8" y="96"/>
                  </a:lnTo>
                  <a:lnTo>
                    <a:pt x="16" y="96"/>
                  </a:lnTo>
                  <a:lnTo>
                    <a:pt x="32" y="96"/>
                  </a:lnTo>
                  <a:lnTo>
                    <a:pt x="56" y="104"/>
                  </a:lnTo>
                  <a:lnTo>
                    <a:pt x="80" y="104"/>
                  </a:lnTo>
                  <a:lnTo>
                    <a:pt x="96" y="104"/>
                  </a:lnTo>
                  <a:lnTo>
                    <a:pt x="104" y="80"/>
                  </a:lnTo>
                  <a:lnTo>
                    <a:pt x="112" y="80"/>
                  </a:lnTo>
                  <a:lnTo>
                    <a:pt x="104" y="64"/>
                  </a:lnTo>
                  <a:lnTo>
                    <a:pt x="120" y="64"/>
                  </a:lnTo>
                  <a:lnTo>
                    <a:pt x="120" y="5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86" name="Freeform 635"/>
            <p:cNvSpPr/>
            <p:nvPr/>
          </p:nvSpPr>
          <p:spPr bwMode="auto">
            <a:xfrm>
              <a:off x="2962414" y="1914589"/>
              <a:ext cx="102227" cy="59777"/>
            </a:xfrm>
            <a:custGeom>
              <a:avLst/>
              <a:gdLst>
                <a:gd name="T0" fmla="*/ 2147483647 w 96"/>
                <a:gd name="T1" fmla="*/ 2147483647 h 56"/>
                <a:gd name="T2" fmla="*/ 2147483647 w 96"/>
                <a:gd name="T3" fmla="*/ 2147483647 h 56"/>
                <a:gd name="T4" fmla="*/ 2147483647 w 96"/>
                <a:gd name="T5" fmla="*/ 2147483647 h 56"/>
                <a:gd name="T6" fmla="*/ 2147483647 w 96"/>
                <a:gd name="T7" fmla="*/ 2147483647 h 56"/>
                <a:gd name="T8" fmla="*/ 2147483647 w 96"/>
                <a:gd name="T9" fmla="*/ 2147483647 h 56"/>
                <a:gd name="T10" fmla="*/ 2147483647 w 96"/>
                <a:gd name="T11" fmla="*/ 2147483647 h 56"/>
                <a:gd name="T12" fmla="*/ 2147483647 w 96"/>
                <a:gd name="T13" fmla="*/ 2147483647 h 56"/>
                <a:gd name="T14" fmla="*/ 2147483647 w 96"/>
                <a:gd name="T15" fmla="*/ 2147483647 h 56"/>
                <a:gd name="T16" fmla="*/ 2147483647 w 96"/>
                <a:gd name="T17" fmla="*/ 2147483647 h 56"/>
                <a:gd name="T18" fmla="*/ 2147483647 w 96"/>
                <a:gd name="T19" fmla="*/ 2147483647 h 56"/>
                <a:gd name="T20" fmla="*/ 2147483647 w 96"/>
                <a:gd name="T21" fmla="*/ 2147483647 h 56"/>
                <a:gd name="T22" fmla="*/ 2147483647 w 96"/>
                <a:gd name="T23" fmla="*/ 0 h 56"/>
                <a:gd name="T24" fmla="*/ 2147483647 w 96"/>
                <a:gd name="T25" fmla="*/ 2147483647 h 56"/>
                <a:gd name="T26" fmla="*/ 2147483647 w 96"/>
                <a:gd name="T27" fmla="*/ 2147483647 h 56"/>
                <a:gd name="T28" fmla="*/ 2147483647 w 96"/>
                <a:gd name="T29" fmla="*/ 2147483647 h 56"/>
                <a:gd name="T30" fmla="*/ 2147483647 w 96"/>
                <a:gd name="T31" fmla="*/ 2147483647 h 56"/>
                <a:gd name="T32" fmla="*/ 0 w 96"/>
                <a:gd name="T33" fmla="*/ 2147483647 h 56"/>
                <a:gd name="T34" fmla="*/ 0 w 96"/>
                <a:gd name="T35" fmla="*/ 2147483647 h 56"/>
                <a:gd name="T36" fmla="*/ 2147483647 w 96"/>
                <a:gd name="T37" fmla="*/ 2147483647 h 56"/>
                <a:gd name="T38" fmla="*/ 2147483647 w 96"/>
                <a:gd name="T39" fmla="*/ 214748364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56"/>
                <a:gd name="T62" fmla="*/ 96 w 96"/>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56">
                  <a:moveTo>
                    <a:pt x="32" y="40"/>
                  </a:moveTo>
                  <a:lnTo>
                    <a:pt x="48" y="48"/>
                  </a:lnTo>
                  <a:lnTo>
                    <a:pt x="56" y="40"/>
                  </a:lnTo>
                  <a:lnTo>
                    <a:pt x="64" y="48"/>
                  </a:lnTo>
                  <a:lnTo>
                    <a:pt x="72" y="56"/>
                  </a:lnTo>
                  <a:lnTo>
                    <a:pt x="80" y="56"/>
                  </a:lnTo>
                  <a:lnTo>
                    <a:pt x="96" y="48"/>
                  </a:lnTo>
                  <a:lnTo>
                    <a:pt x="88" y="40"/>
                  </a:lnTo>
                  <a:lnTo>
                    <a:pt x="80" y="24"/>
                  </a:lnTo>
                  <a:lnTo>
                    <a:pt x="80" y="16"/>
                  </a:lnTo>
                  <a:lnTo>
                    <a:pt x="64" y="8"/>
                  </a:lnTo>
                  <a:lnTo>
                    <a:pt x="56" y="0"/>
                  </a:lnTo>
                  <a:lnTo>
                    <a:pt x="40" y="8"/>
                  </a:lnTo>
                  <a:lnTo>
                    <a:pt x="32" y="24"/>
                  </a:lnTo>
                  <a:lnTo>
                    <a:pt x="16" y="16"/>
                  </a:lnTo>
                  <a:lnTo>
                    <a:pt x="8" y="16"/>
                  </a:lnTo>
                  <a:lnTo>
                    <a:pt x="0" y="32"/>
                  </a:lnTo>
                  <a:lnTo>
                    <a:pt x="0" y="48"/>
                  </a:lnTo>
                  <a:lnTo>
                    <a:pt x="16" y="40"/>
                  </a:lnTo>
                  <a:lnTo>
                    <a:pt x="32" y="4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87" name="Freeform 636"/>
            <p:cNvSpPr/>
            <p:nvPr/>
          </p:nvSpPr>
          <p:spPr bwMode="auto">
            <a:xfrm>
              <a:off x="2469472" y="2703816"/>
              <a:ext cx="102227" cy="76237"/>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2147483647 h 72"/>
                <a:gd name="T14" fmla="*/ 2147483647 w 96"/>
                <a:gd name="T15" fmla="*/ 2147483647 h 72"/>
                <a:gd name="T16" fmla="*/ 2147483647 w 96"/>
                <a:gd name="T17" fmla="*/ 2147483647 h 72"/>
                <a:gd name="T18" fmla="*/ 2147483647 w 96"/>
                <a:gd name="T19" fmla="*/ 2147483647 h 72"/>
                <a:gd name="T20" fmla="*/ 2147483647 w 96"/>
                <a:gd name="T21" fmla="*/ 2147483647 h 72"/>
                <a:gd name="T22" fmla="*/ 2147483647 w 96"/>
                <a:gd name="T23" fmla="*/ 2147483647 h 72"/>
                <a:gd name="T24" fmla="*/ 2147483647 w 96"/>
                <a:gd name="T25" fmla="*/ 2147483647 h 72"/>
                <a:gd name="T26" fmla="*/ 2147483647 w 96"/>
                <a:gd name="T27" fmla="*/ 0 h 72"/>
                <a:gd name="T28" fmla="*/ 2147483647 w 96"/>
                <a:gd name="T29" fmla="*/ 0 h 72"/>
                <a:gd name="T30" fmla="*/ 2147483647 w 96"/>
                <a:gd name="T31" fmla="*/ 2147483647 h 72"/>
                <a:gd name="T32" fmla="*/ 2147483647 w 96"/>
                <a:gd name="T33" fmla="*/ 2147483647 h 72"/>
                <a:gd name="T34" fmla="*/ 2147483647 w 96"/>
                <a:gd name="T35" fmla="*/ 2147483647 h 72"/>
                <a:gd name="T36" fmla="*/ 0 w 96"/>
                <a:gd name="T37" fmla="*/ 2147483647 h 72"/>
                <a:gd name="T38" fmla="*/ 2147483647 w 96"/>
                <a:gd name="T39" fmla="*/ 2147483647 h 72"/>
                <a:gd name="T40" fmla="*/ 2147483647 w 96"/>
                <a:gd name="T41" fmla="*/ 2147483647 h 72"/>
                <a:gd name="T42" fmla="*/ 2147483647 w 96"/>
                <a:gd name="T43" fmla="*/ 2147483647 h 72"/>
                <a:gd name="T44" fmla="*/ 2147483647 w 96"/>
                <a:gd name="T45" fmla="*/ 2147483647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72"/>
                <a:gd name="T71" fmla="*/ 96 w 96"/>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72">
                  <a:moveTo>
                    <a:pt x="40" y="40"/>
                  </a:moveTo>
                  <a:lnTo>
                    <a:pt x="56" y="40"/>
                  </a:lnTo>
                  <a:lnTo>
                    <a:pt x="64" y="56"/>
                  </a:lnTo>
                  <a:lnTo>
                    <a:pt x="72" y="64"/>
                  </a:lnTo>
                  <a:lnTo>
                    <a:pt x="80" y="72"/>
                  </a:lnTo>
                  <a:lnTo>
                    <a:pt x="88" y="72"/>
                  </a:lnTo>
                  <a:lnTo>
                    <a:pt x="96" y="64"/>
                  </a:lnTo>
                  <a:lnTo>
                    <a:pt x="96" y="48"/>
                  </a:lnTo>
                  <a:lnTo>
                    <a:pt x="96" y="32"/>
                  </a:lnTo>
                  <a:lnTo>
                    <a:pt x="88" y="16"/>
                  </a:lnTo>
                  <a:lnTo>
                    <a:pt x="80" y="8"/>
                  </a:lnTo>
                  <a:lnTo>
                    <a:pt x="64" y="8"/>
                  </a:lnTo>
                  <a:lnTo>
                    <a:pt x="48" y="8"/>
                  </a:lnTo>
                  <a:lnTo>
                    <a:pt x="32" y="0"/>
                  </a:lnTo>
                  <a:lnTo>
                    <a:pt x="24" y="0"/>
                  </a:lnTo>
                  <a:lnTo>
                    <a:pt x="24" y="8"/>
                  </a:lnTo>
                  <a:lnTo>
                    <a:pt x="24" y="16"/>
                  </a:lnTo>
                  <a:lnTo>
                    <a:pt x="16" y="16"/>
                  </a:lnTo>
                  <a:lnTo>
                    <a:pt x="0" y="24"/>
                  </a:lnTo>
                  <a:lnTo>
                    <a:pt x="8" y="24"/>
                  </a:lnTo>
                  <a:lnTo>
                    <a:pt x="24" y="56"/>
                  </a:lnTo>
                  <a:lnTo>
                    <a:pt x="32" y="48"/>
                  </a:lnTo>
                  <a:lnTo>
                    <a:pt x="40" y="4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88" name="Freeform 637"/>
            <p:cNvSpPr/>
            <p:nvPr/>
          </p:nvSpPr>
          <p:spPr bwMode="auto">
            <a:xfrm>
              <a:off x="2444349" y="2652702"/>
              <a:ext cx="84900" cy="58910"/>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0 h 56"/>
                <a:gd name="T20" fmla="*/ 2147483647 w 80"/>
                <a:gd name="T21" fmla="*/ 0 h 56"/>
                <a:gd name="T22" fmla="*/ 2147483647 w 80"/>
                <a:gd name="T23" fmla="*/ 0 h 56"/>
                <a:gd name="T24" fmla="*/ 0 w 80"/>
                <a:gd name="T25" fmla="*/ 2147483647 h 56"/>
                <a:gd name="T26" fmla="*/ 2147483647 w 80"/>
                <a:gd name="T27" fmla="*/ 2147483647 h 56"/>
                <a:gd name="T28" fmla="*/ 2147483647 w 80"/>
                <a:gd name="T29" fmla="*/ 2147483647 h 56"/>
                <a:gd name="T30" fmla="*/ 2147483647 w 80"/>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56"/>
                <a:gd name="T50" fmla="*/ 80 w 80"/>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89" name="Freeform 638"/>
            <p:cNvSpPr/>
            <p:nvPr/>
          </p:nvSpPr>
          <p:spPr bwMode="auto">
            <a:xfrm>
              <a:off x="2996200" y="1880803"/>
              <a:ext cx="59777" cy="51113"/>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2147483647 w 56"/>
                <a:gd name="T15" fmla="*/ 0 h 48"/>
                <a:gd name="T16" fmla="*/ 0 w 56"/>
                <a:gd name="T17" fmla="*/ 2147483647 h 48"/>
                <a:gd name="T18" fmla="*/ 0 w 56"/>
                <a:gd name="T19" fmla="*/ 2147483647 h 48"/>
                <a:gd name="T20" fmla="*/ 0 w 56"/>
                <a:gd name="T21" fmla="*/ 2147483647 h 48"/>
                <a:gd name="T22" fmla="*/ 2147483647 w 56"/>
                <a:gd name="T23" fmla="*/ 2147483647 h 48"/>
                <a:gd name="T24" fmla="*/ 2147483647 w 56"/>
                <a:gd name="T25" fmla="*/ 2147483647 h 48"/>
                <a:gd name="T26" fmla="*/ 2147483647 w 56"/>
                <a:gd name="T27" fmla="*/ 2147483647 h 48"/>
                <a:gd name="T28" fmla="*/ 2147483647 w 56"/>
                <a:gd name="T29" fmla="*/ 2147483647 h 48"/>
                <a:gd name="T30" fmla="*/ 2147483647 w 56"/>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48"/>
                <a:gd name="T50" fmla="*/ 56 w 56"/>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90" name="Freeform 639"/>
            <p:cNvSpPr/>
            <p:nvPr/>
          </p:nvSpPr>
          <p:spPr bwMode="auto">
            <a:xfrm>
              <a:off x="2444349" y="2652702"/>
              <a:ext cx="84900" cy="58910"/>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2147483647 h 56"/>
                <a:gd name="T20" fmla="*/ 2147483647 w 80"/>
                <a:gd name="T21" fmla="*/ 2147483647 h 56"/>
                <a:gd name="T22" fmla="*/ 2147483647 w 80"/>
                <a:gd name="T23" fmla="*/ 0 h 56"/>
                <a:gd name="T24" fmla="*/ 2147483647 w 80"/>
                <a:gd name="T25" fmla="*/ 0 h 56"/>
                <a:gd name="T26" fmla="*/ 2147483647 w 80"/>
                <a:gd name="T27" fmla="*/ 0 h 56"/>
                <a:gd name="T28" fmla="*/ 0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56"/>
                <a:gd name="T59" fmla="*/ 80 w 8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91" name="Freeform 640"/>
            <p:cNvSpPr/>
            <p:nvPr/>
          </p:nvSpPr>
          <p:spPr bwMode="auto">
            <a:xfrm>
              <a:off x="2453012" y="2500228"/>
              <a:ext cx="161137" cy="177598"/>
            </a:xfrm>
            <a:custGeom>
              <a:avLst/>
              <a:gdLst>
                <a:gd name="T0" fmla="*/ 2147483647 w 152"/>
                <a:gd name="T1" fmla="*/ 2147483647 h 168"/>
                <a:gd name="T2" fmla="*/ 2147483647 w 152"/>
                <a:gd name="T3" fmla="*/ 2147483647 h 168"/>
                <a:gd name="T4" fmla="*/ 2147483647 w 152"/>
                <a:gd name="T5" fmla="*/ 2147483647 h 168"/>
                <a:gd name="T6" fmla="*/ 2147483647 w 152"/>
                <a:gd name="T7" fmla="*/ 2147483647 h 168"/>
                <a:gd name="T8" fmla="*/ 2147483647 w 152"/>
                <a:gd name="T9" fmla="*/ 2147483647 h 168"/>
                <a:gd name="T10" fmla="*/ 2147483647 w 152"/>
                <a:gd name="T11" fmla="*/ 2147483647 h 168"/>
                <a:gd name="T12" fmla="*/ 2147483647 w 152"/>
                <a:gd name="T13" fmla="*/ 2147483647 h 168"/>
                <a:gd name="T14" fmla="*/ 2147483647 w 152"/>
                <a:gd name="T15" fmla="*/ 2147483647 h 168"/>
                <a:gd name="T16" fmla="*/ 2147483647 w 152"/>
                <a:gd name="T17" fmla="*/ 2147483647 h 168"/>
                <a:gd name="T18" fmla="*/ 2147483647 w 152"/>
                <a:gd name="T19" fmla="*/ 2147483647 h 168"/>
                <a:gd name="T20" fmla="*/ 2147483647 w 152"/>
                <a:gd name="T21" fmla="*/ 2147483647 h 168"/>
                <a:gd name="T22" fmla="*/ 2147483647 w 152"/>
                <a:gd name="T23" fmla="*/ 0 h 168"/>
                <a:gd name="T24" fmla="*/ 2147483647 w 152"/>
                <a:gd name="T25" fmla="*/ 2147483647 h 168"/>
                <a:gd name="T26" fmla="*/ 2147483647 w 152"/>
                <a:gd name="T27" fmla="*/ 2147483647 h 168"/>
                <a:gd name="T28" fmla="*/ 2147483647 w 152"/>
                <a:gd name="T29" fmla="*/ 2147483647 h 168"/>
                <a:gd name="T30" fmla="*/ 2147483647 w 152"/>
                <a:gd name="T31" fmla="*/ 2147483647 h 168"/>
                <a:gd name="T32" fmla="*/ 2147483647 w 152"/>
                <a:gd name="T33" fmla="*/ 2147483647 h 168"/>
                <a:gd name="T34" fmla="*/ 0 w 152"/>
                <a:gd name="T35" fmla="*/ 2147483647 h 168"/>
                <a:gd name="T36" fmla="*/ 2147483647 w 152"/>
                <a:gd name="T37" fmla="*/ 2147483647 h 168"/>
                <a:gd name="T38" fmla="*/ 2147483647 w 152"/>
                <a:gd name="T39" fmla="*/ 2147483647 h 168"/>
                <a:gd name="T40" fmla="*/ 0 w 152"/>
                <a:gd name="T41" fmla="*/ 2147483647 h 168"/>
                <a:gd name="T42" fmla="*/ 2147483647 w 152"/>
                <a:gd name="T43" fmla="*/ 2147483647 h 168"/>
                <a:gd name="T44" fmla="*/ 2147483647 w 152"/>
                <a:gd name="T45" fmla="*/ 2147483647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168"/>
                <a:gd name="T71" fmla="*/ 152 w 152"/>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168">
                  <a:moveTo>
                    <a:pt x="24" y="144"/>
                  </a:moveTo>
                  <a:lnTo>
                    <a:pt x="40" y="152"/>
                  </a:lnTo>
                  <a:lnTo>
                    <a:pt x="48" y="160"/>
                  </a:lnTo>
                  <a:lnTo>
                    <a:pt x="56" y="168"/>
                  </a:lnTo>
                  <a:lnTo>
                    <a:pt x="72" y="152"/>
                  </a:lnTo>
                  <a:lnTo>
                    <a:pt x="80" y="160"/>
                  </a:lnTo>
                  <a:lnTo>
                    <a:pt x="136" y="160"/>
                  </a:lnTo>
                  <a:lnTo>
                    <a:pt x="152" y="152"/>
                  </a:lnTo>
                  <a:lnTo>
                    <a:pt x="144" y="144"/>
                  </a:lnTo>
                  <a:lnTo>
                    <a:pt x="128" y="32"/>
                  </a:lnTo>
                  <a:lnTo>
                    <a:pt x="144" y="32"/>
                  </a:lnTo>
                  <a:lnTo>
                    <a:pt x="104" y="0"/>
                  </a:lnTo>
                  <a:lnTo>
                    <a:pt x="104" y="16"/>
                  </a:lnTo>
                  <a:lnTo>
                    <a:pt x="64" y="16"/>
                  </a:lnTo>
                  <a:lnTo>
                    <a:pt x="64" y="48"/>
                  </a:lnTo>
                  <a:lnTo>
                    <a:pt x="56" y="56"/>
                  </a:lnTo>
                  <a:lnTo>
                    <a:pt x="48" y="80"/>
                  </a:lnTo>
                  <a:lnTo>
                    <a:pt x="0" y="80"/>
                  </a:lnTo>
                  <a:lnTo>
                    <a:pt x="8" y="104"/>
                  </a:lnTo>
                  <a:lnTo>
                    <a:pt x="8" y="136"/>
                  </a:lnTo>
                  <a:lnTo>
                    <a:pt x="0" y="144"/>
                  </a:lnTo>
                  <a:lnTo>
                    <a:pt x="16" y="144"/>
                  </a:lnTo>
                  <a:lnTo>
                    <a:pt x="24" y="14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92" name="Freeform 641"/>
            <p:cNvSpPr/>
            <p:nvPr/>
          </p:nvSpPr>
          <p:spPr bwMode="auto">
            <a:xfrm>
              <a:off x="3004864" y="2431788"/>
              <a:ext cx="152474" cy="144677"/>
            </a:xfrm>
            <a:custGeom>
              <a:avLst/>
              <a:gdLst>
                <a:gd name="T0" fmla="*/ 0 w 144"/>
                <a:gd name="T1" fmla="*/ 2147483647 h 136"/>
                <a:gd name="T2" fmla="*/ 2147483647 w 144"/>
                <a:gd name="T3" fmla="*/ 2147483647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2147483647 w 144"/>
                <a:gd name="T13" fmla="*/ 2147483647 h 136"/>
                <a:gd name="T14" fmla="*/ 2147483647 w 144"/>
                <a:gd name="T15" fmla="*/ 2147483647 h 136"/>
                <a:gd name="T16" fmla="*/ 2147483647 w 144"/>
                <a:gd name="T17" fmla="*/ 2147483647 h 136"/>
                <a:gd name="T18" fmla="*/ 2147483647 w 144"/>
                <a:gd name="T19" fmla="*/ 2147483647 h 136"/>
                <a:gd name="T20" fmla="*/ 2147483647 w 144"/>
                <a:gd name="T21" fmla="*/ 2147483647 h 136"/>
                <a:gd name="T22" fmla="*/ 2147483647 w 144"/>
                <a:gd name="T23" fmla="*/ 2147483647 h 136"/>
                <a:gd name="T24" fmla="*/ 2147483647 w 144"/>
                <a:gd name="T25" fmla="*/ 2147483647 h 136"/>
                <a:gd name="T26" fmla="*/ 2147483647 w 144"/>
                <a:gd name="T27" fmla="*/ 0 h 136"/>
                <a:gd name="T28" fmla="*/ 2147483647 w 144"/>
                <a:gd name="T29" fmla="*/ 2147483647 h 136"/>
                <a:gd name="T30" fmla="*/ 2147483647 w 144"/>
                <a:gd name="T31" fmla="*/ 2147483647 h 136"/>
                <a:gd name="T32" fmla="*/ 2147483647 w 144"/>
                <a:gd name="T33" fmla="*/ 0 h 136"/>
                <a:gd name="T34" fmla="*/ 2147483647 w 144"/>
                <a:gd name="T35" fmla="*/ 2147483647 h 136"/>
                <a:gd name="T36" fmla="*/ 2147483647 w 144"/>
                <a:gd name="T37" fmla="*/ 0 h 136"/>
                <a:gd name="T38" fmla="*/ 2147483647 w 144"/>
                <a:gd name="T39" fmla="*/ 0 h 136"/>
                <a:gd name="T40" fmla="*/ 2147483647 w 144"/>
                <a:gd name="T41" fmla="*/ 2147483647 h 136"/>
                <a:gd name="T42" fmla="*/ 0 w 144"/>
                <a:gd name="T43" fmla="*/ 2147483647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36"/>
                <a:gd name="T68" fmla="*/ 144 w 144"/>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36">
                  <a:moveTo>
                    <a:pt x="0" y="16"/>
                  </a:moveTo>
                  <a:lnTo>
                    <a:pt x="8" y="32"/>
                  </a:lnTo>
                  <a:lnTo>
                    <a:pt x="8" y="40"/>
                  </a:lnTo>
                  <a:lnTo>
                    <a:pt x="8" y="136"/>
                  </a:lnTo>
                  <a:lnTo>
                    <a:pt x="16" y="136"/>
                  </a:lnTo>
                  <a:lnTo>
                    <a:pt x="120" y="136"/>
                  </a:lnTo>
                  <a:lnTo>
                    <a:pt x="136" y="128"/>
                  </a:lnTo>
                  <a:lnTo>
                    <a:pt x="144" y="120"/>
                  </a:lnTo>
                  <a:lnTo>
                    <a:pt x="136" y="88"/>
                  </a:lnTo>
                  <a:lnTo>
                    <a:pt x="120" y="56"/>
                  </a:lnTo>
                  <a:lnTo>
                    <a:pt x="96" y="32"/>
                  </a:lnTo>
                  <a:lnTo>
                    <a:pt x="128" y="48"/>
                  </a:lnTo>
                  <a:lnTo>
                    <a:pt x="136" y="32"/>
                  </a:lnTo>
                  <a:lnTo>
                    <a:pt x="120" y="0"/>
                  </a:lnTo>
                  <a:lnTo>
                    <a:pt x="112" y="8"/>
                  </a:lnTo>
                  <a:lnTo>
                    <a:pt x="88" y="8"/>
                  </a:lnTo>
                  <a:lnTo>
                    <a:pt x="80" y="0"/>
                  </a:lnTo>
                  <a:lnTo>
                    <a:pt x="48" y="8"/>
                  </a:lnTo>
                  <a:lnTo>
                    <a:pt x="24" y="0"/>
                  </a:lnTo>
                  <a:lnTo>
                    <a:pt x="8" y="0"/>
                  </a:lnTo>
                  <a:lnTo>
                    <a:pt x="8" y="8"/>
                  </a:lnTo>
                  <a:lnTo>
                    <a:pt x="0" y="16"/>
                  </a:lnTo>
                  <a:close/>
                </a:path>
              </a:pathLst>
            </a:custGeom>
            <a:solidFill>
              <a:srgbClr val="0070C0"/>
            </a:solidFill>
            <a:ln w="6350" cmpd="sng">
              <a:noFill/>
              <a:miter lim="800000"/>
            </a:ln>
          </p:spPr>
          <p:txBody>
            <a:bodyPr/>
            <a:lstStyle/>
            <a:p>
              <a:pPr defTabSz="1218565"/>
              <a:endParaRPr lang="zh-CN" altLang="en-US" sz="3200">
                <a:solidFill>
                  <a:prstClr val="black"/>
                </a:solidFill>
              </a:endParaRPr>
            </a:p>
          </p:txBody>
        </p:sp>
        <p:sp>
          <p:nvSpPr>
            <p:cNvPr id="93" name="Freeform 642"/>
            <p:cNvSpPr/>
            <p:nvPr/>
          </p:nvSpPr>
          <p:spPr bwMode="auto">
            <a:xfrm>
              <a:off x="2801276" y="2406665"/>
              <a:ext cx="220914" cy="212251"/>
            </a:xfrm>
            <a:custGeom>
              <a:avLst/>
              <a:gdLst>
                <a:gd name="T0" fmla="*/ 2147483647 w 208"/>
                <a:gd name="T1" fmla="*/ 2147483647 h 200"/>
                <a:gd name="T2" fmla="*/ 2147483647 w 208"/>
                <a:gd name="T3" fmla="*/ 2147483647 h 200"/>
                <a:gd name="T4" fmla="*/ 2147483647 w 208"/>
                <a:gd name="T5" fmla="*/ 2147483647 h 200"/>
                <a:gd name="T6" fmla="*/ 0 w 208"/>
                <a:gd name="T7" fmla="*/ 2147483647 h 200"/>
                <a:gd name="T8" fmla="*/ 0 w 208"/>
                <a:gd name="T9" fmla="*/ 2147483647 h 200"/>
                <a:gd name="T10" fmla="*/ 2147483647 w 208"/>
                <a:gd name="T11" fmla="*/ 2147483647 h 200"/>
                <a:gd name="T12" fmla="*/ 2147483647 w 208"/>
                <a:gd name="T13" fmla="*/ 2147483647 h 200"/>
                <a:gd name="T14" fmla="*/ 2147483647 w 208"/>
                <a:gd name="T15" fmla="*/ 2147483647 h 200"/>
                <a:gd name="T16" fmla="*/ 2147483647 w 208"/>
                <a:gd name="T17" fmla="*/ 2147483647 h 200"/>
                <a:gd name="T18" fmla="*/ 2147483647 w 208"/>
                <a:gd name="T19" fmla="*/ 2147483647 h 200"/>
                <a:gd name="T20" fmla="*/ 2147483647 w 208"/>
                <a:gd name="T21" fmla="*/ 2147483647 h 200"/>
                <a:gd name="T22" fmla="*/ 2147483647 w 208"/>
                <a:gd name="T23" fmla="*/ 2147483647 h 200"/>
                <a:gd name="T24" fmla="*/ 2147483647 w 208"/>
                <a:gd name="T25" fmla="*/ 2147483647 h 200"/>
                <a:gd name="T26" fmla="*/ 2147483647 w 208"/>
                <a:gd name="T27" fmla="*/ 2147483647 h 200"/>
                <a:gd name="T28" fmla="*/ 2147483647 w 208"/>
                <a:gd name="T29" fmla="*/ 2147483647 h 200"/>
                <a:gd name="T30" fmla="*/ 2147483647 w 208"/>
                <a:gd name="T31" fmla="*/ 2147483647 h 200"/>
                <a:gd name="T32" fmla="*/ 2147483647 w 208"/>
                <a:gd name="T33" fmla="*/ 2147483647 h 200"/>
                <a:gd name="T34" fmla="*/ 2147483647 w 208"/>
                <a:gd name="T35" fmla="*/ 2147483647 h 200"/>
                <a:gd name="T36" fmla="*/ 2147483647 w 208"/>
                <a:gd name="T37" fmla="*/ 2147483647 h 200"/>
                <a:gd name="T38" fmla="*/ 2147483647 w 208"/>
                <a:gd name="T39" fmla="*/ 2147483647 h 200"/>
                <a:gd name="T40" fmla="*/ 2147483647 w 208"/>
                <a:gd name="T41" fmla="*/ 2147483647 h 200"/>
                <a:gd name="T42" fmla="*/ 2147483647 w 208"/>
                <a:gd name="T43" fmla="*/ 2147483647 h 200"/>
                <a:gd name="T44" fmla="*/ 2147483647 w 208"/>
                <a:gd name="T45" fmla="*/ 2147483647 h 200"/>
                <a:gd name="T46" fmla="*/ 2147483647 w 208"/>
                <a:gd name="T47" fmla="*/ 2147483647 h 200"/>
                <a:gd name="T48" fmla="*/ 2147483647 w 208"/>
                <a:gd name="T49" fmla="*/ 2147483647 h 200"/>
                <a:gd name="T50" fmla="*/ 2147483647 w 208"/>
                <a:gd name="T51" fmla="*/ 2147483647 h 200"/>
                <a:gd name="T52" fmla="*/ 2147483647 w 208"/>
                <a:gd name="T53" fmla="*/ 2147483647 h 200"/>
                <a:gd name="T54" fmla="*/ 2147483647 w 208"/>
                <a:gd name="T55" fmla="*/ 2147483647 h 200"/>
                <a:gd name="T56" fmla="*/ 2147483647 w 208"/>
                <a:gd name="T57" fmla="*/ 2147483647 h 200"/>
                <a:gd name="T58" fmla="*/ 2147483647 w 208"/>
                <a:gd name="T59" fmla="*/ 2147483647 h 200"/>
                <a:gd name="T60" fmla="*/ 2147483647 w 208"/>
                <a:gd name="T61" fmla="*/ 2147483647 h 200"/>
                <a:gd name="T62" fmla="*/ 2147483647 w 208"/>
                <a:gd name="T63" fmla="*/ 0 h 200"/>
                <a:gd name="T64" fmla="*/ 2147483647 w 208"/>
                <a:gd name="T65" fmla="*/ 2147483647 h 200"/>
                <a:gd name="T66" fmla="*/ 2147483647 w 208"/>
                <a:gd name="T67" fmla="*/ 2147483647 h 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8"/>
                <a:gd name="T103" fmla="*/ 0 h 200"/>
                <a:gd name="T104" fmla="*/ 208 w 208"/>
                <a:gd name="T105" fmla="*/ 200 h 2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8" h="200">
                  <a:moveTo>
                    <a:pt x="16" y="24"/>
                  </a:moveTo>
                  <a:lnTo>
                    <a:pt x="8" y="32"/>
                  </a:lnTo>
                  <a:lnTo>
                    <a:pt x="8" y="40"/>
                  </a:lnTo>
                  <a:lnTo>
                    <a:pt x="0" y="48"/>
                  </a:lnTo>
                  <a:lnTo>
                    <a:pt x="0" y="112"/>
                  </a:lnTo>
                  <a:lnTo>
                    <a:pt x="24" y="136"/>
                  </a:lnTo>
                  <a:lnTo>
                    <a:pt x="32" y="136"/>
                  </a:lnTo>
                  <a:lnTo>
                    <a:pt x="64" y="144"/>
                  </a:lnTo>
                  <a:lnTo>
                    <a:pt x="72" y="152"/>
                  </a:lnTo>
                  <a:lnTo>
                    <a:pt x="88" y="144"/>
                  </a:lnTo>
                  <a:lnTo>
                    <a:pt x="184" y="192"/>
                  </a:lnTo>
                  <a:lnTo>
                    <a:pt x="192" y="200"/>
                  </a:lnTo>
                  <a:lnTo>
                    <a:pt x="192" y="184"/>
                  </a:lnTo>
                  <a:lnTo>
                    <a:pt x="200" y="184"/>
                  </a:lnTo>
                  <a:lnTo>
                    <a:pt x="208" y="160"/>
                  </a:lnTo>
                  <a:lnTo>
                    <a:pt x="200" y="160"/>
                  </a:lnTo>
                  <a:lnTo>
                    <a:pt x="200" y="64"/>
                  </a:lnTo>
                  <a:lnTo>
                    <a:pt x="200" y="56"/>
                  </a:lnTo>
                  <a:lnTo>
                    <a:pt x="192" y="40"/>
                  </a:lnTo>
                  <a:lnTo>
                    <a:pt x="200" y="32"/>
                  </a:lnTo>
                  <a:lnTo>
                    <a:pt x="200" y="24"/>
                  </a:lnTo>
                  <a:lnTo>
                    <a:pt x="192" y="16"/>
                  </a:lnTo>
                  <a:lnTo>
                    <a:pt x="176" y="8"/>
                  </a:lnTo>
                  <a:lnTo>
                    <a:pt x="160" y="8"/>
                  </a:lnTo>
                  <a:lnTo>
                    <a:pt x="136" y="16"/>
                  </a:lnTo>
                  <a:lnTo>
                    <a:pt x="136" y="32"/>
                  </a:lnTo>
                  <a:lnTo>
                    <a:pt x="112" y="40"/>
                  </a:lnTo>
                  <a:lnTo>
                    <a:pt x="96" y="24"/>
                  </a:lnTo>
                  <a:lnTo>
                    <a:pt x="88" y="16"/>
                  </a:lnTo>
                  <a:lnTo>
                    <a:pt x="80" y="8"/>
                  </a:lnTo>
                  <a:lnTo>
                    <a:pt x="48" y="8"/>
                  </a:lnTo>
                  <a:lnTo>
                    <a:pt x="32" y="0"/>
                  </a:lnTo>
                  <a:lnTo>
                    <a:pt x="32" y="8"/>
                  </a:lnTo>
                  <a:lnTo>
                    <a:pt x="16" y="2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94" name="Freeform 643"/>
            <p:cNvSpPr/>
            <p:nvPr/>
          </p:nvSpPr>
          <p:spPr bwMode="auto">
            <a:xfrm>
              <a:off x="2776153" y="2339091"/>
              <a:ext cx="58910" cy="110024"/>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04"/>
                <a:gd name="T65" fmla="*/ 56 w 56"/>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95" name="Freeform 644"/>
            <p:cNvSpPr/>
            <p:nvPr/>
          </p:nvSpPr>
          <p:spPr bwMode="auto">
            <a:xfrm>
              <a:off x="2503259" y="2364215"/>
              <a:ext cx="161137" cy="127350"/>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96" name="Freeform 645"/>
            <p:cNvSpPr/>
            <p:nvPr/>
          </p:nvSpPr>
          <p:spPr bwMode="auto">
            <a:xfrm>
              <a:off x="2776153" y="2339091"/>
              <a:ext cx="58910" cy="110024"/>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2147483647 w 5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104"/>
                <a:gd name="T68" fmla="*/ 56 w 5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97" name="Freeform 646"/>
            <p:cNvSpPr/>
            <p:nvPr/>
          </p:nvSpPr>
          <p:spPr bwMode="auto">
            <a:xfrm>
              <a:off x="2503259" y="2364215"/>
              <a:ext cx="161137" cy="127350"/>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98" name="Freeform 647"/>
            <p:cNvSpPr/>
            <p:nvPr/>
          </p:nvSpPr>
          <p:spPr bwMode="auto">
            <a:xfrm>
              <a:off x="2453012" y="2491565"/>
              <a:ext cx="110024" cy="93564"/>
            </a:xfrm>
            <a:custGeom>
              <a:avLst/>
              <a:gdLst>
                <a:gd name="T0" fmla="*/ 2147483647 w 104"/>
                <a:gd name="T1" fmla="*/ 2147483647 h 88"/>
                <a:gd name="T2" fmla="*/ 2147483647 w 104"/>
                <a:gd name="T3" fmla="*/ 2147483647 h 88"/>
                <a:gd name="T4" fmla="*/ 2147483647 w 104"/>
                <a:gd name="T5" fmla="*/ 2147483647 h 88"/>
                <a:gd name="T6" fmla="*/ 2147483647 w 104"/>
                <a:gd name="T7" fmla="*/ 2147483647 h 88"/>
                <a:gd name="T8" fmla="*/ 2147483647 w 104"/>
                <a:gd name="T9" fmla="*/ 2147483647 h 88"/>
                <a:gd name="T10" fmla="*/ 2147483647 w 104"/>
                <a:gd name="T11" fmla="*/ 0 h 88"/>
                <a:gd name="T12" fmla="*/ 2147483647 w 104"/>
                <a:gd name="T13" fmla="*/ 0 h 88"/>
                <a:gd name="T14" fmla="*/ 2147483647 w 104"/>
                <a:gd name="T15" fmla="*/ 2147483647 h 88"/>
                <a:gd name="T16" fmla="*/ 2147483647 w 104"/>
                <a:gd name="T17" fmla="*/ 2147483647 h 88"/>
                <a:gd name="T18" fmla="*/ 0 w 104"/>
                <a:gd name="T19" fmla="*/ 2147483647 h 88"/>
                <a:gd name="T20" fmla="*/ 2147483647 w 104"/>
                <a:gd name="T21" fmla="*/ 2147483647 h 88"/>
                <a:gd name="T22" fmla="*/ 2147483647 w 104"/>
                <a:gd name="T23" fmla="*/ 2147483647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88"/>
                <a:gd name="T38" fmla="*/ 104 w 104"/>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88">
                  <a:moveTo>
                    <a:pt x="56" y="64"/>
                  </a:moveTo>
                  <a:lnTo>
                    <a:pt x="64" y="56"/>
                  </a:lnTo>
                  <a:lnTo>
                    <a:pt x="64" y="24"/>
                  </a:lnTo>
                  <a:lnTo>
                    <a:pt x="104" y="24"/>
                  </a:lnTo>
                  <a:lnTo>
                    <a:pt x="104" y="8"/>
                  </a:lnTo>
                  <a:lnTo>
                    <a:pt x="104" y="0"/>
                  </a:lnTo>
                  <a:lnTo>
                    <a:pt x="48" y="0"/>
                  </a:lnTo>
                  <a:lnTo>
                    <a:pt x="40" y="8"/>
                  </a:lnTo>
                  <a:lnTo>
                    <a:pt x="16" y="48"/>
                  </a:lnTo>
                  <a:lnTo>
                    <a:pt x="0" y="88"/>
                  </a:lnTo>
                  <a:lnTo>
                    <a:pt x="48" y="88"/>
                  </a:lnTo>
                  <a:lnTo>
                    <a:pt x="56" y="6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99" name="Freeform 648"/>
            <p:cNvSpPr/>
            <p:nvPr/>
          </p:nvSpPr>
          <p:spPr bwMode="auto">
            <a:xfrm>
              <a:off x="2460809" y="2703816"/>
              <a:ext cx="33787" cy="25123"/>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2147483647 w 32"/>
                <a:gd name="T11" fmla="*/ 2147483647 h 24"/>
                <a:gd name="T12" fmla="*/ 2147483647 w 32"/>
                <a:gd name="T13" fmla="*/ 2147483647 h 24"/>
                <a:gd name="T14" fmla="*/ 2147483647 w 32"/>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4"/>
                <a:gd name="T26" fmla="*/ 32 w 3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4">
                  <a:moveTo>
                    <a:pt x="32" y="16"/>
                  </a:moveTo>
                  <a:lnTo>
                    <a:pt x="32" y="8"/>
                  </a:lnTo>
                  <a:lnTo>
                    <a:pt x="32" y="0"/>
                  </a:lnTo>
                  <a:lnTo>
                    <a:pt x="24" y="0"/>
                  </a:lnTo>
                  <a:lnTo>
                    <a:pt x="0" y="8"/>
                  </a:lnTo>
                  <a:lnTo>
                    <a:pt x="8" y="24"/>
                  </a:lnTo>
                  <a:lnTo>
                    <a:pt x="24" y="16"/>
                  </a:lnTo>
                  <a:lnTo>
                    <a:pt x="32" y="1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00" name="Freeform 649"/>
            <p:cNvSpPr/>
            <p:nvPr/>
          </p:nvSpPr>
          <p:spPr bwMode="auto">
            <a:xfrm>
              <a:off x="2971077" y="2559139"/>
              <a:ext cx="220048" cy="272028"/>
            </a:xfrm>
            <a:custGeom>
              <a:avLst/>
              <a:gdLst>
                <a:gd name="T0" fmla="*/ 2147483647 w 208"/>
                <a:gd name="T1" fmla="*/ 2147483647 h 256"/>
                <a:gd name="T2" fmla="*/ 2147483647 w 208"/>
                <a:gd name="T3" fmla="*/ 2147483647 h 256"/>
                <a:gd name="T4" fmla="*/ 2147483647 w 208"/>
                <a:gd name="T5" fmla="*/ 2147483647 h 256"/>
                <a:gd name="T6" fmla="*/ 2147483647 w 208"/>
                <a:gd name="T7" fmla="*/ 2147483647 h 256"/>
                <a:gd name="T8" fmla="*/ 2147483647 w 208"/>
                <a:gd name="T9" fmla="*/ 2147483647 h 256"/>
                <a:gd name="T10" fmla="*/ 2147483647 w 208"/>
                <a:gd name="T11" fmla="*/ 2147483647 h 256"/>
                <a:gd name="T12" fmla="*/ 2147483647 w 208"/>
                <a:gd name="T13" fmla="*/ 2147483647 h 256"/>
                <a:gd name="T14" fmla="*/ 2147483647 w 208"/>
                <a:gd name="T15" fmla="*/ 2147483647 h 256"/>
                <a:gd name="T16" fmla="*/ 2147483647 w 208"/>
                <a:gd name="T17" fmla="*/ 2147483647 h 256"/>
                <a:gd name="T18" fmla="*/ 0 w 208"/>
                <a:gd name="T19" fmla="*/ 2147483647 h 256"/>
                <a:gd name="T20" fmla="*/ 2147483647 w 208"/>
                <a:gd name="T21" fmla="*/ 2147483647 h 256"/>
                <a:gd name="T22" fmla="*/ 2147483647 w 208"/>
                <a:gd name="T23" fmla="*/ 2147483647 h 256"/>
                <a:gd name="T24" fmla="*/ 2147483647 w 208"/>
                <a:gd name="T25" fmla="*/ 2147483647 h 256"/>
                <a:gd name="T26" fmla="*/ 2147483647 w 208"/>
                <a:gd name="T27" fmla="*/ 2147483647 h 256"/>
                <a:gd name="T28" fmla="*/ 2147483647 w 208"/>
                <a:gd name="T29" fmla="*/ 2147483647 h 256"/>
                <a:gd name="T30" fmla="*/ 2147483647 w 208"/>
                <a:gd name="T31" fmla="*/ 2147483647 h 256"/>
                <a:gd name="T32" fmla="*/ 2147483647 w 208"/>
                <a:gd name="T33" fmla="*/ 2147483647 h 256"/>
                <a:gd name="T34" fmla="*/ 2147483647 w 208"/>
                <a:gd name="T35" fmla="*/ 2147483647 h 256"/>
                <a:gd name="T36" fmla="*/ 2147483647 w 208"/>
                <a:gd name="T37" fmla="*/ 2147483647 h 256"/>
                <a:gd name="T38" fmla="*/ 2147483647 w 208"/>
                <a:gd name="T39" fmla="*/ 2147483647 h 256"/>
                <a:gd name="T40" fmla="*/ 2147483647 w 208"/>
                <a:gd name="T41" fmla="*/ 2147483647 h 256"/>
                <a:gd name="T42" fmla="*/ 2147483647 w 208"/>
                <a:gd name="T43" fmla="*/ 2147483647 h 256"/>
                <a:gd name="T44" fmla="*/ 2147483647 w 208"/>
                <a:gd name="T45" fmla="*/ 2147483647 h 256"/>
                <a:gd name="T46" fmla="*/ 2147483647 w 208"/>
                <a:gd name="T47" fmla="*/ 2147483647 h 256"/>
                <a:gd name="T48" fmla="*/ 2147483647 w 208"/>
                <a:gd name="T49" fmla="*/ 2147483647 h 256"/>
                <a:gd name="T50" fmla="*/ 2147483647 w 208"/>
                <a:gd name="T51" fmla="*/ 2147483647 h 256"/>
                <a:gd name="T52" fmla="*/ 2147483647 w 208"/>
                <a:gd name="T53" fmla="*/ 2147483647 h 256"/>
                <a:gd name="T54" fmla="*/ 2147483647 w 208"/>
                <a:gd name="T55" fmla="*/ 2147483647 h 256"/>
                <a:gd name="T56" fmla="*/ 2147483647 w 208"/>
                <a:gd name="T57" fmla="*/ 2147483647 h 256"/>
                <a:gd name="T58" fmla="*/ 2147483647 w 208"/>
                <a:gd name="T59" fmla="*/ 2147483647 h 256"/>
                <a:gd name="T60" fmla="*/ 2147483647 w 208"/>
                <a:gd name="T61" fmla="*/ 2147483647 h 256"/>
                <a:gd name="T62" fmla="*/ 2147483647 w 208"/>
                <a:gd name="T63" fmla="*/ 2147483647 h 256"/>
                <a:gd name="T64" fmla="*/ 2147483647 w 208"/>
                <a:gd name="T65" fmla="*/ 2147483647 h 256"/>
                <a:gd name="T66" fmla="*/ 2147483647 w 208"/>
                <a:gd name="T67" fmla="*/ 2147483647 h 256"/>
                <a:gd name="T68" fmla="*/ 2147483647 w 208"/>
                <a:gd name="T69" fmla="*/ 2147483647 h 256"/>
                <a:gd name="T70" fmla="*/ 2147483647 w 208"/>
                <a:gd name="T71" fmla="*/ 0 h 256"/>
                <a:gd name="T72" fmla="*/ 2147483647 w 208"/>
                <a:gd name="T73" fmla="*/ 2147483647 h 256"/>
                <a:gd name="T74" fmla="*/ 2147483647 w 208"/>
                <a:gd name="T75" fmla="*/ 2147483647 h 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256"/>
                <a:gd name="T116" fmla="*/ 208 w 208"/>
                <a:gd name="T117" fmla="*/ 256 h 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256">
                  <a:moveTo>
                    <a:pt x="152" y="16"/>
                  </a:moveTo>
                  <a:lnTo>
                    <a:pt x="48" y="16"/>
                  </a:lnTo>
                  <a:lnTo>
                    <a:pt x="40" y="40"/>
                  </a:lnTo>
                  <a:lnTo>
                    <a:pt x="32" y="40"/>
                  </a:lnTo>
                  <a:lnTo>
                    <a:pt x="32" y="56"/>
                  </a:lnTo>
                  <a:lnTo>
                    <a:pt x="24" y="48"/>
                  </a:lnTo>
                  <a:lnTo>
                    <a:pt x="24" y="96"/>
                  </a:lnTo>
                  <a:lnTo>
                    <a:pt x="8" y="104"/>
                  </a:lnTo>
                  <a:lnTo>
                    <a:pt x="8" y="128"/>
                  </a:lnTo>
                  <a:lnTo>
                    <a:pt x="0" y="136"/>
                  </a:lnTo>
                  <a:lnTo>
                    <a:pt x="16" y="160"/>
                  </a:lnTo>
                  <a:lnTo>
                    <a:pt x="24" y="176"/>
                  </a:lnTo>
                  <a:lnTo>
                    <a:pt x="32" y="200"/>
                  </a:lnTo>
                  <a:lnTo>
                    <a:pt x="48" y="208"/>
                  </a:lnTo>
                  <a:lnTo>
                    <a:pt x="72" y="232"/>
                  </a:lnTo>
                  <a:lnTo>
                    <a:pt x="80" y="240"/>
                  </a:lnTo>
                  <a:lnTo>
                    <a:pt x="104" y="240"/>
                  </a:lnTo>
                  <a:lnTo>
                    <a:pt x="120" y="256"/>
                  </a:lnTo>
                  <a:lnTo>
                    <a:pt x="144" y="248"/>
                  </a:lnTo>
                  <a:lnTo>
                    <a:pt x="168" y="240"/>
                  </a:lnTo>
                  <a:lnTo>
                    <a:pt x="176" y="240"/>
                  </a:lnTo>
                  <a:lnTo>
                    <a:pt x="176" y="232"/>
                  </a:lnTo>
                  <a:lnTo>
                    <a:pt x="168" y="224"/>
                  </a:lnTo>
                  <a:lnTo>
                    <a:pt x="160" y="216"/>
                  </a:lnTo>
                  <a:lnTo>
                    <a:pt x="144" y="200"/>
                  </a:lnTo>
                  <a:lnTo>
                    <a:pt x="144" y="192"/>
                  </a:lnTo>
                  <a:lnTo>
                    <a:pt x="152" y="192"/>
                  </a:lnTo>
                  <a:lnTo>
                    <a:pt x="160" y="168"/>
                  </a:lnTo>
                  <a:lnTo>
                    <a:pt x="176" y="152"/>
                  </a:lnTo>
                  <a:lnTo>
                    <a:pt x="184" y="128"/>
                  </a:lnTo>
                  <a:lnTo>
                    <a:pt x="192" y="80"/>
                  </a:lnTo>
                  <a:lnTo>
                    <a:pt x="200" y="72"/>
                  </a:lnTo>
                  <a:lnTo>
                    <a:pt x="208" y="72"/>
                  </a:lnTo>
                  <a:lnTo>
                    <a:pt x="200" y="48"/>
                  </a:lnTo>
                  <a:lnTo>
                    <a:pt x="192" y="16"/>
                  </a:lnTo>
                  <a:lnTo>
                    <a:pt x="176" y="0"/>
                  </a:lnTo>
                  <a:lnTo>
                    <a:pt x="168" y="8"/>
                  </a:lnTo>
                  <a:lnTo>
                    <a:pt x="152" y="1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01" name="Freeform 650"/>
            <p:cNvSpPr/>
            <p:nvPr/>
          </p:nvSpPr>
          <p:spPr bwMode="auto">
            <a:xfrm>
              <a:off x="2563036" y="2737603"/>
              <a:ext cx="84900" cy="76237"/>
            </a:xfrm>
            <a:custGeom>
              <a:avLst/>
              <a:gdLst>
                <a:gd name="T0" fmla="*/ 2147483647 w 80"/>
                <a:gd name="T1" fmla="*/ 2147483647 h 72"/>
                <a:gd name="T2" fmla="*/ 2147483647 w 80"/>
                <a:gd name="T3" fmla="*/ 2147483647 h 72"/>
                <a:gd name="T4" fmla="*/ 2147483647 w 80"/>
                <a:gd name="T5" fmla="*/ 2147483647 h 72"/>
                <a:gd name="T6" fmla="*/ 2147483647 w 80"/>
                <a:gd name="T7" fmla="*/ 2147483647 h 72"/>
                <a:gd name="T8" fmla="*/ 2147483647 w 80"/>
                <a:gd name="T9" fmla="*/ 0 h 72"/>
                <a:gd name="T10" fmla="*/ 2147483647 w 80"/>
                <a:gd name="T11" fmla="*/ 0 h 72"/>
                <a:gd name="T12" fmla="*/ 2147483647 w 80"/>
                <a:gd name="T13" fmla="*/ 0 h 72"/>
                <a:gd name="T14" fmla="*/ 2147483647 w 80"/>
                <a:gd name="T15" fmla="*/ 0 h 72"/>
                <a:gd name="T16" fmla="*/ 2147483647 w 80"/>
                <a:gd name="T17" fmla="*/ 0 h 72"/>
                <a:gd name="T18" fmla="*/ 2147483647 w 80"/>
                <a:gd name="T19" fmla="*/ 2147483647 h 72"/>
                <a:gd name="T20" fmla="*/ 2147483647 w 80"/>
                <a:gd name="T21" fmla="*/ 2147483647 h 72"/>
                <a:gd name="T22" fmla="*/ 0 w 80"/>
                <a:gd name="T23" fmla="*/ 2147483647 h 72"/>
                <a:gd name="T24" fmla="*/ 2147483647 w 80"/>
                <a:gd name="T25" fmla="*/ 2147483647 h 72"/>
                <a:gd name="T26" fmla="*/ 2147483647 w 80"/>
                <a:gd name="T27" fmla="*/ 2147483647 h 72"/>
                <a:gd name="T28" fmla="*/ 2147483647 w 80"/>
                <a:gd name="T29" fmla="*/ 2147483647 h 72"/>
                <a:gd name="T30" fmla="*/ 2147483647 w 80"/>
                <a:gd name="T31" fmla="*/ 2147483647 h 72"/>
                <a:gd name="T32" fmla="*/ 2147483647 w 80"/>
                <a:gd name="T33" fmla="*/ 2147483647 h 72"/>
                <a:gd name="T34" fmla="*/ 2147483647 w 80"/>
                <a:gd name="T35" fmla="*/ 2147483647 h 72"/>
                <a:gd name="T36" fmla="*/ 2147483647 w 80"/>
                <a:gd name="T37" fmla="*/ 2147483647 h 72"/>
                <a:gd name="T38" fmla="*/ 2147483647 w 80"/>
                <a:gd name="T39" fmla="*/ 2147483647 h 72"/>
                <a:gd name="T40" fmla="*/ 2147483647 w 80"/>
                <a:gd name="T41" fmla="*/ 2147483647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72"/>
                <a:gd name="T65" fmla="*/ 80 w 80"/>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72">
                  <a:moveTo>
                    <a:pt x="72" y="40"/>
                  </a:moveTo>
                  <a:lnTo>
                    <a:pt x="80" y="24"/>
                  </a:lnTo>
                  <a:lnTo>
                    <a:pt x="72" y="8"/>
                  </a:lnTo>
                  <a:lnTo>
                    <a:pt x="48" y="8"/>
                  </a:lnTo>
                  <a:lnTo>
                    <a:pt x="40" y="0"/>
                  </a:lnTo>
                  <a:lnTo>
                    <a:pt x="32" y="0"/>
                  </a:lnTo>
                  <a:lnTo>
                    <a:pt x="24" y="0"/>
                  </a:lnTo>
                  <a:lnTo>
                    <a:pt x="16" y="0"/>
                  </a:lnTo>
                  <a:lnTo>
                    <a:pt x="8" y="0"/>
                  </a:lnTo>
                  <a:lnTo>
                    <a:pt x="8" y="16"/>
                  </a:lnTo>
                  <a:lnTo>
                    <a:pt x="8" y="32"/>
                  </a:lnTo>
                  <a:lnTo>
                    <a:pt x="0" y="40"/>
                  </a:lnTo>
                  <a:lnTo>
                    <a:pt x="8" y="40"/>
                  </a:lnTo>
                  <a:lnTo>
                    <a:pt x="8" y="56"/>
                  </a:lnTo>
                  <a:lnTo>
                    <a:pt x="16" y="64"/>
                  </a:lnTo>
                  <a:lnTo>
                    <a:pt x="16" y="72"/>
                  </a:lnTo>
                  <a:lnTo>
                    <a:pt x="32" y="72"/>
                  </a:lnTo>
                  <a:lnTo>
                    <a:pt x="64" y="64"/>
                  </a:lnTo>
                  <a:lnTo>
                    <a:pt x="72" y="64"/>
                  </a:lnTo>
                  <a:lnTo>
                    <a:pt x="72" y="48"/>
                  </a:lnTo>
                  <a:lnTo>
                    <a:pt x="72" y="4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02" name="Freeform 651"/>
            <p:cNvSpPr/>
            <p:nvPr/>
          </p:nvSpPr>
          <p:spPr bwMode="auto">
            <a:xfrm>
              <a:off x="2520586" y="2762726"/>
              <a:ext cx="58910" cy="51113"/>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2147483647 h 48"/>
                <a:gd name="T10" fmla="*/ 2147483647 w 56"/>
                <a:gd name="T11" fmla="*/ 0 h 48"/>
                <a:gd name="T12" fmla="*/ 2147483647 w 56"/>
                <a:gd name="T13" fmla="*/ 2147483647 h 48"/>
                <a:gd name="T14" fmla="*/ 2147483647 w 56"/>
                <a:gd name="T15" fmla="*/ 2147483647 h 48"/>
                <a:gd name="T16" fmla="*/ 0 w 56"/>
                <a:gd name="T17" fmla="*/ 2147483647 h 48"/>
                <a:gd name="T18" fmla="*/ 2147483647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48" y="32"/>
                  </a:moveTo>
                  <a:lnTo>
                    <a:pt x="48" y="16"/>
                  </a:lnTo>
                  <a:lnTo>
                    <a:pt x="40" y="16"/>
                  </a:lnTo>
                  <a:lnTo>
                    <a:pt x="32" y="16"/>
                  </a:lnTo>
                  <a:lnTo>
                    <a:pt x="24" y="8"/>
                  </a:lnTo>
                  <a:lnTo>
                    <a:pt x="16" y="0"/>
                  </a:lnTo>
                  <a:lnTo>
                    <a:pt x="16" y="8"/>
                  </a:lnTo>
                  <a:lnTo>
                    <a:pt x="8" y="16"/>
                  </a:lnTo>
                  <a:lnTo>
                    <a:pt x="0" y="24"/>
                  </a:lnTo>
                  <a:lnTo>
                    <a:pt x="8" y="24"/>
                  </a:lnTo>
                  <a:lnTo>
                    <a:pt x="40" y="48"/>
                  </a:lnTo>
                  <a:lnTo>
                    <a:pt x="56" y="48"/>
                  </a:lnTo>
                  <a:lnTo>
                    <a:pt x="56" y="40"/>
                  </a:lnTo>
                  <a:lnTo>
                    <a:pt x="48" y="32"/>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03" name="Freeform 652"/>
            <p:cNvSpPr/>
            <p:nvPr/>
          </p:nvSpPr>
          <p:spPr bwMode="auto">
            <a:xfrm>
              <a:off x="2494596" y="2746266"/>
              <a:ext cx="42450" cy="42450"/>
            </a:xfrm>
            <a:custGeom>
              <a:avLst/>
              <a:gdLst>
                <a:gd name="T0" fmla="*/ 2147483647 w 40"/>
                <a:gd name="T1" fmla="*/ 2147483647 h 40"/>
                <a:gd name="T2" fmla="*/ 2147483647 w 40"/>
                <a:gd name="T3" fmla="*/ 2147483647 h 40"/>
                <a:gd name="T4" fmla="*/ 2147483647 w 40"/>
                <a:gd name="T5" fmla="*/ 0 h 40"/>
                <a:gd name="T6" fmla="*/ 2147483647 w 40"/>
                <a:gd name="T7" fmla="*/ 0 h 40"/>
                <a:gd name="T8" fmla="*/ 2147483647 w 40"/>
                <a:gd name="T9" fmla="*/ 2147483647 h 40"/>
                <a:gd name="T10" fmla="*/ 0 w 40"/>
                <a:gd name="T11" fmla="*/ 2147483647 h 40"/>
                <a:gd name="T12" fmla="*/ 2147483647 w 40"/>
                <a:gd name="T13" fmla="*/ 2147483647 h 40"/>
                <a:gd name="T14" fmla="*/ 2147483647 w 40"/>
                <a:gd name="T15" fmla="*/ 2147483647 h 40"/>
                <a:gd name="T16" fmla="*/ 2147483647 w 40"/>
                <a:gd name="T17" fmla="*/ 2147483647 h 40"/>
                <a:gd name="T18" fmla="*/ 2147483647 w 40"/>
                <a:gd name="T19" fmla="*/ 214748364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0"/>
                <a:gd name="T32" fmla="*/ 40 w 4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04" name="Freeform 653"/>
            <p:cNvSpPr/>
            <p:nvPr/>
          </p:nvSpPr>
          <p:spPr bwMode="auto">
            <a:xfrm>
              <a:off x="2464274" y="2703816"/>
              <a:ext cx="33787" cy="25123"/>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0 w 32"/>
                <a:gd name="T11" fmla="*/ 2147483647 h 24"/>
                <a:gd name="T12" fmla="*/ 2147483647 w 32"/>
                <a:gd name="T13" fmla="*/ 2147483647 h 24"/>
                <a:gd name="T14" fmla="*/ 2147483647 w 32"/>
                <a:gd name="T15" fmla="*/ 2147483647 h 24"/>
                <a:gd name="T16" fmla="*/ 2147483647 w 32"/>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32" y="16"/>
                  </a:moveTo>
                  <a:lnTo>
                    <a:pt x="32" y="8"/>
                  </a:lnTo>
                  <a:lnTo>
                    <a:pt x="32" y="0"/>
                  </a:lnTo>
                  <a:lnTo>
                    <a:pt x="24" y="0"/>
                  </a:lnTo>
                  <a:lnTo>
                    <a:pt x="0" y="8"/>
                  </a:lnTo>
                  <a:lnTo>
                    <a:pt x="8" y="24"/>
                  </a:lnTo>
                  <a:lnTo>
                    <a:pt x="24" y="16"/>
                  </a:lnTo>
                  <a:lnTo>
                    <a:pt x="32" y="1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05" name="Freeform 654"/>
            <p:cNvSpPr/>
            <p:nvPr/>
          </p:nvSpPr>
          <p:spPr bwMode="auto">
            <a:xfrm>
              <a:off x="2498061" y="2746266"/>
              <a:ext cx="42450" cy="42450"/>
            </a:xfrm>
            <a:custGeom>
              <a:avLst/>
              <a:gdLst>
                <a:gd name="T0" fmla="*/ 2147483647 w 40"/>
                <a:gd name="T1" fmla="*/ 2147483647 h 40"/>
                <a:gd name="T2" fmla="*/ 2147483647 w 40"/>
                <a:gd name="T3" fmla="*/ 2147483647 h 40"/>
                <a:gd name="T4" fmla="*/ 2147483647 w 40"/>
                <a:gd name="T5" fmla="*/ 2147483647 h 40"/>
                <a:gd name="T6" fmla="*/ 2147483647 w 40"/>
                <a:gd name="T7" fmla="*/ 0 h 40"/>
                <a:gd name="T8" fmla="*/ 2147483647 w 40"/>
                <a:gd name="T9" fmla="*/ 0 h 40"/>
                <a:gd name="T10" fmla="*/ 2147483647 w 40"/>
                <a:gd name="T11" fmla="*/ 2147483647 h 40"/>
                <a:gd name="T12" fmla="*/ 0 w 40"/>
                <a:gd name="T13" fmla="*/ 2147483647 h 40"/>
                <a:gd name="T14" fmla="*/ 2147483647 w 40"/>
                <a:gd name="T15" fmla="*/ 2147483647 h 40"/>
                <a:gd name="T16" fmla="*/ 2147483647 w 40"/>
                <a:gd name="T17" fmla="*/ 2147483647 h 40"/>
                <a:gd name="T18" fmla="*/ 2147483647 w 40"/>
                <a:gd name="T19" fmla="*/ 2147483647 h 40"/>
                <a:gd name="T20" fmla="*/ 2147483647 w 40"/>
                <a:gd name="T21" fmla="*/ 2147483647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06" name="Freeform 655"/>
            <p:cNvSpPr/>
            <p:nvPr/>
          </p:nvSpPr>
          <p:spPr bwMode="auto">
            <a:xfrm>
              <a:off x="2563036" y="2491565"/>
              <a:ext cx="867" cy="8663"/>
            </a:xfrm>
            <a:custGeom>
              <a:avLst/>
              <a:gdLst>
                <a:gd name="T0" fmla="*/ 0 w 1942"/>
                <a:gd name="T1" fmla="*/ 0 h 8"/>
                <a:gd name="T2" fmla="*/ 0 w 1942"/>
                <a:gd name="T3" fmla="*/ 2147483647 h 8"/>
                <a:gd name="T4" fmla="*/ 0 w 1942"/>
                <a:gd name="T5" fmla="*/ 0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0"/>
                  </a:moveTo>
                  <a:lnTo>
                    <a:pt x="0" y="8"/>
                  </a:lnTo>
                  <a:lnTo>
                    <a:pt x="0" y="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07" name="Freeform 656"/>
            <p:cNvSpPr/>
            <p:nvPr/>
          </p:nvSpPr>
          <p:spPr bwMode="auto">
            <a:xfrm>
              <a:off x="2563036" y="2339091"/>
              <a:ext cx="272028" cy="279825"/>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2147483647 w 257"/>
                <a:gd name="T39" fmla="*/ 2147483647 h 264"/>
                <a:gd name="T40" fmla="*/ 2147483647 w 257"/>
                <a:gd name="T41" fmla="*/ 2147483647 h 264"/>
                <a:gd name="T42" fmla="*/ 2147483647 w 257"/>
                <a:gd name="T43" fmla="*/ 2147483647 h 264"/>
                <a:gd name="T44" fmla="*/ 2147483647 w 257"/>
                <a:gd name="T45" fmla="*/ 0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0 w 257"/>
                <a:gd name="T73" fmla="*/ 2147483647 h 264"/>
                <a:gd name="T74" fmla="*/ 0 w 257"/>
                <a:gd name="T75" fmla="*/ 2147483647 h 264"/>
                <a:gd name="T76" fmla="*/ 0 w 257"/>
                <a:gd name="T77" fmla="*/ 2147483647 h 264"/>
                <a:gd name="T78" fmla="*/ 2147483647 w 257"/>
                <a:gd name="T79" fmla="*/ 2147483647 h 2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7"/>
                <a:gd name="T121" fmla="*/ 0 h 264"/>
                <a:gd name="T122" fmla="*/ 257 w 257"/>
                <a:gd name="T123" fmla="*/ 264 h 2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08" name="Rectangle 657"/>
            <p:cNvSpPr>
              <a:spLocks noChangeArrowheads="1"/>
            </p:cNvSpPr>
            <p:nvPr/>
          </p:nvSpPr>
          <p:spPr bwMode="auto">
            <a:xfrm>
              <a:off x="2563036" y="2491565"/>
              <a:ext cx="0" cy="8663"/>
            </a:xfrm>
            <a:prstGeom prst="rect">
              <a:avLst/>
            </a:prstGeom>
            <a:solidFill>
              <a:schemeClr val="bg1">
                <a:lumMod val="65000"/>
              </a:schemeClr>
            </a:solid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565" eaLnBrk="1" hangingPunct="1">
                <a:spcBef>
                  <a:spcPct val="50000"/>
                </a:spcBef>
              </a:pPr>
              <a:endParaRPr lang="en-US" sz="3200">
                <a:solidFill>
                  <a:srgbClr val="4D4D4D"/>
                </a:solidFill>
                <a:ea typeface="MS PGothic" panose="020B0600070205080204" pitchFamily="34" charset="-128"/>
              </a:endParaRPr>
            </a:p>
          </p:txBody>
        </p:sp>
        <p:sp>
          <p:nvSpPr>
            <p:cNvPr id="109" name="Freeform 658"/>
            <p:cNvSpPr/>
            <p:nvPr/>
          </p:nvSpPr>
          <p:spPr bwMode="auto">
            <a:xfrm>
              <a:off x="2563036" y="2339091"/>
              <a:ext cx="272028" cy="279825"/>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0 w 257"/>
                <a:gd name="T39" fmla="*/ 2147483647 h 264"/>
                <a:gd name="T40" fmla="*/ 0 w 257"/>
                <a:gd name="T41" fmla="*/ 2147483647 h 264"/>
                <a:gd name="T42" fmla="*/ 2147483647 w 257"/>
                <a:gd name="T43" fmla="*/ 2147483647 h 264"/>
                <a:gd name="T44" fmla="*/ 2147483647 w 257"/>
                <a:gd name="T45" fmla="*/ 2147483647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2147483647 w 257"/>
                <a:gd name="T73" fmla="*/ 2147483647 h 264"/>
                <a:gd name="T74" fmla="*/ 2147483647 w 257"/>
                <a:gd name="T75" fmla="*/ 2147483647 h 264"/>
                <a:gd name="T76" fmla="*/ 2147483647 w 257"/>
                <a:gd name="T77" fmla="*/ 2147483647 h 264"/>
                <a:gd name="T78" fmla="*/ 2147483647 w 257"/>
                <a:gd name="T79" fmla="*/ 2147483647 h 264"/>
                <a:gd name="T80" fmla="*/ 0 w 257"/>
                <a:gd name="T81" fmla="*/ 2147483647 h 264"/>
                <a:gd name="T82" fmla="*/ 0 w 257"/>
                <a:gd name="T83" fmla="*/ 2147483647 h 2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7"/>
                <a:gd name="T127" fmla="*/ 0 h 264"/>
                <a:gd name="T128" fmla="*/ 257 w 257"/>
                <a:gd name="T129" fmla="*/ 264 h 2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10" name="Freeform 659"/>
            <p:cNvSpPr/>
            <p:nvPr/>
          </p:nvSpPr>
          <p:spPr bwMode="auto">
            <a:xfrm>
              <a:off x="2579496" y="2321764"/>
              <a:ext cx="8663" cy="867"/>
            </a:xfrm>
            <a:custGeom>
              <a:avLst/>
              <a:gdLst>
                <a:gd name="T0" fmla="*/ 2147483647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8" y="0"/>
                  </a:moveTo>
                  <a:lnTo>
                    <a:pt x="0" y="0"/>
                  </a:lnTo>
                  <a:lnTo>
                    <a:pt x="8" y="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11" name="Freeform 660"/>
            <p:cNvSpPr/>
            <p:nvPr/>
          </p:nvSpPr>
          <p:spPr bwMode="auto">
            <a:xfrm>
              <a:off x="2588159" y="2262854"/>
              <a:ext cx="8663" cy="867"/>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12" name="Rectangle 661"/>
            <p:cNvSpPr>
              <a:spLocks noChangeArrowheads="1"/>
            </p:cNvSpPr>
            <p:nvPr/>
          </p:nvSpPr>
          <p:spPr bwMode="auto">
            <a:xfrm>
              <a:off x="2579496" y="2321764"/>
              <a:ext cx="8663" cy="0"/>
            </a:xfrm>
            <a:prstGeom prst="rect">
              <a:avLst/>
            </a:prstGeom>
            <a:solidFill>
              <a:schemeClr val="bg1">
                <a:lumMod val="65000"/>
              </a:schemeClr>
            </a:solid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565" eaLnBrk="1" hangingPunct="1">
                <a:spcBef>
                  <a:spcPct val="50000"/>
                </a:spcBef>
              </a:pPr>
              <a:endParaRPr lang="en-US" sz="3200">
                <a:solidFill>
                  <a:srgbClr val="4D4D4D"/>
                </a:solidFill>
                <a:ea typeface="MS PGothic" panose="020B0600070205080204" pitchFamily="34" charset="-128"/>
              </a:endParaRPr>
            </a:p>
          </p:txBody>
        </p:sp>
        <p:sp>
          <p:nvSpPr>
            <p:cNvPr id="113" name="Freeform 662"/>
            <p:cNvSpPr/>
            <p:nvPr/>
          </p:nvSpPr>
          <p:spPr bwMode="auto">
            <a:xfrm>
              <a:off x="2588159" y="2262854"/>
              <a:ext cx="8663" cy="867"/>
            </a:xfrm>
            <a:custGeom>
              <a:avLst/>
              <a:gdLst>
                <a:gd name="T0" fmla="*/ 0 w 8"/>
                <a:gd name="T1" fmla="*/ 0 h 1943"/>
                <a:gd name="T2" fmla="*/ 0 w 8"/>
                <a:gd name="T3" fmla="*/ 0 h 1943"/>
                <a:gd name="T4" fmla="*/ 2147483647 w 8"/>
                <a:gd name="T5" fmla="*/ 0 h 1943"/>
                <a:gd name="T6" fmla="*/ 0 w 8"/>
                <a:gd name="T7" fmla="*/ 0 h 1943"/>
                <a:gd name="T8" fmla="*/ 0 60000 65536"/>
                <a:gd name="T9" fmla="*/ 0 60000 65536"/>
                <a:gd name="T10" fmla="*/ 0 60000 65536"/>
                <a:gd name="T11" fmla="*/ 0 60000 65536"/>
                <a:gd name="T12" fmla="*/ 0 w 8"/>
                <a:gd name="T13" fmla="*/ 0 h 1943"/>
                <a:gd name="T14" fmla="*/ 8 w 8"/>
                <a:gd name="T15" fmla="*/ 1943 h 1943"/>
              </a:gdLst>
              <a:ahLst/>
              <a:cxnLst>
                <a:cxn ang="T8">
                  <a:pos x="T0" y="T1"/>
                </a:cxn>
                <a:cxn ang="T9">
                  <a:pos x="T2" y="T3"/>
                </a:cxn>
                <a:cxn ang="T10">
                  <a:pos x="T4" y="T5"/>
                </a:cxn>
                <a:cxn ang="T11">
                  <a:pos x="T6" y="T7"/>
                </a:cxn>
              </a:cxnLst>
              <a:rect l="T12" t="T13" r="T14" b="T15"/>
              <a:pathLst>
                <a:path w="8" h="1943">
                  <a:moveTo>
                    <a:pt x="0" y="0"/>
                  </a:moveTo>
                  <a:lnTo>
                    <a:pt x="0" y="0"/>
                  </a:lnTo>
                  <a:lnTo>
                    <a:pt x="8" y="0"/>
                  </a:lnTo>
                  <a:lnTo>
                    <a:pt x="0" y="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14" name="Freeform 663"/>
            <p:cNvSpPr/>
            <p:nvPr/>
          </p:nvSpPr>
          <p:spPr bwMode="auto">
            <a:xfrm>
              <a:off x="2554372" y="2228201"/>
              <a:ext cx="161137" cy="127351"/>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0 h 120"/>
                <a:gd name="T12" fmla="*/ 2147483647 w 152"/>
                <a:gd name="T13" fmla="*/ 0 h 120"/>
                <a:gd name="T14" fmla="*/ 2147483647 w 152"/>
                <a:gd name="T15" fmla="*/ 0 h 120"/>
                <a:gd name="T16" fmla="*/ 2147483647 w 152"/>
                <a:gd name="T17" fmla="*/ 0 h 120"/>
                <a:gd name="T18" fmla="*/ 0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2147483647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2147483647 w 152"/>
                <a:gd name="T39" fmla="*/ 2147483647 h 120"/>
                <a:gd name="T40" fmla="*/ 2147483647 w 152"/>
                <a:gd name="T41" fmla="*/ 2147483647 h 120"/>
                <a:gd name="T42" fmla="*/ 2147483647 w 152"/>
                <a:gd name="T43" fmla="*/ 2147483647 h 120"/>
                <a:gd name="T44" fmla="*/ 2147483647 w 152"/>
                <a:gd name="T45" fmla="*/ 2147483647 h 120"/>
                <a:gd name="T46" fmla="*/ 2147483647 w 152"/>
                <a:gd name="T47" fmla="*/ 2147483647 h 120"/>
                <a:gd name="T48" fmla="*/ 2147483647 w 152"/>
                <a:gd name="T49" fmla="*/ 2147483647 h 120"/>
                <a:gd name="T50" fmla="*/ 2147483647 w 152"/>
                <a:gd name="T51" fmla="*/ 2147483647 h 120"/>
                <a:gd name="T52" fmla="*/ 2147483647 w 152"/>
                <a:gd name="T53" fmla="*/ 2147483647 h 120"/>
                <a:gd name="T54" fmla="*/ 2147483647 w 152"/>
                <a:gd name="T55" fmla="*/ 2147483647 h 120"/>
                <a:gd name="T56" fmla="*/ 2147483647 w 152"/>
                <a:gd name="T57" fmla="*/ 2147483647 h 120"/>
                <a:gd name="T58" fmla="*/ 2147483647 w 152"/>
                <a:gd name="T59" fmla="*/ 2147483647 h 120"/>
                <a:gd name="T60" fmla="*/ 2147483647 w 152"/>
                <a:gd name="T61" fmla="*/ 2147483647 h 120"/>
                <a:gd name="T62" fmla="*/ 2147483647 w 152"/>
                <a:gd name="T63" fmla="*/ 2147483647 h 120"/>
                <a:gd name="T64" fmla="*/ 2147483647 w 152"/>
                <a:gd name="T65" fmla="*/ 2147483647 h 120"/>
                <a:gd name="T66" fmla="*/ 2147483647 w 152"/>
                <a:gd name="T67" fmla="*/ 2147483647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20"/>
                <a:gd name="T104" fmla="*/ 152 w 152"/>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20">
                  <a:moveTo>
                    <a:pt x="136" y="16"/>
                  </a:moveTo>
                  <a:lnTo>
                    <a:pt x="128" y="16"/>
                  </a:lnTo>
                  <a:lnTo>
                    <a:pt x="112" y="16"/>
                  </a:lnTo>
                  <a:lnTo>
                    <a:pt x="104" y="16"/>
                  </a:lnTo>
                  <a:lnTo>
                    <a:pt x="96" y="8"/>
                  </a:lnTo>
                  <a:lnTo>
                    <a:pt x="48" y="0"/>
                  </a:lnTo>
                  <a:lnTo>
                    <a:pt x="24" y="0"/>
                  </a:lnTo>
                  <a:lnTo>
                    <a:pt x="16" y="0"/>
                  </a:lnTo>
                  <a:lnTo>
                    <a:pt x="8" y="0"/>
                  </a:lnTo>
                  <a:lnTo>
                    <a:pt x="0" y="8"/>
                  </a:lnTo>
                  <a:lnTo>
                    <a:pt x="8" y="32"/>
                  </a:lnTo>
                  <a:lnTo>
                    <a:pt x="16" y="24"/>
                  </a:lnTo>
                  <a:lnTo>
                    <a:pt x="32" y="24"/>
                  </a:lnTo>
                  <a:lnTo>
                    <a:pt x="32" y="32"/>
                  </a:lnTo>
                  <a:lnTo>
                    <a:pt x="40" y="32"/>
                  </a:lnTo>
                  <a:lnTo>
                    <a:pt x="32" y="48"/>
                  </a:lnTo>
                  <a:lnTo>
                    <a:pt x="32" y="64"/>
                  </a:lnTo>
                  <a:lnTo>
                    <a:pt x="24" y="80"/>
                  </a:lnTo>
                  <a:lnTo>
                    <a:pt x="24" y="88"/>
                  </a:lnTo>
                  <a:lnTo>
                    <a:pt x="32" y="88"/>
                  </a:lnTo>
                  <a:lnTo>
                    <a:pt x="24" y="88"/>
                  </a:lnTo>
                  <a:lnTo>
                    <a:pt x="24" y="96"/>
                  </a:lnTo>
                  <a:lnTo>
                    <a:pt x="24" y="104"/>
                  </a:lnTo>
                  <a:lnTo>
                    <a:pt x="32" y="104"/>
                  </a:lnTo>
                  <a:lnTo>
                    <a:pt x="48" y="120"/>
                  </a:lnTo>
                  <a:lnTo>
                    <a:pt x="72" y="112"/>
                  </a:lnTo>
                  <a:lnTo>
                    <a:pt x="96" y="104"/>
                  </a:lnTo>
                  <a:lnTo>
                    <a:pt x="104" y="88"/>
                  </a:lnTo>
                  <a:lnTo>
                    <a:pt x="120" y="72"/>
                  </a:lnTo>
                  <a:lnTo>
                    <a:pt x="120" y="64"/>
                  </a:lnTo>
                  <a:lnTo>
                    <a:pt x="128" y="40"/>
                  </a:lnTo>
                  <a:lnTo>
                    <a:pt x="152" y="24"/>
                  </a:lnTo>
                  <a:lnTo>
                    <a:pt x="144" y="24"/>
                  </a:lnTo>
                  <a:lnTo>
                    <a:pt x="136" y="1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15" name="Freeform 664"/>
            <p:cNvSpPr/>
            <p:nvPr/>
          </p:nvSpPr>
          <p:spPr bwMode="auto">
            <a:xfrm>
              <a:off x="2554372" y="2254191"/>
              <a:ext cx="42450" cy="84900"/>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0 h 80"/>
                <a:gd name="T20" fmla="*/ 2147483647 w 40"/>
                <a:gd name="T21" fmla="*/ 0 h 80"/>
                <a:gd name="T22" fmla="*/ 2147483647 w 40"/>
                <a:gd name="T23" fmla="*/ 0 h 80"/>
                <a:gd name="T24" fmla="*/ 2147483647 w 40"/>
                <a:gd name="T25" fmla="*/ 2147483647 h 80"/>
                <a:gd name="T26" fmla="*/ 0 w 40"/>
                <a:gd name="T27" fmla="*/ 2147483647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2147483647 w 40"/>
                <a:gd name="T39" fmla="*/ 2147483647 h 80"/>
                <a:gd name="T40" fmla="*/ 2147483647 w 40"/>
                <a:gd name="T41" fmla="*/ 2147483647 h 80"/>
                <a:gd name="T42" fmla="*/ 2147483647 w 40"/>
                <a:gd name="T43" fmla="*/ 2147483647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80"/>
                <a:gd name="T68" fmla="*/ 40 w 40"/>
                <a:gd name="T69" fmla="*/ 80 h 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80">
                  <a:moveTo>
                    <a:pt x="24" y="64"/>
                  </a:move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16" name="Freeform 665"/>
            <p:cNvSpPr/>
            <p:nvPr/>
          </p:nvSpPr>
          <p:spPr bwMode="auto">
            <a:xfrm>
              <a:off x="2588159" y="2262854"/>
              <a:ext cx="8663" cy="33787"/>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17" name="Freeform 666"/>
            <p:cNvSpPr/>
            <p:nvPr/>
          </p:nvSpPr>
          <p:spPr bwMode="auto">
            <a:xfrm>
              <a:off x="2554372" y="2254191"/>
              <a:ext cx="42450" cy="84900"/>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2147483647 h 80"/>
                <a:gd name="T20" fmla="*/ 2147483647 w 40"/>
                <a:gd name="T21" fmla="*/ 2147483647 h 80"/>
                <a:gd name="T22" fmla="*/ 2147483647 w 40"/>
                <a:gd name="T23" fmla="*/ 0 h 80"/>
                <a:gd name="T24" fmla="*/ 2147483647 w 40"/>
                <a:gd name="T25" fmla="*/ 0 h 80"/>
                <a:gd name="T26" fmla="*/ 2147483647 w 40"/>
                <a:gd name="T27" fmla="*/ 0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0 w 40"/>
                <a:gd name="T39" fmla="*/ 2147483647 h 80"/>
                <a:gd name="T40" fmla="*/ 2147483647 w 40"/>
                <a:gd name="T41" fmla="*/ 2147483647 h 80"/>
                <a:gd name="T42" fmla="*/ 2147483647 w 40"/>
                <a:gd name="T43" fmla="*/ 2147483647 h 80"/>
                <a:gd name="T44" fmla="*/ 2147483647 w 40"/>
                <a:gd name="T45" fmla="*/ 2147483647 h 80"/>
                <a:gd name="T46" fmla="*/ 2147483647 w 40"/>
                <a:gd name="T47" fmla="*/ 2147483647 h 80"/>
                <a:gd name="T48" fmla="*/ 2147483647 w 40"/>
                <a:gd name="T49" fmla="*/ 2147483647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80"/>
                <a:gd name="T77" fmla="*/ 40 w 40"/>
                <a:gd name="T78" fmla="*/ 80 h 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80">
                  <a:moveTo>
                    <a:pt x="24" y="64"/>
                  </a:moveTo>
                  <a:lnTo>
                    <a:pt x="24" y="64"/>
                  </a:ln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18" name="Freeform 667"/>
            <p:cNvSpPr/>
            <p:nvPr/>
          </p:nvSpPr>
          <p:spPr bwMode="auto">
            <a:xfrm>
              <a:off x="2588159" y="2262854"/>
              <a:ext cx="8663" cy="33787"/>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19" name="Freeform 668"/>
            <p:cNvSpPr/>
            <p:nvPr/>
          </p:nvSpPr>
          <p:spPr bwMode="auto">
            <a:xfrm>
              <a:off x="2579496" y="2321764"/>
              <a:ext cx="1733" cy="17327"/>
            </a:xfrm>
            <a:custGeom>
              <a:avLst/>
              <a:gdLst>
                <a:gd name="T0" fmla="*/ 0 w 1942"/>
                <a:gd name="T1" fmla="*/ 0 h 16"/>
                <a:gd name="T2" fmla="*/ 0 w 1942"/>
                <a:gd name="T3" fmla="*/ 2147483647 h 16"/>
                <a:gd name="T4" fmla="*/ 0 w 1942"/>
                <a:gd name="T5" fmla="*/ 2147483647 h 16"/>
                <a:gd name="T6" fmla="*/ 0 w 1942"/>
                <a:gd name="T7" fmla="*/ 2147483647 h 16"/>
                <a:gd name="T8" fmla="*/ 0 w 1942"/>
                <a:gd name="T9" fmla="*/ 0 h 16"/>
                <a:gd name="T10" fmla="*/ 0 60000 65536"/>
                <a:gd name="T11" fmla="*/ 0 60000 65536"/>
                <a:gd name="T12" fmla="*/ 0 60000 65536"/>
                <a:gd name="T13" fmla="*/ 0 60000 65536"/>
                <a:gd name="T14" fmla="*/ 0 60000 65536"/>
                <a:gd name="T15" fmla="*/ 0 w 1942"/>
                <a:gd name="T16" fmla="*/ 0 h 16"/>
                <a:gd name="T17" fmla="*/ 1942 w 1942"/>
                <a:gd name="T18" fmla="*/ 16 h 16"/>
              </a:gdLst>
              <a:ahLst/>
              <a:cxnLst>
                <a:cxn ang="T10">
                  <a:pos x="T0" y="T1"/>
                </a:cxn>
                <a:cxn ang="T11">
                  <a:pos x="T2" y="T3"/>
                </a:cxn>
                <a:cxn ang="T12">
                  <a:pos x="T4" y="T5"/>
                </a:cxn>
                <a:cxn ang="T13">
                  <a:pos x="T6" y="T7"/>
                </a:cxn>
                <a:cxn ang="T14">
                  <a:pos x="T8" y="T9"/>
                </a:cxn>
              </a:cxnLst>
              <a:rect l="T15" t="T16" r="T17" b="T18"/>
              <a:pathLst>
                <a:path w="1942" h="16">
                  <a:moveTo>
                    <a:pt x="0" y="0"/>
                  </a:moveTo>
                  <a:lnTo>
                    <a:pt x="0" y="8"/>
                  </a:lnTo>
                  <a:lnTo>
                    <a:pt x="0" y="16"/>
                  </a:lnTo>
                  <a:lnTo>
                    <a:pt x="0" y="8"/>
                  </a:lnTo>
                  <a:lnTo>
                    <a:pt x="0" y="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20" name="Freeform 669"/>
            <p:cNvSpPr/>
            <p:nvPr/>
          </p:nvSpPr>
          <p:spPr bwMode="auto">
            <a:xfrm>
              <a:off x="2579496" y="2296641"/>
              <a:ext cx="8663" cy="16460"/>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21" name="Freeform 670"/>
            <p:cNvSpPr/>
            <p:nvPr/>
          </p:nvSpPr>
          <p:spPr bwMode="auto">
            <a:xfrm>
              <a:off x="2579496" y="2313101"/>
              <a:ext cx="1733" cy="8663"/>
            </a:xfrm>
            <a:custGeom>
              <a:avLst/>
              <a:gdLst>
                <a:gd name="T0" fmla="*/ 0 w 1942"/>
                <a:gd name="T1" fmla="*/ 2147483647 h 8"/>
                <a:gd name="T2" fmla="*/ 0 w 1942"/>
                <a:gd name="T3" fmla="*/ 0 h 8"/>
                <a:gd name="T4" fmla="*/ 0 w 1942"/>
                <a:gd name="T5" fmla="*/ 2147483647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8"/>
                  </a:moveTo>
                  <a:lnTo>
                    <a:pt x="0" y="0"/>
                  </a:lnTo>
                  <a:lnTo>
                    <a:pt x="0" y="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22" name="Freeform 671"/>
            <p:cNvSpPr/>
            <p:nvPr/>
          </p:nvSpPr>
          <p:spPr bwMode="auto">
            <a:xfrm>
              <a:off x="2579496" y="2296641"/>
              <a:ext cx="8663" cy="16460"/>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23" name="Freeform 672"/>
            <p:cNvSpPr/>
            <p:nvPr/>
          </p:nvSpPr>
          <p:spPr bwMode="auto">
            <a:xfrm>
              <a:off x="2579496" y="2313101"/>
              <a:ext cx="1733" cy="8663"/>
            </a:xfrm>
            <a:custGeom>
              <a:avLst/>
              <a:gdLst>
                <a:gd name="T0" fmla="*/ 0 w 1942"/>
                <a:gd name="T1" fmla="*/ 2147483647 h 8"/>
                <a:gd name="T2" fmla="*/ 0 w 1942"/>
                <a:gd name="T3" fmla="*/ 0 h 8"/>
                <a:gd name="T4" fmla="*/ 0 w 1942"/>
                <a:gd name="T5" fmla="*/ 2147483647 h 8"/>
                <a:gd name="T6" fmla="*/ 0 w 1942"/>
                <a:gd name="T7" fmla="*/ 2147483647 h 8"/>
                <a:gd name="T8" fmla="*/ 0 60000 65536"/>
                <a:gd name="T9" fmla="*/ 0 60000 65536"/>
                <a:gd name="T10" fmla="*/ 0 60000 65536"/>
                <a:gd name="T11" fmla="*/ 0 60000 65536"/>
                <a:gd name="T12" fmla="*/ 0 w 1942"/>
                <a:gd name="T13" fmla="*/ 0 h 8"/>
                <a:gd name="T14" fmla="*/ 1942 w 1942"/>
                <a:gd name="T15" fmla="*/ 8 h 8"/>
              </a:gdLst>
              <a:ahLst/>
              <a:cxnLst>
                <a:cxn ang="T8">
                  <a:pos x="T0" y="T1"/>
                </a:cxn>
                <a:cxn ang="T9">
                  <a:pos x="T2" y="T3"/>
                </a:cxn>
                <a:cxn ang="T10">
                  <a:pos x="T4" y="T5"/>
                </a:cxn>
                <a:cxn ang="T11">
                  <a:pos x="T6" y="T7"/>
                </a:cxn>
              </a:cxnLst>
              <a:rect l="T12" t="T13" r="T14" b="T15"/>
              <a:pathLst>
                <a:path w="1942" h="8">
                  <a:moveTo>
                    <a:pt x="0" y="8"/>
                  </a:moveTo>
                  <a:lnTo>
                    <a:pt x="0" y="0"/>
                  </a:lnTo>
                  <a:lnTo>
                    <a:pt x="0" y="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24" name="Freeform 673"/>
            <p:cNvSpPr/>
            <p:nvPr/>
          </p:nvSpPr>
          <p:spPr bwMode="auto">
            <a:xfrm>
              <a:off x="3352262" y="2339091"/>
              <a:ext cx="8663" cy="8663"/>
            </a:xfrm>
            <a:custGeom>
              <a:avLst/>
              <a:gdLst>
                <a:gd name="T0" fmla="*/ 0 w 8"/>
                <a:gd name="T1" fmla="*/ 0 h 8"/>
                <a:gd name="T2" fmla="*/ 2147483647 w 8"/>
                <a:gd name="T3" fmla="*/ 2147483647 h 8"/>
                <a:gd name="T4" fmla="*/ 0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lnTo>
                    <a:pt x="0" y="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25" name="Freeform 674"/>
            <p:cNvSpPr/>
            <p:nvPr/>
          </p:nvSpPr>
          <p:spPr bwMode="auto">
            <a:xfrm>
              <a:off x="3327138" y="2313101"/>
              <a:ext cx="8663" cy="17327"/>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26" name="Freeform 675"/>
            <p:cNvSpPr/>
            <p:nvPr/>
          </p:nvSpPr>
          <p:spPr bwMode="auto">
            <a:xfrm>
              <a:off x="3352262" y="2339091"/>
              <a:ext cx="8663" cy="8663"/>
            </a:xfrm>
            <a:custGeom>
              <a:avLst/>
              <a:gdLst>
                <a:gd name="T0" fmla="*/ 0 w 8"/>
                <a:gd name="T1" fmla="*/ 0 h 8"/>
                <a:gd name="T2" fmla="*/ 2147483647 w 8"/>
                <a:gd name="T3" fmla="*/ 2147483647 h 8"/>
                <a:gd name="T4" fmla="*/ 2147483647 w 8"/>
                <a:gd name="T5" fmla="*/ 2147483647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8" y="8"/>
                  </a:lnTo>
                  <a:lnTo>
                    <a:pt x="0" y="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27" name="Freeform 676"/>
            <p:cNvSpPr/>
            <p:nvPr/>
          </p:nvSpPr>
          <p:spPr bwMode="auto">
            <a:xfrm>
              <a:off x="3327138" y="2313101"/>
              <a:ext cx="8663" cy="17327"/>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28" name="Freeform 677"/>
            <p:cNvSpPr/>
            <p:nvPr/>
          </p:nvSpPr>
          <p:spPr bwMode="auto">
            <a:xfrm>
              <a:off x="4022801" y="2576465"/>
              <a:ext cx="101360" cy="161137"/>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2147483647 h 152"/>
                <a:gd name="T26" fmla="*/ 0 w 96"/>
                <a:gd name="T27" fmla="*/ 2147483647 h 152"/>
                <a:gd name="T28" fmla="*/ 2147483647 w 96"/>
                <a:gd name="T29" fmla="*/ 2147483647 h 152"/>
                <a:gd name="T30" fmla="*/ 2147483647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
                <a:gd name="T82" fmla="*/ 0 h 152"/>
                <a:gd name="T83" fmla="*/ 96 w 96"/>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29" name="Freeform 678"/>
            <p:cNvSpPr/>
            <p:nvPr/>
          </p:nvSpPr>
          <p:spPr bwMode="auto">
            <a:xfrm>
              <a:off x="4056588" y="2559139"/>
              <a:ext cx="93564" cy="194924"/>
            </a:xfrm>
            <a:custGeom>
              <a:avLst/>
              <a:gdLst>
                <a:gd name="T0" fmla="*/ 2147483647 w 88"/>
                <a:gd name="T1" fmla="*/ 0 h 184"/>
                <a:gd name="T2" fmla="*/ 0 w 88"/>
                <a:gd name="T3" fmla="*/ 0 h 184"/>
                <a:gd name="T4" fmla="*/ 0 w 88"/>
                <a:gd name="T5" fmla="*/ 2147483647 h 184"/>
                <a:gd name="T6" fmla="*/ 2147483647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0 h 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8"/>
                <a:gd name="T85" fmla="*/ 0 h 184"/>
                <a:gd name="T86" fmla="*/ 88 w 88"/>
                <a:gd name="T87" fmla="*/ 184 h 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30" name="Freeform 679"/>
            <p:cNvSpPr/>
            <p:nvPr/>
          </p:nvSpPr>
          <p:spPr bwMode="auto">
            <a:xfrm>
              <a:off x="4022801" y="2576465"/>
              <a:ext cx="101360" cy="161137"/>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0 h 152"/>
                <a:gd name="T26" fmla="*/ 2147483647 w 96"/>
                <a:gd name="T27" fmla="*/ 2147483647 h 152"/>
                <a:gd name="T28" fmla="*/ 0 w 96"/>
                <a:gd name="T29" fmla="*/ 2147483647 h 152"/>
                <a:gd name="T30" fmla="*/ 0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2147483647 w 96"/>
                <a:gd name="T55" fmla="*/ 2147483647 h 152"/>
                <a:gd name="T56" fmla="*/ 2147483647 w 96"/>
                <a:gd name="T57" fmla="*/ 2147483647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52"/>
                <a:gd name="T89" fmla="*/ 96 w 96"/>
                <a:gd name="T90" fmla="*/ 152 h 1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solidFill>
              <a:schemeClr val="tx2"/>
            </a:solidFill>
            <a:ln w="6350" cmpd="sng">
              <a:noFill/>
              <a:miter lim="800000"/>
            </a:ln>
          </p:spPr>
          <p:txBody>
            <a:bodyPr/>
            <a:lstStyle/>
            <a:p>
              <a:pPr defTabSz="1218565"/>
              <a:endParaRPr lang="zh-CN" altLang="en-US" sz="3200">
                <a:solidFill>
                  <a:prstClr val="black"/>
                </a:solidFill>
              </a:endParaRPr>
            </a:p>
          </p:txBody>
        </p:sp>
        <p:sp>
          <p:nvSpPr>
            <p:cNvPr id="131" name="Freeform 680"/>
            <p:cNvSpPr/>
            <p:nvPr/>
          </p:nvSpPr>
          <p:spPr bwMode="auto">
            <a:xfrm>
              <a:off x="4060053" y="2559139"/>
              <a:ext cx="93564" cy="194924"/>
            </a:xfrm>
            <a:custGeom>
              <a:avLst/>
              <a:gdLst>
                <a:gd name="T0" fmla="*/ 2147483647 w 88"/>
                <a:gd name="T1" fmla="*/ 0 h 184"/>
                <a:gd name="T2" fmla="*/ 0 w 88"/>
                <a:gd name="T3" fmla="*/ 0 h 184"/>
                <a:gd name="T4" fmla="*/ 0 w 88"/>
                <a:gd name="T5" fmla="*/ 2147483647 h 184"/>
                <a:gd name="T6" fmla="*/ 0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2147483647 h 184"/>
                <a:gd name="T56" fmla="*/ 2147483647 w 88"/>
                <a:gd name="T57" fmla="*/ 0 h 1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184"/>
                <a:gd name="T89" fmla="*/ 88 w 88"/>
                <a:gd name="T90" fmla="*/ 184 h 1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solidFill>
              <a:schemeClr val="tx2"/>
            </a:solidFill>
            <a:ln w="6350" cmpd="sng">
              <a:noFill/>
              <a:miter lim="800000"/>
            </a:ln>
          </p:spPr>
          <p:txBody>
            <a:bodyPr/>
            <a:lstStyle/>
            <a:p>
              <a:pPr defTabSz="1218565"/>
              <a:endParaRPr lang="zh-CN" altLang="en-US" sz="3200">
                <a:solidFill>
                  <a:prstClr val="black"/>
                </a:solidFill>
              </a:endParaRPr>
            </a:p>
          </p:txBody>
        </p:sp>
        <p:sp>
          <p:nvSpPr>
            <p:cNvPr id="132" name="Freeform 681"/>
            <p:cNvSpPr/>
            <p:nvPr/>
          </p:nvSpPr>
          <p:spPr bwMode="auto">
            <a:xfrm>
              <a:off x="3751640" y="2457778"/>
              <a:ext cx="110024" cy="51113"/>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48"/>
                <a:gd name="T38" fmla="*/ 104 w 104"/>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33" name="Freeform 682"/>
            <p:cNvSpPr/>
            <p:nvPr/>
          </p:nvSpPr>
          <p:spPr bwMode="auto">
            <a:xfrm>
              <a:off x="3674537" y="2033277"/>
              <a:ext cx="814350" cy="568312"/>
            </a:xfrm>
            <a:custGeom>
              <a:avLst/>
              <a:gdLst>
                <a:gd name="T0" fmla="*/ 2147483647 w 768"/>
                <a:gd name="T1" fmla="*/ 2147483647 h 536"/>
                <a:gd name="T2" fmla="*/ 2147483647 w 768"/>
                <a:gd name="T3" fmla="*/ 0 h 536"/>
                <a:gd name="T4" fmla="*/ 2147483647 w 768"/>
                <a:gd name="T5" fmla="*/ 2147483647 h 536"/>
                <a:gd name="T6" fmla="*/ 2147483647 w 768"/>
                <a:gd name="T7" fmla="*/ 2147483647 h 536"/>
                <a:gd name="T8" fmla="*/ 2147483647 w 768"/>
                <a:gd name="T9" fmla="*/ 2147483647 h 536"/>
                <a:gd name="T10" fmla="*/ 2147483647 w 768"/>
                <a:gd name="T11" fmla="*/ 2147483647 h 536"/>
                <a:gd name="T12" fmla="*/ 2147483647 w 768"/>
                <a:gd name="T13" fmla="*/ 2147483647 h 536"/>
                <a:gd name="T14" fmla="*/ 2147483647 w 768"/>
                <a:gd name="T15" fmla="*/ 2147483647 h 536"/>
                <a:gd name="T16" fmla="*/ 2147483647 w 768"/>
                <a:gd name="T17" fmla="*/ 2147483647 h 536"/>
                <a:gd name="T18" fmla="*/ 2147483647 w 768"/>
                <a:gd name="T19" fmla="*/ 2147483647 h 536"/>
                <a:gd name="T20" fmla="*/ 2147483647 w 768"/>
                <a:gd name="T21" fmla="*/ 2147483647 h 536"/>
                <a:gd name="T22" fmla="*/ 2147483647 w 768"/>
                <a:gd name="T23" fmla="*/ 2147483647 h 536"/>
                <a:gd name="T24" fmla="*/ 2147483647 w 768"/>
                <a:gd name="T25" fmla="*/ 2147483647 h 536"/>
                <a:gd name="T26" fmla="*/ 2147483647 w 768"/>
                <a:gd name="T27" fmla="*/ 2147483647 h 536"/>
                <a:gd name="T28" fmla="*/ 0 w 768"/>
                <a:gd name="T29" fmla="*/ 2147483647 h 536"/>
                <a:gd name="T30" fmla="*/ 0 w 768"/>
                <a:gd name="T31" fmla="*/ 2147483647 h 536"/>
                <a:gd name="T32" fmla="*/ 2147483647 w 768"/>
                <a:gd name="T33" fmla="*/ 2147483647 h 536"/>
                <a:gd name="T34" fmla="*/ 2147483647 w 768"/>
                <a:gd name="T35" fmla="*/ 2147483647 h 536"/>
                <a:gd name="T36" fmla="*/ 2147483647 w 768"/>
                <a:gd name="T37" fmla="*/ 2147483647 h 536"/>
                <a:gd name="T38" fmla="*/ 2147483647 w 768"/>
                <a:gd name="T39" fmla="*/ 2147483647 h 536"/>
                <a:gd name="T40" fmla="*/ 2147483647 w 768"/>
                <a:gd name="T41" fmla="*/ 2147483647 h 536"/>
                <a:gd name="T42" fmla="*/ 2147483647 w 768"/>
                <a:gd name="T43" fmla="*/ 2147483647 h 536"/>
                <a:gd name="T44" fmla="*/ 2147483647 w 768"/>
                <a:gd name="T45" fmla="*/ 2147483647 h 536"/>
                <a:gd name="T46" fmla="*/ 2147483647 w 768"/>
                <a:gd name="T47" fmla="*/ 2147483647 h 536"/>
                <a:gd name="T48" fmla="*/ 2147483647 w 768"/>
                <a:gd name="T49" fmla="*/ 2147483647 h 536"/>
                <a:gd name="T50" fmla="*/ 2147483647 w 768"/>
                <a:gd name="T51" fmla="*/ 2147483647 h 536"/>
                <a:gd name="T52" fmla="*/ 2147483647 w 768"/>
                <a:gd name="T53" fmla="*/ 2147483647 h 536"/>
                <a:gd name="T54" fmla="*/ 2147483647 w 768"/>
                <a:gd name="T55" fmla="*/ 2147483647 h 536"/>
                <a:gd name="T56" fmla="*/ 2147483647 w 768"/>
                <a:gd name="T57" fmla="*/ 2147483647 h 536"/>
                <a:gd name="T58" fmla="*/ 2147483647 w 768"/>
                <a:gd name="T59" fmla="*/ 2147483647 h 536"/>
                <a:gd name="T60" fmla="*/ 2147483647 w 768"/>
                <a:gd name="T61" fmla="*/ 2147483647 h 536"/>
                <a:gd name="T62" fmla="*/ 2147483647 w 768"/>
                <a:gd name="T63" fmla="*/ 2147483647 h 536"/>
                <a:gd name="T64" fmla="*/ 2147483647 w 768"/>
                <a:gd name="T65" fmla="*/ 2147483647 h 536"/>
                <a:gd name="T66" fmla="*/ 2147483647 w 768"/>
                <a:gd name="T67" fmla="*/ 2147483647 h 536"/>
                <a:gd name="T68" fmla="*/ 2147483647 w 768"/>
                <a:gd name="T69" fmla="*/ 2147483647 h 536"/>
                <a:gd name="T70" fmla="*/ 2147483647 w 768"/>
                <a:gd name="T71" fmla="*/ 2147483647 h 536"/>
                <a:gd name="T72" fmla="*/ 2147483647 w 768"/>
                <a:gd name="T73" fmla="*/ 2147483647 h 536"/>
                <a:gd name="T74" fmla="*/ 2147483647 w 768"/>
                <a:gd name="T75" fmla="*/ 2147483647 h 536"/>
                <a:gd name="T76" fmla="*/ 2147483647 w 768"/>
                <a:gd name="T77" fmla="*/ 2147483647 h 536"/>
                <a:gd name="T78" fmla="*/ 2147483647 w 768"/>
                <a:gd name="T79" fmla="*/ 2147483647 h 536"/>
                <a:gd name="T80" fmla="*/ 2147483647 w 768"/>
                <a:gd name="T81" fmla="*/ 2147483647 h 536"/>
                <a:gd name="T82" fmla="*/ 2147483647 w 768"/>
                <a:gd name="T83" fmla="*/ 2147483647 h 536"/>
                <a:gd name="T84" fmla="*/ 2147483647 w 768"/>
                <a:gd name="T85" fmla="*/ 2147483647 h 536"/>
                <a:gd name="T86" fmla="*/ 2147483647 w 768"/>
                <a:gd name="T87" fmla="*/ 2147483647 h 536"/>
                <a:gd name="T88" fmla="*/ 2147483647 w 768"/>
                <a:gd name="T89" fmla="*/ 2147483647 h 536"/>
                <a:gd name="T90" fmla="*/ 2147483647 w 768"/>
                <a:gd name="T91" fmla="*/ 2147483647 h 536"/>
                <a:gd name="T92" fmla="*/ 2147483647 w 768"/>
                <a:gd name="T93" fmla="*/ 2147483647 h 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8"/>
                <a:gd name="T142" fmla="*/ 0 h 536"/>
                <a:gd name="T143" fmla="*/ 768 w 768"/>
                <a:gd name="T144" fmla="*/ 536 h 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8" h="536">
                  <a:moveTo>
                    <a:pt x="744" y="152"/>
                  </a:moveTo>
                  <a:lnTo>
                    <a:pt x="768" y="96"/>
                  </a:lnTo>
                  <a:lnTo>
                    <a:pt x="720" y="96"/>
                  </a:lnTo>
                  <a:lnTo>
                    <a:pt x="712" y="80"/>
                  </a:lnTo>
                  <a:lnTo>
                    <a:pt x="680" y="72"/>
                  </a:lnTo>
                  <a:lnTo>
                    <a:pt x="640" y="0"/>
                  </a:lnTo>
                  <a:lnTo>
                    <a:pt x="600" y="0"/>
                  </a:lnTo>
                  <a:lnTo>
                    <a:pt x="592" y="16"/>
                  </a:lnTo>
                  <a:lnTo>
                    <a:pt x="568" y="64"/>
                  </a:lnTo>
                  <a:lnTo>
                    <a:pt x="544" y="64"/>
                  </a:lnTo>
                  <a:lnTo>
                    <a:pt x="536" y="72"/>
                  </a:lnTo>
                  <a:lnTo>
                    <a:pt x="544" y="72"/>
                  </a:lnTo>
                  <a:lnTo>
                    <a:pt x="536" y="72"/>
                  </a:lnTo>
                  <a:lnTo>
                    <a:pt x="528" y="88"/>
                  </a:lnTo>
                  <a:lnTo>
                    <a:pt x="528" y="104"/>
                  </a:lnTo>
                  <a:lnTo>
                    <a:pt x="568" y="112"/>
                  </a:lnTo>
                  <a:lnTo>
                    <a:pt x="576" y="128"/>
                  </a:lnTo>
                  <a:lnTo>
                    <a:pt x="536" y="136"/>
                  </a:lnTo>
                  <a:lnTo>
                    <a:pt x="512" y="152"/>
                  </a:lnTo>
                  <a:lnTo>
                    <a:pt x="480" y="160"/>
                  </a:lnTo>
                  <a:lnTo>
                    <a:pt x="472" y="192"/>
                  </a:lnTo>
                  <a:lnTo>
                    <a:pt x="432" y="192"/>
                  </a:lnTo>
                  <a:lnTo>
                    <a:pt x="384" y="224"/>
                  </a:lnTo>
                  <a:lnTo>
                    <a:pt x="344" y="200"/>
                  </a:lnTo>
                  <a:lnTo>
                    <a:pt x="296" y="200"/>
                  </a:lnTo>
                  <a:lnTo>
                    <a:pt x="264" y="160"/>
                  </a:lnTo>
                  <a:lnTo>
                    <a:pt x="208" y="144"/>
                  </a:lnTo>
                  <a:lnTo>
                    <a:pt x="208" y="104"/>
                  </a:lnTo>
                  <a:lnTo>
                    <a:pt x="184" y="96"/>
                  </a:lnTo>
                  <a:lnTo>
                    <a:pt x="176" y="88"/>
                  </a:lnTo>
                  <a:lnTo>
                    <a:pt x="176" y="96"/>
                  </a:lnTo>
                  <a:lnTo>
                    <a:pt x="176" y="88"/>
                  </a:lnTo>
                  <a:lnTo>
                    <a:pt x="168" y="88"/>
                  </a:lnTo>
                  <a:lnTo>
                    <a:pt x="168" y="96"/>
                  </a:lnTo>
                  <a:lnTo>
                    <a:pt x="168" y="88"/>
                  </a:lnTo>
                  <a:lnTo>
                    <a:pt x="152" y="96"/>
                  </a:lnTo>
                  <a:lnTo>
                    <a:pt x="144" y="120"/>
                  </a:lnTo>
                  <a:lnTo>
                    <a:pt x="112" y="112"/>
                  </a:lnTo>
                  <a:lnTo>
                    <a:pt x="104" y="152"/>
                  </a:lnTo>
                  <a:lnTo>
                    <a:pt x="80" y="160"/>
                  </a:lnTo>
                  <a:lnTo>
                    <a:pt x="72" y="208"/>
                  </a:lnTo>
                  <a:lnTo>
                    <a:pt x="56" y="224"/>
                  </a:lnTo>
                  <a:lnTo>
                    <a:pt x="32" y="240"/>
                  </a:lnTo>
                  <a:lnTo>
                    <a:pt x="0" y="248"/>
                  </a:lnTo>
                  <a:lnTo>
                    <a:pt x="0" y="264"/>
                  </a:lnTo>
                  <a:lnTo>
                    <a:pt x="8" y="272"/>
                  </a:lnTo>
                  <a:lnTo>
                    <a:pt x="8" y="280"/>
                  </a:lnTo>
                  <a:lnTo>
                    <a:pt x="0" y="288"/>
                  </a:lnTo>
                  <a:lnTo>
                    <a:pt x="8" y="296"/>
                  </a:lnTo>
                  <a:lnTo>
                    <a:pt x="24" y="296"/>
                  </a:lnTo>
                  <a:lnTo>
                    <a:pt x="32" y="312"/>
                  </a:lnTo>
                  <a:lnTo>
                    <a:pt x="48" y="312"/>
                  </a:lnTo>
                  <a:lnTo>
                    <a:pt x="72" y="312"/>
                  </a:lnTo>
                  <a:lnTo>
                    <a:pt x="80" y="320"/>
                  </a:lnTo>
                  <a:lnTo>
                    <a:pt x="64" y="344"/>
                  </a:lnTo>
                  <a:lnTo>
                    <a:pt x="64" y="360"/>
                  </a:lnTo>
                  <a:lnTo>
                    <a:pt x="56" y="368"/>
                  </a:lnTo>
                  <a:lnTo>
                    <a:pt x="64" y="384"/>
                  </a:lnTo>
                  <a:lnTo>
                    <a:pt x="88" y="392"/>
                  </a:lnTo>
                  <a:lnTo>
                    <a:pt x="80" y="400"/>
                  </a:lnTo>
                  <a:lnTo>
                    <a:pt x="88" y="400"/>
                  </a:lnTo>
                  <a:lnTo>
                    <a:pt x="120" y="408"/>
                  </a:lnTo>
                  <a:lnTo>
                    <a:pt x="144" y="424"/>
                  </a:lnTo>
                  <a:lnTo>
                    <a:pt x="168" y="424"/>
                  </a:lnTo>
                  <a:lnTo>
                    <a:pt x="176" y="432"/>
                  </a:lnTo>
                  <a:lnTo>
                    <a:pt x="184" y="432"/>
                  </a:lnTo>
                  <a:lnTo>
                    <a:pt x="192" y="440"/>
                  </a:lnTo>
                  <a:lnTo>
                    <a:pt x="208" y="440"/>
                  </a:lnTo>
                  <a:lnTo>
                    <a:pt x="224" y="440"/>
                  </a:lnTo>
                  <a:lnTo>
                    <a:pt x="240" y="424"/>
                  </a:lnTo>
                  <a:lnTo>
                    <a:pt x="256" y="416"/>
                  </a:lnTo>
                  <a:lnTo>
                    <a:pt x="272" y="416"/>
                  </a:lnTo>
                  <a:lnTo>
                    <a:pt x="288" y="424"/>
                  </a:lnTo>
                  <a:lnTo>
                    <a:pt x="296" y="424"/>
                  </a:lnTo>
                  <a:lnTo>
                    <a:pt x="304" y="432"/>
                  </a:lnTo>
                  <a:lnTo>
                    <a:pt x="312" y="448"/>
                  </a:lnTo>
                  <a:lnTo>
                    <a:pt x="304" y="472"/>
                  </a:lnTo>
                  <a:lnTo>
                    <a:pt x="304" y="480"/>
                  </a:lnTo>
                  <a:lnTo>
                    <a:pt x="312" y="488"/>
                  </a:lnTo>
                  <a:lnTo>
                    <a:pt x="320" y="496"/>
                  </a:lnTo>
                  <a:lnTo>
                    <a:pt x="320" y="504"/>
                  </a:lnTo>
                  <a:lnTo>
                    <a:pt x="344" y="512"/>
                  </a:lnTo>
                  <a:lnTo>
                    <a:pt x="336" y="520"/>
                  </a:lnTo>
                  <a:lnTo>
                    <a:pt x="360" y="512"/>
                  </a:lnTo>
                  <a:lnTo>
                    <a:pt x="360" y="496"/>
                  </a:lnTo>
                  <a:lnTo>
                    <a:pt x="400" y="496"/>
                  </a:lnTo>
                  <a:lnTo>
                    <a:pt x="416" y="512"/>
                  </a:lnTo>
                  <a:lnTo>
                    <a:pt x="424" y="520"/>
                  </a:lnTo>
                  <a:lnTo>
                    <a:pt x="432" y="520"/>
                  </a:lnTo>
                  <a:lnTo>
                    <a:pt x="456" y="536"/>
                  </a:lnTo>
                  <a:lnTo>
                    <a:pt x="456" y="520"/>
                  </a:lnTo>
                  <a:lnTo>
                    <a:pt x="488" y="512"/>
                  </a:lnTo>
                  <a:lnTo>
                    <a:pt x="496" y="504"/>
                  </a:lnTo>
                  <a:lnTo>
                    <a:pt x="504" y="504"/>
                  </a:lnTo>
                  <a:lnTo>
                    <a:pt x="512" y="504"/>
                  </a:lnTo>
                  <a:lnTo>
                    <a:pt x="528" y="496"/>
                  </a:lnTo>
                  <a:lnTo>
                    <a:pt x="544" y="488"/>
                  </a:lnTo>
                  <a:lnTo>
                    <a:pt x="568" y="472"/>
                  </a:lnTo>
                  <a:lnTo>
                    <a:pt x="576" y="456"/>
                  </a:lnTo>
                  <a:lnTo>
                    <a:pt x="584" y="440"/>
                  </a:lnTo>
                  <a:lnTo>
                    <a:pt x="600" y="416"/>
                  </a:lnTo>
                  <a:lnTo>
                    <a:pt x="600" y="400"/>
                  </a:lnTo>
                  <a:lnTo>
                    <a:pt x="592" y="392"/>
                  </a:lnTo>
                  <a:lnTo>
                    <a:pt x="600" y="384"/>
                  </a:lnTo>
                  <a:lnTo>
                    <a:pt x="592" y="368"/>
                  </a:lnTo>
                  <a:lnTo>
                    <a:pt x="576" y="328"/>
                  </a:lnTo>
                  <a:lnTo>
                    <a:pt x="576" y="320"/>
                  </a:lnTo>
                  <a:lnTo>
                    <a:pt x="592" y="304"/>
                  </a:lnTo>
                  <a:lnTo>
                    <a:pt x="608" y="296"/>
                  </a:lnTo>
                  <a:lnTo>
                    <a:pt x="608" y="288"/>
                  </a:lnTo>
                  <a:lnTo>
                    <a:pt x="584" y="288"/>
                  </a:lnTo>
                  <a:lnTo>
                    <a:pt x="576" y="288"/>
                  </a:lnTo>
                  <a:lnTo>
                    <a:pt x="568" y="288"/>
                  </a:lnTo>
                  <a:lnTo>
                    <a:pt x="560" y="272"/>
                  </a:lnTo>
                  <a:lnTo>
                    <a:pt x="552" y="264"/>
                  </a:lnTo>
                  <a:lnTo>
                    <a:pt x="568" y="256"/>
                  </a:lnTo>
                  <a:lnTo>
                    <a:pt x="584" y="248"/>
                  </a:lnTo>
                  <a:lnTo>
                    <a:pt x="600" y="232"/>
                  </a:lnTo>
                  <a:lnTo>
                    <a:pt x="608" y="232"/>
                  </a:lnTo>
                  <a:lnTo>
                    <a:pt x="600" y="248"/>
                  </a:lnTo>
                  <a:lnTo>
                    <a:pt x="608" y="256"/>
                  </a:lnTo>
                  <a:lnTo>
                    <a:pt x="616" y="256"/>
                  </a:lnTo>
                  <a:lnTo>
                    <a:pt x="640" y="248"/>
                  </a:lnTo>
                  <a:lnTo>
                    <a:pt x="656" y="256"/>
                  </a:lnTo>
                  <a:lnTo>
                    <a:pt x="664" y="272"/>
                  </a:lnTo>
                  <a:lnTo>
                    <a:pt x="664" y="280"/>
                  </a:lnTo>
                  <a:lnTo>
                    <a:pt x="664" y="304"/>
                  </a:lnTo>
                  <a:lnTo>
                    <a:pt x="656" y="328"/>
                  </a:lnTo>
                  <a:lnTo>
                    <a:pt x="672" y="328"/>
                  </a:lnTo>
                  <a:lnTo>
                    <a:pt x="688" y="320"/>
                  </a:lnTo>
                  <a:lnTo>
                    <a:pt x="696" y="312"/>
                  </a:lnTo>
                  <a:lnTo>
                    <a:pt x="704" y="304"/>
                  </a:lnTo>
                  <a:lnTo>
                    <a:pt x="688" y="272"/>
                  </a:lnTo>
                  <a:lnTo>
                    <a:pt x="688" y="264"/>
                  </a:lnTo>
                  <a:lnTo>
                    <a:pt x="688" y="248"/>
                  </a:lnTo>
                  <a:lnTo>
                    <a:pt x="688" y="240"/>
                  </a:lnTo>
                  <a:lnTo>
                    <a:pt x="680" y="224"/>
                  </a:lnTo>
                  <a:lnTo>
                    <a:pt x="688" y="216"/>
                  </a:lnTo>
                  <a:lnTo>
                    <a:pt x="704" y="200"/>
                  </a:lnTo>
                  <a:lnTo>
                    <a:pt x="720" y="200"/>
                  </a:lnTo>
                  <a:lnTo>
                    <a:pt x="728" y="160"/>
                  </a:lnTo>
                  <a:lnTo>
                    <a:pt x="744" y="152"/>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34" name="Freeform 683"/>
            <p:cNvSpPr/>
            <p:nvPr/>
          </p:nvSpPr>
          <p:spPr bwMode="auto">
            <a:xfrm>
              <a:off x="3861664" y="2059267"/>
              <a:ext cx="423635" cy="211384"/>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35" name="Freeform 684"/>
            <p:cNvSpPr/>
            <p:nvPr/>
          </p:nvSpPr>
          <p:spPr bwMode="auto">
            <a:xfrm>
              <a:off x="3751640" y="2457778"/>
              <a:ext cx="110024" cy="51113"/>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2147483647 w 104"/>
                <a:gd name="T25" fmla="*/ 21474836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solidFill>
              <a:srgbClr val="00B0F0"/>
            </a:solidFill>
            <a:ln w="6350" cmpd="sng">
              <a:noFill/>
              <a:miter lim="800000"/>
            </a:ln>
          </p:spPr>
          <p:txBody>
            <a:bodyPr/>
            <a:lstStyle/>
            <a:p>
              <a:pPr defTabSz="1218565"/>
              <a:endParaRPr lang="zh-CN" altLang="en-US" sz="3200">
                <a:solidFill>
                  <a:prstClr val="black"/>
                </a:solidFill>
              </a:endParaRPr>
            </a:p>
          </p:txBody>
        </p:sp>
        <p:sp>
          <p:nvSpPr>
            <p:cNvPr id="136" name="Freeform 685"/>
            <p:cNvSpPr/>
            <p:nvPr/>
          </p:nvSpPr>
          <p:spPr bwMode="auto">
            <a:xfrm>
              <a:off x="3861664" y="2059267"/>
              <a:ext cx="423635" cy="211384"/>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37" name="Freeform 686"/>
            <p:cNvSpPr/>
            <p:nvPr/>
          </p:nvSpPr>
          <p:spPr bwMode="auto">
            <a:xfrm>
              <a:off x="2953750" y="1549865"/>
              <a:ext cx="144677" cy="314477"/>
            </a:xfrm>
            <a:custGeom>
              <a:avLst/>
              <a:gdLst>
                <a:gd name="T0" fmla="*/ 2147483647 w 136"/>
                <a:gd name="T1" fmla="*/ 2147483647 h 296"/>
                <a:gd name="T2" fmla="*/ 2147483647 w 136"/>
                <a:gd name="T3" fmla="*/ 2147483647 h 296"/>
                <a:gd name="T4" fmla="*/ 2147483647 w 136"/>
                <a:gd name="T5" fmla="*/ 2147483647 h 296"/>
                <a:gd name="T6" fmla="*/ 2147483647 w 136"/>
                <a:gd name="T7" fmla="*/ 2147483647 h 296"/>
                <a:gd name="T8" fmla="*/ 2147483647 w 136"/>
                <a:gd name="T9" fmla="*/ 2147483647 h 296"/>
                <a:gd name="T10" fmla="*/ 2147483647 w 136"/>
                <a:gd name="T11" fmla="*/ 2147483647 h 296"/>
                <a:gd name="T12" fmla="*/ 2147483647 w 136"/>
                <a:gd name="T13" fmla="*/ 2147483647 h 296"/>
                <a:gd name="T14" fmla="*/ 2147483647 w 136"/>
                <a:gd name="T15" fmla="*/ 2147483647 h 296"/>
                <a:gd name="T16" fmla="*/ 2147483647 w 136"/>
                <a:gd name="T17" fmla="*/ 2147483647 h 296"/>
                <a:gd name="T18" fmla="*/ 2147483647 w 136"/>
                <a:gd name="T19" fmla="*/ 2147483647 h 296"/>
                <a:gd name="T20" fmla="*/ 2147483647 w 136"/>
                <a:gd name="T21" fmla="*/ 2147483647 h 296"/>
                <a:gd name="T22" fmla="*/ 2147483647 w 136"/>
                <a:gd name="T23" fmla="*/ 2147483647 h 296"/>
                <a:gd name="T24" fmla="*/ 2147483647 w 136"/>
                <a:gd name="T25" fmla="*/ 2147483647 h 296"/>
                <a:gd name="T26" fmla="*/ 2147483647 w 136"/>
                <a:gd name="T27" fmla="*/ 2147483647 h 296"/>
                <a:gd name="T28" fmla="*/ 2147483647 w 136"/>
                <a:gd name="T29" fmla="*/ 2147483647 h 296"/>
                <a:gd name="T30" fmla="*/ 2147483647 w 136"/>
                <a:gd name="T31" fmla="*/ 2147483647 h 296"/>
                <a:gd name="T32" fmla="*/ 2147483647 w 136"/>
                <a:gd name="T33" fmla="*/ 2147483647 h 296"/>
                <a:gd name="T34" fmla="*/ 2147483647 w 136"/>
                <a:gd name="T35" fmla="*/ 0 h 296"/>
                <a:gd name="T36" fmla="*/ 2147483647 w 136"/>
                <a:gd name="T37" fmla="*/ 0 h 296"/>
                <a:gd name="T38" fmla="*/ 2147483647 w 136"/>
                <a:gd name="T39" fmla="*/ 2147483647 h 296"/>
                <a:gd name="T40" fmla="*/ 2147483647 w 136"/>
                <a:gd name="T41" fmla="*/ 2147483647 h 296"/>
                <a:gd name="T42" fmla="*/ 2147483647 w 136"/>
                <a:gd name="T43" fmla="*/ 2147483647 h 296"/>
                <a:gd name="T44" fmla="*/ 2147483647 w 136"/>
                <a:gd name="T45" fmla="*/ 2147483647 h 296"/>
                <a:gd name="T46" fmla="*/ 2147483647 w 136"/>
                <a:gd name="T47" fmla="*/ 2147483647 h 296"/>
                <a:gd name="T48" fmla="*/ 2147483647 w 136"/>
                <a:gd name="T49" fmla="*/ 2147483647 h 296"/>
                <a:gd name="T50" fmla="*/ 2147483647 w 136"/>
                <a:gd name="T51" fmla="*/ 2147483647 h 296"/>
                <a:gd name="T52" fmla="*/ 2147483647 w 136"/>
                <a:gd name="T53" fmla="*/ 2147483647 h 296"/>
                <a:gd name="T54" fmla="*/ 0 w 136"/>
                <a:gd name="T55" fmla="*/ 2147483647 h 296"/>
                <a:gd name="T56" fmla="*/ 2147483647 w 136"/>
                <a:gd name="T57" fmla="*/ 2147483647 h 296"/>
                <a:gd name="T58" fmla="*/ 2147483647 w 136"/>
                <a:gd name="T59" fmla="*/ 2147483647 h 296"/>
                <a:gd name="T60" fmla="*/ 2147483647 w 136"/>
                <a:gd name="T61" fmla="*/ 2147483647 h 296"/>
                <a:gd name="T62" fmla="*/ 2147483647 w 136"/>
                <a:gd name="T63" fmla="*/ 2147483647 h 296"/>
                <a:gd name="T64" fmla="*/ 2147483647 w 136"/>
                <a:gd name="T65" fmla="*/ 2147483647 h 296"/>
                <a:gd name="T66" fmla="*/ 2147483647 w 136"/>
                <a:gd name="T67" fmla="*/ 2147483647 h 296"/>
                <a:gd name="T68" fmla="*/ 2147483647 w 136"/>
                <a:gd name="T69" fmla="*/ 2147483647 h 296"/>
                <a:gd name="T70" fmla="*/ 2147483647 w 136"/>
                <a:gd name="T71" fmla="*/ 2147483647 h 296"/>
                <a:gd name="T72" fmla="*/ 2147483647 w 136"/>
                <a:gd name="T73" fmla="*/ 2147483647 h 296"/>
                <a:gd name="T74" fmla="*/ 2147483647 w 136"/>
                <a:gd name="T75" fmla="*/ 2147483647 h 296"/>
                <a:gd name="T76" fmla="*/ 2147483647 w 136"/>
                <a:gd name="T77" fmla="*/ 2147483647 h 296"/>
                <a:gd name="T78" fmla="*/ 2147483647 w 136"/>
                <a:gd name="T79" fmla="*/ 2147483647 h 296"/>
                <a:gd name="T80" fmla="*/ 2147483647 w 136"/>
                <a:gd name="T81" fmla="*/ 2147483647 h 296"/>
                <a:gd name="T82" fmla="*/ 2147483647 w 136"/>
                <a:gd name="T83" fmla="*/ 2147483647 h 296"/>
                <a:gd name="T84" fmla="*/ 2147483647 w 136"/>
                <a:gd name="T85" fmla="*/ 2147483647 h 296"/>
                <a:gd name="T86" fmla="*/ 2147483647 w 136"/>
                <a:gd name="T87" fmla="*/ 2147483647 h 296"/>
                <a:gd name="T88" fmla="*/ 2147483647 w 136"/>
                <a:gd name="T89" fmla="*/ 2147483647 h 296"/>
                <a:gd name="T90" fmla="*/ 2147483647 w 136"/>
                <a:gd name="T91" fmla="*/ 2147483647 h 296"/>
                <a:gd name="T92" fmla="*/ 2147483647 w 136"/>
                <a:gd name="T93" fmla="*/ 2147483647 h 296"/>
                <a:gd name="T94" fmla="*/ 2147483647 w 136"/>
                <a:gd name="T95" fmla="*/ 2147483647 h 296"/>
                <a:gd name="T96" fmla="*/ 2147483647 w 136"/>
                <a:gd name="T97" fmla="*/ 2147483647 h 296"/>
                <a:gd name="T98" fmla="*/ 2147483647 w 136"/>
                <a:gd name="T99" fmla="*/ 2147483647 h 296"/>
                <a:gd name="T100" fmla="*/ 2147483647 w 136"/>
                <a:gd name="T101" fmla="*/ 2147483647 h 296"/>
                <a:gd name="T102" fmla="*/ 2147483647 w 136"/>
                <a:gd name="T103" fmla="*/ 2147483647 h 296"/>
                <a:gd name="T104" fmla="*/ 2147483647 w 136"/>
                <a:gd name="T105" fmla="*/ 2147483647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6"/>
                <a:gd name="T160" fmla="*/ 0 h 296"/>
                <a:gd name="T161" fmla="*/ 136 w 136"/>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6" h="296">
                  <a:moveTo>
                    <a:pt x="136" y="216"/>
                  </a:moveTo>
                  <a:lnTo>
                    <a:pt x="128" y="216"/>
                  </a:lnTo>
                  <a:lnTo>
                    <a:pt x="120" y="208"/>
                  </a:lnTo>
                  <a:lnTo>
                    <a:pt x="128" y="184"/>
                  </a:lnTo>
                  <a:lnTo>
                    <a:pt x="120" y="176"/>
                  </a:lnTo>
                  <a:lnTo>
                    <a:pt x="120" y="168"/>
                  </a:lnTo>
                  <a:lnTo>
                    <a:pt x="120" y="160"/>
                  </a:lnTo>
                  <a:lnTo>
                    <a:pt x="112" y="152"/>
                  </a:lnTo>
                  <a:lnTo>
                    <a:pt x="120" y="144"/>
                  </a:lnTo>
                  <a:lnTo>
                    <a:pt x="112" y="104"/>
                  </a:lnTo>
                  <a:lnTo>
                    <a:pt x="120" y="80"/>
                  </a:lnTo>
                  <a:lnTo>
                    <a:pt x="112" y="64"/>
                  </a:lnTo>
                  <a:lnTo>
                    <a:pt x="104" y="56"/>
                  </a:lnTo>
                  <a:lnTo>
                    <a:pt x="104" y="40"/>
                  </a:lnTo>
                  <a:lnTo>
                    <a:pt x="104" y="32"/>
                  </a:lnTo>
                  <a:lnTo>
                    <a:pt x="112" y="24"/>
                  </a:lnTo>
                  <a:lnTo>
                    <a:pt x="112" y="8"/>
                  </a:lnTo>
                  <a:lnTo>
                    <a:pt x="96" y="0"/>
                  </a:lnTo>
                  <a:lnTo>
                    <a:pt x="80" y="0"/>
                  </a:lnTo>
                  <a:lnTo>
                    <a:pt x="72" y="8"/>
                  </a:lnTo>
                  <a:lnTo>
                    <a:pt x="64" y="32"/>
                  </a:lnTo>
                  <a:lnTo>
                    <a:pt x="48" y="40"/>
                  </a:lnTo>
                  <a:lnTo>
                    <a:pt x="32" y="40"/>
                  </a:lnTo>
                  <a:lnTo>
                    <a:pt x="24" y="40"/>
                  </a:lnTo>
                  <a:lnTo>
                    <a:pt x="16" y="32"/>
                  </a:lnTo>
                  <a:lnTo>
                    <a:pt x="8" y="24"/>
                  </a:lnTo>
                  <a:lnTo>
                    <a:pt x="8" y="32"/>
                  </a:lnTo>
                  <a:lnTo>
                    <a:pt x="0" y="32"/>
                  </a:lnTo>
                  <a:lnTo>
                    <a:pt x="8" y="40"/>
                  </a:lnTo>
                  <a:lnTo>
                    <a:pt x="16" y="48"/>
                  </a:lnTo>
                  <a:lnTo>
                    <a:pt x="24" y="56"/>
                  </a:lnTo>
                  <a:lnTo>
                    <a:pt x="32" y="56"/>
                  </a:lnTo>
                  <a:lnTo>
                    <a:pt x="40" y="72"/>
                  </a:lnTo>
                  <a:lnTo>
                    <a:pt x="40" y="88"/>
                  </a:lnTo>
                  <a:lnTo>
                    <a:pt x="40" y="104"/>
                  </a:lnTo>
                  <a:lnTo>
                    <a:pt x="40" y="112"/>
                  </a:lnTo>
                  <a:lnTo>
                    <a:pt x="40" y="120"/>
                  </a:lnTo>
                  <a:lnTo>
                    <a:pt x="40" y="136"/>
                  </a:lnTo>
                  <a:lnTo>
                    <a:pt x="40" y="144"/>
                  </a:lnTo>
                  <a:lnTo>
                    <a:pt x="48" y="144"/>
                  </a:lnTo>
                  <a:lnTo>
                    <a:pt x="56" y="160"/>
                  </a:lnTo>
                  <a:lnTo>
                    <a:pt x="40" y="192"/>
                  </a:lnTo>
                  <a:lnTo>
                    <a:pt x="16" y="208"/>
                  </a:lnTo>
                  <a:lnTo>
                    <a:pt x="8" y="232"/>
                  </a:lnTo>
                  <a:lnTo>
                    <a:pt x="8" y="264"/>
                  </a:lnTo>
                  <a:lnTo>
                    <a:pt x="16" y="280"/>
                  </a:lnTo>
                  <a:lnTo>
                    <a:pt x="24" y="288"/>
                  </a:lnTo>
                  <a:lnTo>
                    <a:pt x="32" y="296"/>
                  </a:lnTo>
                  <a:lnTo>
                    <a:pt x="48" y="296"/>
                  </a:lnTo>
                  <a:lnTo>
                    <a:pt x="80" y="288"/>
                  </a:lnTo>
                  <a:lnTo>
                    <a:pt x="88" y="288"/>
                  </a:lnTo>
                  <a:lnTo>
                    <a:pt x="136" y="232"/>
                  </a:lnTo>
                  <a:lnTo>
                    <a:pt x="136" y="21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38" name="Freeform 687"/>
            <p:cNvSpPr/>
            <p:nvPr/>
          </p:nvSpPr>
          <p:spPr bwMode="auto">
            <a:xfrm>
              <a:off x="3107091" y="2050603"/>
              <a:ext cx="7797" cy="8663"/>
            </a:xfrm>
            <a:custGeom>
              <a:avLst/>
              <a:gdLst>
                <a:gd name="T0" fmla="*/ 2147483647 w 8"/>
                <a:gd name="T1" fmla="*/ 2147483647 h 8"/>
                <a:gd name="T2" fmla="*/ 0 w 8"/>
                <a:gd name="T3" fmla="*/ 0 h 8"/>
                <a:gd name="T4" fmla="*/ 0 w 8"/>
                <a:gd name="T5" fmla="*/ 2147483647 h 8"/>
                <a:gd name="T6" fmla="*/ 2147483647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8"/>
                  </a:moveTo>
                  <a:lnTo>
                    <a:pt x="0" y="0"/>
                  </a:lnTo>
                  <a:lnTo>
                    <a:pt x="0" y="8"/>
                  </a:lnTo>
                  <a:lnTo>
                    <a:pt x="8" y="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39" name="Freeform 688"/>
            <p:cNvSpPr/>
            <p:nvPr/>
          </p:nvSpPr>
          <p:spPr bwMode="auto">
            <a:xfrm>
              <a:off x="3047314" y="1193803"/>
              <a:ext cx="2052335" cy="1102838"/>
            </a:xfrm>
            <a:custGeom>
              <a:avLst/>
              <a:gdLst>
                <a:gd name="T0" fmla="*/ 2147483647 w 1936"/>
                <a:gd name="T1" fmla="*/ 2147483647 h 1040"/>
                <a:gd name="T2" fmla="*/ 2147483647 w 1936"/>
                <a:gd name="T3" fmla="*/ 2147483647 h 1040"/>
                <a:gd name="T4" fmla="*/ 2147483647 w 1936"/>
                <a:gd name="T5" fmla="*/ 2147483647 h 1040"/>
                <a:gd name="T6" fmla="*/ 2147483647 w 1936"/>
                <a:gd name="T7" fmla="*/ 2147483647 h 1040"/>
                <a:gd name="T8" fmla="*/ 2147483647 w 1936"/>
                <a:gd name="T9" fmla="*/ 2147483647 h 1040"/>
                <a:gd name="T10" fmla="*/ 2147483647 w 1936"/>
                <a:gd name="T11" fmla="*/ 2147483647 h 1040"/>
                <a:gd name="T12" fmla="*/ 2147483647 w 1936"/>
                <a:gd name="T13" fmla="*/ 2147483647 h 1040"/>
                <a:gd name="T14" fmla="*/ 2147483647 w 1936"/>
                <a:gd name="T15" fmla="*/ 2147483647 h 1040"/>
                <a:gd name="T16" fmla="*/ 2147483647 w 1936"/>
                <a:gd name="T17" fmla="*/ 2147483647 h 1040"/>
                <a:gd name="T18" fmla="*/ 2147483647 w 1936"/>
                <a:gd name="T19" fmla="*/ 2147483647 h 1040"/>
                <a:gd name="T20" fmla="*/ 2147483647 w 1936"/>
                <a:gd name="T21" fmla="*/ 2147483647 h 1040"/>
                <a:gd name="T22" fmla="*/ 2147483647 w 1936"/>
                <a:gd name="T23" fmla="*/ 2147483647 h 1040"/>
                <a:gd name="T24" fmla="*/ 2147483647 w 1936"/>
                <a:gd name="T25" fmla="*/ 2147483647 h 1040"/>
                <a:gd name="T26" fmla="*/ 2147483647 w 1936"/>
                <a:gd name="T27" fmla="*/ 2147483647 h 1040"/>
                <a:gd name="T28" fmla="*/ 2147483647 w 1936"/>
                <a:gd name="T29" fmla="*/ 2147483647 h 1040"/>
                <a:gd name="T30" fmla="*/ 2147483647 w 1936"/>
                <a:gd name="T31" fmla="*/ 2147483647 h 1040"/>
                <a:gd name="T32" fmla="*/ 2147483647 w 1936"/>
                <a:gd name="T33" fmla="*/ 2147483647 h 1040"/>
                <a:gd name="T34" fmla="*/ 2147483647 w 1936"/>
                <a:gd name="T35" fmla="*/ 2147483647 h 1040"/>
                <a:gd name="T36" fmla="*/ 2147483647 w 1936"/>
                <a:gd name="T37" fmla="*/ 2147483647 h 1040"/>
                <a:gd name="T38" fmla="*/ 2147483647 w 1936"/>
                <a:gd name="T39" fmla="*/ 2147483647 h 1040"/>
                <a:gd name="T40" fmla="*/ 2147483647 w 1936"/>
                <a:gd name="T41" fmla="*/ 2147483647 h 1040"/>
                <a:gd name="T42" fmla="*/ 2147483647 w 1936"/>
                <a:gd name="T43" fmla="*/ 2147483647 h 1040"/>
                <a:gd name="T44" fmla="*/ 2147483647 w 1936"/>
                <a:gd name="T45" fmla="*/ 2147483647 h 1040"/>
                <a:gd name="T46" fmla="*/ 2147483647 w 1936"/>
                <a:gd name="T47" fmla="*/ 2147483647 h 1040"/>
                <a:gd name="T48" fmla="*/ 2147483647 w 1936"/>
                <a:gd name="T49" fmla="*/ 2147483647 h 1040"/>
                <a:gd name="T50" fmla="*/ 2147483647 w 1936"/>
                <a:gd name="T51" fmla="*/ 2147483647 h 1040"/>
                <a:gd name="T52" fmla="*/ 2147483647 w 1936"/>
                <a:gd name="T53" fmla="*/ 2147483647 h 1040"/>
                <a:gd name="T54" fmla="*/ 2147483647 w 1936"/>
                <a:gd name="T55" fmla="*/ 2147483647 h 1040"/>
                <a:gd name="T56" fmla="*/ 2147483647 w 1936"/>
                <a:gd name="T57" fmla="*/ 2147483647 h 1040"/>
                <a:gd name="T58" fmla="*/ 2147483647 w 1936"/>
                <a:gd name="T59" fmla="*/ 2147483647 h 1040"/>
                <a:gd name="T60" fmla="*/ 2147483647 w 1936"/>
                <a:gd name="T61" fmla="*/ 2147483647 h 1040"/>
                <a:gd name="T62" fmla="*/ 2147483647 w 1936"/>
                <a:gd name="T63" fmla="*/ 2147483647 h 1040"/>
                <a:gd name="T64" fmla="*/ 2147483647 w 1936"/>
                <a:gd name="T65" fmla="*/ 2147483647 h 1040"/>
                <a:gd name="T66" fmla="*/ 2147483647 w 1936"/>
                <a:gd name="T67" fmla="*/ 2147483647 h 1040"/>
                <a:gd name="T68" fmla="*/ 2147483647 w 1936"/>
                <a:gd name="T69" fmla="*/ 2147483647 h 1040"/>
                <a:gd name="T70" fmla="*/ 2147483647 w 1936"/>
                <a:gd name="T71" fmla="*/ 2147483647 h 1040"/>
                <a:gd name="T72" fmla="*/ 2147483647 w 1936"/>
                <a:gd name="T73" fmla="*/ 2147483647 h 1040"/>
                <a:gd name="T74" fmla="*/ 2147483647 w 1936"/>
                <a:gd name="T75" fmla="*/ 2147483647 h 1040"/>
                <a:gd name="T76" fmla="*/ 2147483647 w 1936"/>
                <a:gd name="T77" fmla="*/ 2147483647 h 1040"/>
                <a:gd name="T78" fmla="*/ 2147483647 w 1936"/>
                <a:gd name="T79" fmla="*/ 2147483647 h 1040"/>
                <a:gd name="T80" fmla="*/ 2147483647 w 1936"/>
                <a:gd name="T81" fmla="*/ 2147483647 h 1040"/>
                <a:gd name="T82" fmla="*/ 2147483647 w 1936"/>
                <a:gd name="T83" fmla="*/ 2147483647 h 1040"/>
                <a:gd name="T84" fmla="*/ 2147483647 w 1936"/>
                <a:gd name="T85" fmla="*/ 2147483647 h 1040"/>
                <a:gd name="T86" fmla="*/ 2147483647 w 1936"/>
                <a:gd name="T87" fmla="*/ 2147483647 h 1040"/>
                <a:gd name="T88" fmla="*/ 2147483647 w 1936"/>
                <a:gd name="T89" fmla="*/ 2147483647 h 1040"/>
                <a:gd name="T90" fmla="*/ 2147483647 w 1936"/>
                <a:gd name="T91" fmla="*/ 2147483647 h 1040"/>
                <a:gd name="T92" fmla="*/ 2147483647 w 1936"/>
                <a:gd name="T93" fmla="*/ 2147483647 h 1040"/>
                <a:gd name="T94" fmla="*/ 2147483647 w 1936"/>
                <a:gd name="T95" fmla="*/ 2147483647 h 1040"/>
                <a:gd name="T96" fmla="*/ 2147483647 w 1936"/>
                <a:gd name="T97" fmla="*/ 2147483647 h 1040"/>
                <a:gd name="T98" fmla="*/ 2147483647 w 1936"/>
                <a:gd name="T99" fmla="*/ 2147483647 h 1040"/>
                <a:gd name="T100" fmla="*/ 2147483647 w 1936"/>
                <a:gd name="T101" fmla="*/ 2147483647 h 1040"/>
                <a:gd name="T102" fmla="*/ 2147483647 w 1936"/>
                <a:gd name="T103" fmla="*/ 2147483647 h 1040"/>
                <a:gd name="T104" fmla="*/ 2147483647 w 1936"/>
                <a:gd name="T105" fmla="*/ 2147483647 h 1040"/>
                <a:gd name="T106" fmla="*/ 2147483647 w 1936"/>
                <a:gd name="T107" fmla="*/ 2147483647 h 1040"/>
                <a:gd name="T108" fmla="*/ 2147483647 w 1936"/>
                <a:gd name="T109" fmla="*/ 2147483647 h 1040"/>
                <a:gd name="T110" fmla="*/ 2147483647 w 1936"/>
                <a:gd name="T111" fmla="*/ 2147483647 h 1040"/>
                <a:gd name="T112" fmla="*/ 2147483647 w 1936"/>
                <a:gd name="T113" fmla="*/ 2147483647 h 1040"/>
                <a:gd name="T114" fmla="*/ 2147483647 w 1936"/>
                <a:gd name="T115" fmla="*/ 2147483647 h 1040"/>
                <a:gd name="T116" fmla="*/ 2147483647 w 1936"/>
                <a:gd name="T117" fmla="*/ 2147483647 h 1040"/>
                <a:gd name="T118" fmla="*/ 2147483647 w 1936"/>
                <a:gd name="T119" fmla="*/ 2147483647 h 1040"/>
                <a:gd name="T120" fmla="*/ 2147483647 w 1936"/>
                <a:gd name="T121" fmla="*/ 2147483647 h 10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36"/>
                <a:gd name="T184" fmla="*/ 0 h 1040"/>
                <a:gd name="T185" fmla="*/ 1936 w 1936"/>
                <a:gd name="T186" fmla="*/ 1040 h 10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36" h="1040">
                  <a:moveTo>
                    <a:pt x="1928" y="504"/>
                  </a:moveTo>
                  <a:lnTo>
                    <a:pt x="1936" y="384"/>
                  </a:lnTo>
                  <a:lnTo>
                    <a:pt x="1920" y="376"/>
                  </a:lnTo>
                  <a:lnTo>
                    <a:pt x="1912" y="376"/>
                  </a:lnTo>
                  <a:lnTo>
                    <a:pt x="1896" y="360"/>
                  </a:lnTo>
                  <a:lnTo>
                    <a:pt x="1880" y="352"/>
                  </a:lnTo>
                  <a:lnTo>
                    <a:pt x="1856" y="352"/>
                  </a:lnTo>
                  <a:lnTo>
                    <a:pt x="1840" y="344"/>
                  </a:lnTo>
                  <a:lnTo>
                    <a:pt x="1824" y="344"/>
                  </a:lnTo>
                  <a:lnTo>
                    <a:pt x="1816" y="344"/>
                  </a:lnTo>
                  <a:lnTo>
                    <a:pt x="1824" y="376"/>
                  </a:lnTo>
                  <a:lnTo>
                    <a:pt x="1808" y="384"/>
                  </a:lnTo>
                  <a:lnTo>
                    <a:pt x="1792" y="376"/>
                  </a:lnTo>
                  <a:lnTo>
                    <a:pt x="1784" y="360"/>
                  </a:lnTo>
                  <a:lnTo>
                    <a:pt x="1784" y="352"/>
                  </a:lnTo>
                  <a:lnTo>
                    <a:pt x="1760" y="352"/>
                  </a:lnTo>
                  <a:lnTo>
                    <a:pt x="1752" y="360"/>
                  </a:lnTo>
                  <a:lnTo>
                    <a:pt x="1728" y="352"/>
                  </a:lnTo>
                  <a:lnTo>
                    <a:pt x="1704" y="352"/>
                  </a:lnTo>
                  <a:lnTo>
                    <a:pt x="1696" y="360"/>
                  </a:lnTo>
                  <a:lnTo>
                    <a:pt x="1680" y="344"/>
                  </a:lnTo>
                  <a:lnTo>
                    <a:pt x="1680" y="320"/>
                  </a:lnTo>
                  <a:lnTo>
                    <a:pt x="1656" y="304"/>
                  </a:lnTo>
                  <a:lnTo>
                    <a:pt x="1616" y="304"/>
                  </a:lnTo>
                  <a:lnTo>
                    <a:pt x="1576" y="304"/>
                  </a:lnTo>
                  <a:lnTo>
                    <a:pt x="1576" y="296"/>
                  </a:lnTo>
                  <a:lnTo>
                    <a:pt x="1568" y="288"/>
                  </a:lnTo>
                  <a:lnTo>
                    <a:pt x="1544" y="272"/>
                  </a:lnTo>
                  <a:lnTo>
                    <a:pt x="1544" y="256"/>
                  </a:lnTo>
                  <a:lnTo>
                    <a:pt x="1448" y="232"/>
                  </a:lnTo>
                  <a:lnTo>
                    <a:pt x="1448" y="240"/>
                  </a:lnTo>
                  <a:lnTo>
                    <a:pt x="1424" y="256"/>
                  </a:lnTo>
                  <a:lnTo>
                    <a:pt x="1432" y="280"/>
                  </a:lnTo>
                  <a:lnTo>
                    <a:pt x="1408" y="288"/>
                  </a:lnTo>
                  <a:lnTo>
                    <a:pt x="1392" y="288"/>
                  </a:lnTo>
                  <a:lnTo>
                    <a:pt x="1368" y="280"/>
                  </a:lnTo>
                  <a:lnTo>
                    <a:pt x="1360" y="288"/>
                  </a:lnTo>
                  <a:lnTo>
                    <a:pt x="1344" y="280"/>
                  </a:lnTo>
                  <a:lnTo>
                    <a:pt x="1328" y="272"/>
                  </a:lnTo>
                  <a:lnTo>
                    <a:pt x="1328" y="296"/>
                  </a:lnTo>
                  <a:lnTo>
                    <a:pt x="1312" y="312"/>
                  </a:lnTo>
                  <a:lnTo>
                    <a:pt x="1296" y="288"/>
                  </a:lnTo>
                  <a:lnTo>
                    <a:pt x="1280" y="264"/>
                  </a:lnTo>
                  <a:lnTo>
                    <a:pt x="1296" y="240"/>
                  </a:lnTo>
                  <a:lnTo>
                    <a:pt x="1296" y="224"/>
                  </a:lnTo>
                  <a:lnTo>
                    <a:pt x="1280" y="208"/>
                  </a:lnTo>
                  <a:lnTo>
                    <a:pt x="1264" y="200"/>
                  </a:lnTo>
                  <a:lnTo>
                    <a:pt x="1248" y="200"/>
                  </a:lnTo>
                  <a:lnTo>
                    <a:pt x="1240" y="192"/>
                  </a:lnTo>
                  <a:lnTo>
                    <a:pt x="1224" y="184"/>
                  </a:lnTo>
                  <a:lnTo>
                    <a:pt x="1216" y="200"/>
                  </a:lnTo>
                  <a:lnTo>
                    <a:pt x="1208" y="216"/>
                  </a:lnTo>
                  <a:lnTo>
                    <a:pt x="1168" y="216"/>
                  </a:lnTo>
                  <a:lnTo>
                    <a:pt x="1152" y="208"/>
                  </a:lnTo>
                  <a:lnTo>
                    <a:pt x="1144" y="192"/>
                  </a:lnTo>
                  <a:lnTo>
                    <a:pt x="1112" y="192"/>
                  </a:lnTo>
                  <a:lnTo>
                    <a:pt x="1088" y="208"/>
                  </a:lnTo>
                  <a:lnTo>
                    <a:pt x="1088" y="192"/>
                  </a:lnTo>
                  <a:lnTo>
                    <a:pt x="1072" y="176"/>
                  </a:lnTo>
                  <a:lnTo>
                    <a:pt x="1056" y="176"/>
                  </a:lnTo>
                  <a:lnTo>
                    <a:pt x="1040" y="192"/>
                  </a:lnTo>
                  <a:lnTo>
                    <a:pt x="1016" y="208"/>
                  </a:lnTo>
                  <a:lnTo>
                    <a:pt x="992" y="224"/>
                  </a:lnTo>
                  <a:lnTo>
                    <a:pt x="1008" y="200"/>
                  </a:lnTo>
                  <a:lnTo>
                    <a:pt x="1024" y="192"/>
                  </a:lnTo>
                  <a:lnTo>
                    <a:pt x="1048" y="152"/>
                  </a:lnTo>
                  <a:lnTo>
                    <a:pt x="1064" y="136"/>
                  </a:lnTo>
                  <a:lnTo>
                    <a:pt x="1080" y="112"/>
                  </a:lnTo>
                  <a:lnTo>
                    <a:pt x="1072" y="72"/>
                  </a:lnTo>
                  <a:lnTo>
                    <a:pt x="1040" y="48"/>
                  </a:lnTo>
                  <a:lnTo>
                    <a:pt x="1016" y="40"/>
                  </a:lnTo>
                  <a:lnTo>
                    <a:pt x="1016" y="32"/>
                  </a:lnTo>
                  <a:lnTo>
                    <a:pt x="1000" y="0"/>
                  </a:lnTo>
                  <a:lnTo>
                    <a:pt x="968" y="0"/>
                  </a:lnTo>
                  <a:lnTo>
                    <a:pt x="936" y="32"/>
                  </a:lnTo>
                  <a:lnTo>
                    <a:pt x="928" y="64"/>
                  </a:lnTo>
                  <a:lnTo>
                    <a:pt x="888" y="88"/>
                  </a:lnTo>
                  <a:lnTo>
                    <a:pt x="864" y="72"/>
                  </a:lnTo>
                  <a:lnTo>
                    <a:pt x="824" y="88"/>
                  </a:lnTo>
                  <a:lnTo>
                    <a:pt x="784" y="112"/>
                  </a:lnTo>
                  <a:lnTo>
                    <a:pt x="760" y="136"/>
                  </a:lnTo>
                  <a:lnTo>
                    <a:pt x="752" y="184"/>
                  </a:lnTo>
                  <a:lnTo>
                    <a:pt x="688" y="200"/>
                  </a:lnTo>
                  <a:lnTo>
                    <a:pt x="680" y="216"/>
                  </a:lnTo>
                  <a:lnTo>
                    <a:pt x="680" y="256"/>
                  </a:lnTo>
                  <a:lnTo>
                    <a:pt x="672" y="248"/>
                  </a:lnTo>
                  <a:lnTo>
                    <a:pt x="648" y="240"/>
                  </a:lnTo>
                  <a:lnTo>
                    <a:pt x="632" y="264"/>
                  </a:lnTo>
                  <a:lnTo>
                    <a:pt x="624" y="256"/>
                  </a:lnTo>
                  <a:lnTo>
                    <a:pt x="624" y="248"/>
                  </a:lnTo>
                  <a:lnTo>
                    <a:pt x="608" y="232"/>
                  </a:lnTo>
                  <a:lnTo>
                    <a:pt x="600" y="232"/>
                  </a:lnTo>
                  <a:lnTo>
                    <a:pt x="592" y="256"/>
                  </a:lnTo>
                  <a:lnTo>
                    <a:pt x="592" y="280"/>
                  </a:lnTo>
                  <a:lnTo>
                    <a:pt x="592" y="312"/>
                  </a:lnTo>
                  <a:lnTo>
                    <a:pt x="584" y="320"/>
                  </a:lnTo>
                  <a:lnTo>
                    <a:pt x="576" y="304"/>
                  </a:lnTo>
                  <a:lnTo>
                    <a:pt x="584" y="272"/>
                  </a:lnTo>
                  <a:lnTo>
                    <a:pt x="576" y="248"/>
                  </a:lnTo>
                  <a:lnTo>
                    <a:pt x="576" y="232"/>
                  </a:lnTo>
                  <a:lnTo>
                    <a:pt x="552" y="224"/>
                  </a:lnTo>
                  <a:lnTo>
                    <a:pt x="528" y="224"/>
                  </a:lnTo>
                  <a:lnTo>
                    <a:pt x="512" y="280"/>
                  </a:lnTo>
                  <a:lnTo>
                    <a:pt x="504" y="288"/>
                  </a:lnTo>
                  <a:lnTo>
                    <a:pt x="496" y="304"/>
                  </a:lnTo>
                  <a:lnTo>
                    <a:pt x="504" y="320"/>
                  </a:lnTo>
                  <a:lnTo>
                    <a:pt x="504" y="344"/>
                  </a:lnTo>
                  <a:lnTo>
                    <a:pt x="504" y="352"/>
                  </a:lnTo>
                  <a:lnTo>
                    <a:pt x="528" y="376"/>
                  </a:lnTo>
                  <a:lnTo>
                    <a:pt x="512" y="400"/>
                  </a:lnTo>
                  <a:lnTo>
                    <a:pt x="488" y="376"/>
                  </a:lnTo>
                  <a:lnTo>
                    <a:pt x="456" y="352"/>
                  </a:lnTo>
                  <a:lnTo>
                    <a:pt x="432" y="352"/>
                  </a:lnTo>
                  <a:lnTo>
                    <a:pt x="416" y="352"/>
                  </a:lnTo>
                  <a:lnTo>
                    <a:pt x="416" y="376"/>
                  </a:lnTo>
                  <a:lnTo>
                    <a:pt x="408" y="384"/>
                  </a:lnTo>
                  <a:lnTo>
                    <a:pt x="392" y="376"/>
                  </a:lnTo>
                  <a:lnTo>
                    <a:pt x="376" y="384"/>
                  </a:lnTo>
                  <a:lnTo>
                    <a:pt x="360" y="392"/>
                  </a:lnTo>
                  <a:lnTo>
                    <a:pt x="344" y="392"/>
                  </a:lnTo>
                  <a:lnTo>
                    <a:pt x="336" y="384"/>
                  </a:lnTo>
                  <a:lnTo>
                    <a:pt x="320" y="392"/>
                  </a:lnTo>
                  <a:lnTo>
                    <a:pt x="296" y="408"/>
                  </a:lnTo>
                  <a:lnTo>
                    <a:pt x="264" y="424"/>
                  </a:lnTo>
                  <a:lnTo>
                    <a:pt x="256" y="424"/>
                  </a:lnTo>
                  <a:lnTo>
                    <a:pt x="248" y="448"/>
                  </a:lnTo>
                  <a:lnTo>
                    <a:pt x="240" y="448"/>
                  </a:lnTo>
                  <a:lnTo>
                    <a:pt x="224" y="432"/>
                  </a:lnTo>
                  <a:lnTo>
                    <a:pt x="232" y="424"/>
                  </a:lnTo>
                  <a:lnTo>
                    <a:pt x="240" y="416"/>
                  </a:lnTo>
                  <a:lnTo>
                    <a:pt x="240" y="400"/>
                  </a:lnTo>
                  <a:lnTo>
                    <a:pt x="224" y="392"/>
                  </a:lnTo>
                  <a:lnTo>
                    <a:pt x="216" y="392"/>
                  </a:lnTo>
                  <a:lnTo>
                    <a:pt x="200" y="392"/>
                  </a:lnTo>
                  <a:lnTo>
                    <a:pt x="208" y="408"/>
                  </a:lnTo>
                  <a:lnTo>
                    <a:pt x="208" y="432"/>
                  </a:lnTo>
                  <a:lnTo>
                    <a:pt x="216" y="448"/>
                  </a:lnTo>
                  <a:lnTo>
                    <a:pt x="208" y="472"/>
                  </a:lnTo>
                  <a:lnTo>
                    <a:pt x="200" y="464"/>
                  </a:lnTo>
                  <a:lnTo>
                    <a:pt x="184" y="464"/>
                  </a:lnTo>
                  <a:lnTo>
                    <a:pt x="176" y="472"/>
                  </a:lnTo>
                  <a:lnTo>
                    <a:pt x="160" y="480"/>
                  </a:lnTo>
                  <a:lnTo>
                    <a:pt x="152" y="488"/>
                  </a:lnTo>
                  <a:lnTo>
                    <a:pt x="168" y="520"/>
                  </a:lnTo>
                  <a:lnTo>
                    <a:pt x="160" y="512"/>
                  </a:lnTo>
                  <a:lnTo>
                    <a:pt x="136" y="512"/>
                  </a:lnTo>
                  <a:lnTo>
                    <a:pt x="120" y="504"/>
                  </a:lnTo>
                  <a:lnTo>
                    <a:pt x="120" y="512"/>
                  </a:lnTo>
                  <a:lnTo>
                    <a:pt x="128" y="528"/>
                  </a:lnTo>
                  <a:lnTo>
                    <a:pt x="136" y="536"/>
                  </a:lnTo>
                  <a:lnTo>
                    <a:pt x="128" y="544"/>
                  </a:lnTo>
                  <a:lnTo>
                    <a:pt x="104" y="528"/>
                  </a:lnTo>
                  <a:lnTo>
                    <a:pt x="96" y="520"/>
                  </a:lnTo>
                  <a:lnTo>
                    <a:pt x="96" y="512"/>
                  </a:lnTo>
                  <a:lnTo>
                    <a:pt x="88" y="488"/>
                  </a:lnTo>
                  <a:lnTo>
                    <a:pt x="96" y="480"/>
                  </a:lnTo>
                  <a:lnTo>
                    <a:pt x="96" y="472"/>
                  </a:lnTo>
                  <a:lnTo>
                    <a:pt x="80" y="464"/>
                  </a:lnTo>
                  <a:lnTo>
                    <a:pt x="64" y="448"/>
                  </a:lnTo>
                  <a:lnTo>
                    <a:pt x="56" y="440"/>
                  </a:lnTo>
                  <a:lnTo>
                    <a:pt x="64" y="440"/>
                  </a:lnTo>
                  <a:lnTo>
                    <a:pt x="72" y="448"/>
                  </a:lnTo>
                  <a:lnTo>
                    <a:pt x="88" y="448"/>
                  </a:lnTo>
                  <a:lnTo>
                    <a:pt x="96" y="464"/>
                  </a:lnTo>
                  <a:lnTo>
                    <a:pt x="128" y="472"/>
                  </a:lnTo>
                  <a:lnTo>
                    <a:pt x="152" y="464"/>
                  </a:lnTo>
                  <a:lnTo>
                    <a:pt x="168" y="456"/>
                  </a:lnTo>
                  <a:lnTo>
                    <a:pt x="176" y="432"/>
                  </a:lnTo>
                  <a:lnTo>
                    <a:pt x="144" y="400"/>
                  </a:lnTo>
                  <a:lnTo>
                    <a:pt x="120" y="384"/>
                  </a:lnTo>
                  <a:lnTo>
                    <a:pt x="104" y="368"/>
                  </a:lnTo>
                  <a:lnTo>
                    <a:pt x="80" y="360"/>
                  </a:lnTo>
                  <a:lnTo>
                    <a:pt x="72" y="360"/>
                  </a:lnTo>
                  <a:lnTo>
                    <a:pt x="72" y="344"/>
                  </a:lnTo>
                  <a:lnTo>
                    <a:pt x="56" y="344"/>
                  </a:lnTo>
                  <a:lnTo>
                    <a:pt x="40" y="344"/>
                  </a:lnTo>
                  <a:lnTo>
                    <a:pt x="32" y="352"/>
                  </a:lnTo>
                  <a:lnTo>
                    <a:pt x="16" y="368"/>
                  </a:lnTo>
                  <a:lnTo>
                    <a:pt x="16" y="376"/>
                  </a:lnTo>
                  <a:lnTo>
                    <a:pt x="16" y="384"/>
                  </a:lnTo>
                  <a:lnTo>
                    <a:pt x="8" y="392"/>
                  </a:lnTo>
                  <a:lnTo>
                    <a:pt x="16" y="400"/>
                  </a:lnTo>
                  <a:lnTo>
                    <a:pt x="24" y="408"/>
                  </a:lnTo>
                  <a:lnTo>
                    <a:pt x="32" y="424"/>
                  </a:lnTo>
                  <a:lnTo>
                    <a:pt x="16" y="448"/>
                  </a:lnTo>
                  <a:lnTo>
                    <a:pt x="32" y="488"/>
                  </a:lnTo>
                  <a:lnTo>
                    <a:pt x="24" y="496"/>
                  </a:lnTo>
                  <a:lnTo>
                    <a:pt x="32" y="504"/>
                  </a:lnTo>
                  <a:lnTo>
                    <a:pt x="24" y="504"/>
                  </a:lnTo>
                  <a:lnTo>
                    <a:pt x="32" y="512"/>
                  </a:lnTo>
                  <a:lnTo>
                    <a:pt x="32" y="520"/>
                  </a:lnTo>
                  <a:lnTo>
                    <a:pt x="40" y="528"/>
                  </a:lnTo>
                  <a:lnTo>
                    <a:pt x="32" y="544"/>
                  </a:lnTo>
                  <a:lnTo>
                    <a:pt x="40" y="560"/>
                  </a:lnTo>
                  <a:lnTo>
                    <a:pt x="48" y="560"/>
                  </a:lnTo>
                  <a:lnTo>
                    <a:pt x="48" y="568"/>
                  </a:lnTo>
                  <a:lnTo>
                    <a:pt x="0" y="624"/>
                  </a:lnTo>
                  <a:lnTo>
                    <a:pt x="8" y="624"/>
                  </a:lnTo>
                  <a:lnTo>
                    <a:pt x="16" y="632"/>
                  </a:lnTo>
                  <a:lnTo>
                    <a:pt x="16" y="648"/>
                  </a:lnTo>
                  <a:lnTo>
                    <a:pt x="8" y="648"/>
                  </a:lnTo>
                  <a:lnTo>
                    <a:pt x="8" y="656"/>
                  </a:lnTo>
                  <a:lnTo>
                    <a:pt x="8" y="672"/>
                  </a:lnTo>
                  <a:lnTo>
                    <a:pt x="8" y="680"/>
                  </a:lnTo>
                  <a:lnTo>
                    <a:pt x="0" y="712"/>
                  </a:lnTo>
                  <a:lnTo>
                    <a:pt x="8" y="728"/>
                  </a:lnTo>
                  <a:lnTo>
                    <a:pt x="24" y="736"/>
                  </a:lnTo>
                  <a:lnTo>
                    <a:pt x="40" y="744"/>
                  </a:lnTo>
                  <a:lnTo>
                    <a:pt x="56" y="776"/>
                  </a:lnTo>
                  <a:lnTo>
                    <a:pt x="64" y="784"/>
                  </a:lnTo>
                  <a:lnTo>
                    <a:pt x="64" y="792"/>
                  </a:lnTo>
                  <a:lnTo>
                    <a:pt x="48" y="800"/>
                  </a:lnTo>
                  <a:lnTo>
                    <a:pt x="56" y="816"/>
                  </a:lnTo>
                  <a:lnTo>
                    <a:pt x="64" y="816"/>
                  </a:lnTo>
                  <a:lnTo>
                    <a:pt x="72" y="816"/>
                  </a:lnTo>
                  <a:lnTo>
                    <a:pt x="88" y="832"/>
                  </a:lnTo>
                  <a:lnTo>
                    <a:pt x="136" y="856"/>
                  </a:lnTo>
                  <a:lnTo>
                    <a:pt x="144" y="856"/>
                  </a:lnTo>
                  <a:lnTo>
                    <a:pt x="136" y="872"/>
                  </a:lnTo>
                  <a:lnTo>
                    <a:pt x="128" y="880"/>
                  </a:lnTo>
                  <a:lnTo>
                    <a:pt x="120" y="888"/>
                  </a:lnTo>
                  <a:lnTo>
                    <a:pt x="112" y="896"/>
                  </a:lnTo>
                  <a:lnTo>
                    <a:pt x="128" y="896"/>
                  </a:lnTo>
                  <a:lnTo>
                    <a:pt x="120" y="912"/>
                  </a:lnTo>
                  <a:lnTo>
                    <a:pt x="104" y="928"/>
                  </a:lnTo>
                  <a:lnTo>
                    <a:pt x="120" y="944"/>
                  </a:lnTo>
                  <a:lnTo>
                    <a:pt x="144" y="952"/>
                  </a:lnTo>
                  <a:lnTo>
                    <a:pt x="160" y="976"/>
                  </a:lnTo>
                  <a:lnTo>
                    <a:pt x="160" y="984"/>
                  </a:lnTo>
                  <a:lnTo>
                    <a:pt x="168" y="992"/>
                  </a:lnTo>
                  <a:lnTo>
                    <a:pt x="184" y="992"/>
                  </a:lnTo>
                  <a:lnTo>
                    <a:pt x="192" y="1000"/>
                  </a:lnTo>
                  <a:lnTo>
                    <a:pt x="200" y="1016"/>
                  </a:lnTo>
                  <a:lnTo>
                    <a:pt x="200" y="1024"/>
                  </a:lnTo>
                  <a:lnTo>
                    <a:pt x="208" y="1032"/>
                  </a:lnTo>
                  <a:lnTo>
                    <a:pt x="224" y="1032"/>
                  </a:lnTo>
                  <a:lnTo>
                    <a:pt x="240" y="1024"/>
                  </a:lnTo>
                  <a:lnTo>
                    <a:pt x="248" y="1032"/>
                  </a:lnTo>
                  <a:lnTo>
                    <a:pt x="248" y="1040"/>
                  </a:lnTo>
                  <a:lnTo>
                    <a:pt x="256" y="1024"/>
                  </a:lnTo>
                  <a:lnTo>
                    <a:pt x="272" y="1008"/>
                  </a:lnTo>
                  <a:lnTo>
                    <a:pt x="256" y="976"/>
                  </a:lnTo>
                  <a:lnTo>
                    <a:pt x="224" y="936"/>
                  </a:lnTo>
                  <a:lnTo>
                    <a:pt x="240" y="912"/>
                  </a:lnTo>
                  <a:lnTo>
                    <a:pt x="256" y="904"/>
                  </a:lnTo>
                  <a:lnTo>
                    <a:pt x="256" y="896"/>
                  </a:lnTo>
                  <a:lnTo>
                    <a:pt x="256" y="904"/>
                  </a:lnTo>
                  <a:lnTo>
                    <a:pt x="256" y="896"/>
                  </a:lnTo>
                  <a:lnTo>
                    <a:pt x="240" y="888"/>
                  </a:lnTo>
                  <a:lnTo>
                    <a:pt x="256" y="856"/>
                  </a:lnTo>
                  <a:lnTo>
                    <a:pt x="296" y="840"/>
                  </a:lnTo>
                  <a:lnTo>
                    <a:pt x="328" y="832"/>
                  </a:lnTo>
                  <a:lnTo>
                    <a:pt x="352" y="848"/>
                  </a:lnTo>
                  <a:lnTo>
                    <a:pt x="376" y="840"/>
                  </a:lnTo>
                  <a:lnTo>
                    <a:pt x="400" y="848"/>
                  </a:lnTo>
                  <a:lnTo>
                    <a:pt x="432" y="840"/>
                  </a:lnTo>
                  <a:lnTo>
                    <a:pt x="424" y="816"/>
                  </a:lnTo>
                  <a:lnTo>
                    <a:pt x="440" y="784"/>
                  </a:lnTo>
                  <a:lnTo>
                    <a:pt x="488" y="760"/>
                  </a:lnTo>
                  <a:lnTo>
                    <a:pt x="536" y="752"/>
                  </a:lnTo>
                  <a:lnTo>
                    <a:pt x="568" y="792"/>
                  </a:lnTo>
                  <a:lnTo>
                    <a:pt x="608" y="776"/>
                  </a:lnTo>
                  <a:lnTo>
                    <a:pt x="624" y="776"/>
                  </a:lnTo>
                  <a:lnTo>
                    <a:pt x="640" y="808"/>
                  </a:lnTo>
                  <a:lnTo>
                    <a:pt x="656" y="848"/>
                  </a:lnTo>
                  <a:lnTo>
                    <a:pt x="696" y="848"/>
                  </a:lnTo>
                  <a:lnTo>
                    <a:pt x="728" y="864"/>
                  </a:lnTo>
                  <a:lnTo>
                    <a:pt x="760" y="864"/>
                  </a:lnTo>
                  <a:lnTo>
                    <a:pt x="760" y="888"/>
                  </a:lnTo>
                  <a:lnTo>
                    <a:pt x="768" y="888"/>
                  </a:lnTo>
                  <a:lnTo>
                    <a:pt x="776" y="872"/>
                  </a:lnTo>
                  <a:lnTo>
                    <a:pt x="808" y="856"/>
                  </a:lnTo>
                  <a:lnTo>
                    <a:pt x="848" y="848"/>
                  </a:lnTo>
                  <a:lnTo>
                    <a:pt x="880" y="864"/>
                  </a:lnTo>
                  <a:lnTo>
                    <a:pt x="896" y="840"/>
                  </a:lnTo>
                  <a:lnTo>
                    <a:pt x="912" y="824"/>
                  </a:lnTo>
                  <a:lnTo>
                    <a:pt x="960" y="840"/>
                  </a:lnTo>
                  <a:lnTo>
                    <a:pt x="976" y="856"/>
                  </a:lnTo>
                  <a:lnTo>
                    <a:pt x="1016" y="856"/>
                  </a:lnTo>
                  <a:lnTo>
                    <a:pt x="1040" y="880"/>
                  </a:lnTo>
                  <a:lnTo>
                    <a:pt x="1104" y="864"/>
                  </a:lnTo>
                  <a:lnTo>
                    <a:pt x="1128" y="872"/>
                  </a:lnTo>
                  <a:lnTo>
                    <a:pt x="1136" y="864"/>
                  </a:lnTo>
                  <a:lnTo>
                    <a:pt x="1160" y="864"/>
                  </a:lnTo>
                  <a:lnTo>
                    <a:pt x="1184" y="816"/>
                  </a:lnTo>
                  <a:lnTo>
                    <a:pt x="1192" y="800"/>
                  </a:lnTo>
                  <a:lnTo>
                    <a:pt x="1232" y="800"/>
                  </a:lnTo>
                  <a:lnTo>
                    <a:pt x="1272" y="872"/>
                  </a:lnTo>
                  <a:lnTo>
                    <a:pt x="1304" y="880"/>
                  </a:lnTo>
                  <a:lnTo>
                    <a:pt x="1312" y="896"/>
                  </a:lnTo>
                  <a:lnTo>
                    <a:pt x="1360" y="888"/>
                  </a:lnTo>
                  <a:lnTo>
                    <a:pt x="1336" y="952"/>
                  </a:lnTo>
                  <a:lnTo>
                    <a:pt x="1320" y="952"/>
                  </a:lnTo>
                  <a:lnTo>
                    <a:pt x="1304" y="1000"/>
                  </a:lnTo>
                  <a:lnTo>
                    <a:pt x="1312" y="1000"/>
                  </a:lnTo>
                  <a:lnTo>
                    <a:pt x="1320" y="1000"/>
                  </a:lnTo>
                  <a:lnTo>
                    <a:pt x="1328" y="992"/>
                  </a:lnTo>
                  <a:lnTo>
                    <a:pt x="1344" y="1000"/>
                  </a:lnTo>
                  <a:lnTo>
                    <a:pt x="1368" y="976"/>
                  </a:lnTo>
                  <a:lnTo>
                    <a:pt x="1384" y="960"/>
                  </a:lnTo>
                  <a:lnTo>
                    <a:pt x="1416" y="920"/>
                  </a:lnTo>
                  <a:lnTo>
                    <a:pt x="1432" y="888"/>
                  </a:lnTo>
                  <a:lnTo>
                    <a:pt x="1432" y="856"/>
                  </a:lnTo>
                  <a:lnTo>
                    <a:pt x="1440" y="808"/>
                  </a:lnTo>
                  <a:lnTo>
                    <a:pt x="1440" y="792"/>
                  </a:lnTo>
                  <a:lnTo>
                    <a:pt x="1424" y="776"/>
                  </a:lnTo>
                  <a:lnTo>
                    <a:pt x="1400" y="792"/>
                  </a:lnTo>
                  <a:lnTo>
                    <a:pt x="1384" y="784"/>
                  </a:lnTo>
                  <a:lnTo>
                    <a:pt x="1376" y="768"/>
                  </a:lnTo>
                  <a:lnTo>
                    <a:pt x="1368" y="768"/>
                  </a:lnTo>
                  <a:lnTo>
                    <a:pt x="1376" y="760"/>
                  </a:lnTo>
                  <a:lnTo>
                    <a:pt x="1400" y="736"/>
                  </a:lnTo>
                  <a:lnTo>
                    <a:pt x="1416" y="720"/>
                  </a:lnTo>
                  <a:lnTo>
                    <a:pt x="1416" y="712"/>
                  </a:lnTo>
                  <a:lnTo>
                    <a:pt x="1472" y="656"/>
                  </a:lnTo>
                  <a:lnTo>
                    <a:pt x="1488" y="656"/>
                  </a:lnTo>
                  <a:lnTo>
                    <a:pt x="1528" y="656"/>
                  </a:lnTo>
                  <a:lnTo>
                    <a:pt x="1544" y="648"/>
                  </a:lnTo>
                  <a:lnTo>
                    <a:pt x="1568" y="656"/>
                  </a:lnTo>
                  <a:lnTo>
                    <a:pt x="1568" y="672"/>
                  </a:lnTo>
                  <a:lnTo>
                    <a:pt x="1608" y="664"/>
                  </a:lnTo>
                  <a:lnTo>
                    <a:pt x="1616" y="664"/>
                  </a:lnTo>
                  <a:lnTo>
                    <a:pt x="1608" y="656"/>
                  </a:lnTo>
                  <a:lnTo>
                    <a:pt x="1616" y="632"/>
                  </a:lnTo>
                  <a:lnTo>
                    <a:pt x="1624" y="608"/>
                  </a:lnTo>
                  <a:lnTo>
                    <a:pt x="1648" y="592"/>
                  </a:lnTo>
                  <a:lnTo>
                    <a:pt x="1680" y="600"/>
                  </a:lnTo>
                  <a:lnTo>
                    <a:pt x="1688" y="616"/>
                  </a:lnTo>
                  <a:lnTo>
                    <a:pt x="1704" y="600"/>
                  </a:lnTo>
                  <a:lnTo>
                    <a:pt x="1736" y="576"/>
                  </a:lnTo>
                  <a:lnTo>
                    <a:pt x="1736" y="608"/>
                  </a:lnTo>
                  <a:lnTo>
                    <a:pt x="1712" y="632"/>
                  </a:lnTo>
                  <a:lnTo>
                    <a:pt x="1696" y="640"/>
                  </a:lnTo>
                  <a:lnTo>
                    <a:pt x="1680" y="664"/>
                  </a:lnTo>
                  <a:lnTo>
                    <a:pt x="1664" y="680"/>
                  </a:lnTo>
                  <a:lnTo>
                    <a:pt x="1648" y="696"/>
                  </a:lnTo>
                  <a:lnTo>
                    <a:pt x="1640" y="696"/>
                  </a:lnTo>
                  <a:lnTo>
                    <a:pt x="1624" y="744"/>
                  </a:lnTo>
                  <a:lnTo>
                    <a:pt x="1640" y="840"/>
                  </a:lnTo>
                  <a:lnTo>
                    <a:pt x="1664" y="808"/>
                  </a:lnTo>
                  <a:lnTo>
                    <a:pt x="1672" y="800"/>
                  </a:lnTo>
                  <a:lnTo>
                    <a:pt x="1680" y="784"/>
                  </a:lnTo>
                  <a:lnTo>
                    <a:pt x="1688" y="768"/>
                  </a:lnTo>
                  <a:lnTo>
                    <a:pt x="1704" y="760"/>
                  </a:lnTo>
                  <a:lnTo>
                    <a:pt x="1704" y="744"/>
                  </a:lnTo>
                  <a:lnTo>
                    <a:pt x="1712" y="736"/>
                  </a:lnTo>
                  <a:lnTo>
                    <a:pt x="1720" y="704"/>
                  </a:lnTo>
                  <a:lnTo>
                    <a:pt x="1720" y="696"/>
                  </a:lnTo>
                  <a:lnTo>
                    <a:pt x="1704" y="696"/>
                  </a:lnTo>
                  <a:lnTo>
                    <a:pt x="1720" y="656"/>
                  </a:lnTo>
                  <a:lnTo>
                    <a:pt x="1728" y="648"/>
                  </a:lnTo>
                  <a:lnTo>
                    <a:pt x="1744" y="640"/>
                  </a:lnTo>
                  <a:lnTo>
                    <a:pt x="1752" y="640"/>
                  </a:lnTo>
                  <a:lnTo>
                    <a:pt x="1760" y="648"/>
                  </a:lnTo>
                  <a:lnTo>
                    <a:pt x="1784" y="624"/>
                  </a:lnTo>
                  <a:lnTo>
                    <a:pt x="1808" y="648"/>
                  </a:lnTo>
                  <a:lnTo>
                    <a:pt x="1816" y="624"/>
                  </a:lnTo>
                  <a:lnTo>
                    <a:pt x="1832" y="624"/>
                  </a:lnTo>
                  <a:lnTo>
                    <a:pt x="1856" y="592"/>
                  </a:lnTo>
                  <a:lnTo>
                    <a:pt x="1888" y="576"/>
                  </a:lnTo>
                  <a:lnTo>
                    <a:pt x="1904" y="576"/>
                  </a:lnTo>
                  <a:lnTo>
                    <a:pt x="1920" y="584"/>
                  </a:lnTo>
                  <a:lnTo>
                    <a:pt x="1920" y="576"/>
                  </a:lnTo>
                  <a:lnTo>
                    <a:pt x="1920" y="560"/>
                  </a:lnTo>
                  <a:lnTo>
                    <a:pt x="1912" y="536"/>
                  </a:lnTo>
                  <a:lnTo>
                    <a:pt x="1896" y="520"/>
                  </a:lnTo>
                  <a:lnTo>
                    <a:pt x="1912" y="512"/>
                  </a:lnTo>
                  <a:lnTo>
                    <a:pt x="1928" y="50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40" name="Freeform 689"/>
            <p:cNvSpPr/>
            <p:nvPr/>
          </p:nvSpPr>
          <p:spPr bwMode="auto">
            <a:xfrm>
              <a:off x="3360925" y="2339091"/>
              <a:ext cx="42450" cy="8663"/>
            </a:xfrm>
            <a:custGeom>
              <a:avLst/>
              <a:gdLst>
                <a:gd name="T0" fmla="*/ 2147483647 w 40"/>
                <a:gd name="T1" fmla="*/ 2147483647 h 8"/>
                <a:gd name="T2" fmla="*/ 2147483647 w 40"/>
                <a:gd name="T3" fmla="*/ 2147483647 h 8"/>
                <a:gd name="T4" fmla="*/ 2147483647 w 40"/>
                <a:gd name="T5" fmla="*/ 0 h 8"/>
                <a:gd name="T6" fmla="*/ 0 w 40"/>
                <a:gd name="T7" fmla="*/ 2147483647 h 8"/>
                <a:gd name="T8" fmla="*/ 2147483647 w 40"/>
                <a:gd name="T9" fmla="*/ 2147483647 h 8"/>
                <a:gd name="T10" fmla="*/ 0 60000 65536"/>
                <a:gd name="T11" fmla="*/ 0 60000 65536"/>
                <a:gd name="T12" fmla="*/ 0 60000 65536"/>
                <a:gd name="T13" fmla="*/ 0 60000 65536"/>
                <a:gd name="T14" fmla="*/ 0 60000 65536"/>
                <a:gd name="T15" fmla="*/ 0 w 40"/>
                <a:gd name="T16" fmla="*/ 0 h 8"/>
                <a:gd name="T17" fmla="*/ 40 w 40"/>
                <a:gd name="T18" fmla="*/ 8 h 8"/>
              </a:gdLst>
              <a:ahLst/>
              <a:cxnLst>
                <a:cxn ang="T10">
                  <a:pos x="T0" y="T1"/>
                </a:cxn>
                <a:cxn ang="T11">
                  <a:pos x="T2" y="T3"/>
                </a:cxn>
                <a:cxn ang="T12">
                  <a:pos x="T4" y="T5"/>
                </a:cxn>
                <a:cxn ang="T13">
                  <a:pos x="T6" y="T7"/>
                </a:cxn>
                <a:cxn ang="T14">
                  <a:pos x="T8" y="T9"/>
                </a:cxn>
              </a:cxnLst>
              <a:rect l="T15" t="T16" r="T17" b="T18"/>
              <a:pathLst>
                <a:path w="40" h="8">
                  <a:moveTo>
                    <a:pt x="8" y="8"/>
                  </a:moveTo>
                  <a:lnTo>
                    <a:pt x="24" y="8"/>
                  </a:lnTo>
                  <a:lnTo>
                    <a:pt x="40" y="0"/>
                  </a:lnTo>
                  <a:lnTo>
                    <a:pt x="0" y="8"/>
                  </a:lnTo>
                  <a:lnTo>
                    <a:pt x="8" y="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41" name="Freeform 690"/>
            <p:cNvSpPr/>
            <p:nvPr/>
          </p:nvSpPr>
          <p:spPr bwMode="auto">
            <a:xfrm>
              <a:off x="3302015" y="1983030"/>
              <a:ext cx="550986" cy="389848"/>
            </a:xfrm>
            <a:custGeom>
              <a:avLst/>
              <a:gdLst>
                <a:gd name="T0" fmla="*/ 2147483647 w 520"/>
                <a:gd name="T1" fmla="*/ 2147483647 h 368"/>
                <a:gd name="T2" fmla="*/ 2147483647 w 520"/>
                <a:gd name="T3" fmla="*/ 2147483647 h 368"/>
                <a:gd name="T4" fmla="*/ 2147483647 w 520"/>
                <a:gd name="T5" fmla="*/ 2147483647 h 368"/>
                <a:gd name="T6" fmla="*/ 2147483647 w 520"/>
                <a:gd name="T7" fmla="*/ 2147483647 h 368"/>
                <a:gd name="T8" fmla="*/ 2147483647 w 520"/>
                <a:gd name="T9" fmla="*/ 2147483647 h 368"/>
                <a:gd name="T10" fmla="*/ 2147483647 w 520"/>
                <a:gd name="T11" fmla="*/ 2147483647 h 368"/>
                <a:gd name="T12" fmla="*/ 2147483647 w 520"/>
                <a:gd name="T13" fmla="*/ 2147483647 h 368"/>
                <a:gd name="T14" fmla="*/ 2147483647 w 520"/>
                <a:gd name="T15" fmla="*/ 2147483647 h 368"/>
                <a:gd name="T16" fmla="*/ 2147483647 w 520"/>
                <a:gd name="T17" fmla="*/ 2147483647 h 368"/>
                <a:gd name="T18" fmla="*/ 2147483647 w 520"/>
                <a:gd name="T19" fmla="*/ 2147483647 h 368"/>
                <a:gd name="T20" fmla="*/ 2147483647 w 520"/>
                <a:gd name="T21" fmla="*/ 2147483647 h 368"/>
                <a:gd name="T22" fmla="*/ 2147483647 w 520"/>
                <a:gd name="T23" fmla="*/ 2147483647 h 368"/>
                <a:gd name="T24" fmla="*/ 2147483647 w 520"/>
                <a:gd name="T25" fmla="*/ 2147483647 h 368"/>
                <a:gd name="T26" fmla="*/ 2147483647 w 520"/>
                <a:gd name="T27" fmla="*/ 2147483647 h 368"/>
                <a:gd name="T28" fmla="*/ 2147483647 w 520"/>
                <a:gd name="T29" fmla="*/ 2147483647 h 368"/>
                <a:gd name="T30" fmla="*/ 0 w 520"/>
                <a:gd name="T31" fmla="*/ 2147483647 h 368"/>
                <a:gd name="T32" fmla="*/ 2147483647 w 520"/>
                <a:gd name="T33" fmla="*/ 2147483647 h 368"/>
                <a:gd name="T34" fmla="*/ 2147483647 w 520"/>
                <a:gd name="T35" fmla="*/ 2147483647 h 368"/>
                <a:gd name="T36" fmla="*/ 2147483647 w 520"/>
                <a:gd name="T37" fmla="*/ 2147483647 h 368"/>
                <a:gd name="T38" fmla="*/ 2147483647 w 520"/>
                <a:gd name="T39" fmla="*/ 2147483647 h 368"/>
                <a:gd name="T40" fmla="*/ 2147483647 w 520"/>
                <a:gd name="T41" fmla="*/ 2147483647 h 368"/>
                <a:gd name="T42" fmla="*/ 2147483647 w 520"/>
                <a:gd name="T43" fmla="*/ 2147483647 h 368"/>
                <a:gd name="T44" fmla="*/ 2147483647 w 520"/>
                <a:gd name="T45" fmla="*/ 2147483647 h 368"/>
                <a:gd name="T46" fmla="*/ 2147483647 w 520"/>
                <a:gd name="T47" fmla="*/ 2147483647 h 368"/>
                <a:gd name="T48" fmla="*/ 2147483647 w 520"/>
                <a:gd name="T49" fmla="*/ 2147483647 h 368"/>
                <a:gd name="T50" fmla="*/ 2147483647 w 520"/>
                <a:gd name="T51" fmla="*/ 2147483647 h 368"/>
                <a:gd name="T52" fmla="*/ 2147483647 w 520"/>
                <a:gd name="T53" fmla="*/ 2147483647 h 368"/>
                <a:gd name="T54" fmla="*/ 2147483647 w 520"/>
                <a:gd name="T55" fmla="*/ 2147483647 h 368"/>
                <a:gd name="T56" fmla="*/ 2147483647 w 520"/>
                <a:gd name="T57" fmla="*/ 2147483647 h 368"/>
                <a:gd name="T58" fmla="*/ 2147483647 w 520"/>
                <a:gd name="T59" fmla="*/ 2147483647 h 368"/>
                <a:gd name="T60" fmla="*/ 2147483647 w 520"/>
                <a:gd name="T61" fmla="*/ 2147483647 h 368"/>
                <a:gd name="T62" fmla="*/ 2147483647 w 520"/>
                <a:gd name="T63" fmla="*/ 2147483647 h 368"/>
                <a:gd name="T64" fmla="*/ 2147483647 w 520"/>
                <a:gd name="T65" fmla="*/ 2147483647 h 368"/>
                <a:gd name="T66" fmla="*/ 2147483647 w 520"/>
                <a:gd name="T67" fmla="*/ 2147483647 h 368"/>
                <a:gd name="T68" fmla="*/ 2147483647 w 520"/>
                <a:gd name="T69" fmla="*/ 2147483647 h 3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0"/>
                <a:gd name="T106" fmla="*/ 0 h 368"/>
                <a:gd name="T107" fmla="*/ 520 w 520"/>
                <a:gd name="T108" fmla="*/ 368 h 3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0" h="368">
                  <a:moveTo>
                    <a:pt x="360" y="320"/>
                  </a:moveTo>
                  <a:lnTo>
                    <a:pt x="352" y="312"/>
                  </a:lnTo>
                  <a:lnTo>
                    <a:pt x="352" y="296"/>
                  </a:lnTo>
                  <a:lnTo>
                    <a:pt x="384" y="288"/>
                  </a:lnTo>
                  <a:lnTo>
                    <a:pt x="408" y="272"/>
                  </a:lnTo>
                  <a:lnTo>
                    <a:pt x="424" y="256"/>
                  </a:lnTo>
                  <a:lnTo>
                    <a:pt x="432" y="208"/>
                  </a:lnTo>
                  <a:lnTo>
                    <a:pt x="456" y="200"/>
                  </a:lnTo>
                  <a:lnTo>
                    <a:pt x="464" y="160"/>
                  </a:lnTo>
                  <a:lnTo>
                    <a:pt x="496" y="168"/>
                  </a:lnTo>
                  <a:lnTo>
                    <a:pt x="504" y="144"/>
                  </a:lnTo>
                  <a:lnTo>
                    <a:pt x="520" y="136"/>
                  </a:lnTo>
                  <a:lnTo>
                    <a:pt x="520" y="120"/>
                  </a:lnTo>
                  <a:lnTo>
                    <a:pt x="488" y="112"/>
                  </a:lnTo>
                  <a:lnTo>
                    <a:pt x="456" y="96"/>
                  </a:lnTo>
                  <a:lnTo>
                    <a:pt x="416" y="96"/>
                  </a:lnTo>
                  <a:lnTo>
                    <a:pt x="400" y="56"/>
                  </a:lnTo>
                  <a:lnTo>
                    <a:pt x="384" y="24"/>
                  </a:lnTo>
                  <a:lnTo>
                    <a:pt x="368" y="24"/>
                  </a:lnTo>
                  <a:lnTo>
                    <a:pt x="328" y="40"/>
                  </a:lnTo>
                  <a:lnTo>
                    <a:pt x="296" y="0"/>
                  </a:lnTo>
                  <a:lnTo>
                    <a:pt x="248" y="16"/>
                  </a:lnTo>
                  <a:lnTo>
                    <a:pt x="200" y="32"/>
                  </a:lnTo>
                  <a:lnTo>
                    <a:pt x="184" y="64"/>
                  </a:lnTo>
                  <a:lnTo>
                    <a:pt x="192" y="96"/>
                  </a:lnTo>
                  <a:lnTo>
                    <a:pt x="160" y="96"/>
                  </a:lnTo>
                  <a:lnTo>
                    <a:pt x="136" y="96"/>
                  </a:lnTo>
                  <a:lnTo>
                    <a:pt x="112" y="96"/>
                  </a:lnTo>
                  <a:lnTo>
                    <a:pt x="88" y="80"/>
                  </a:lnTo>
                  <a:lnTo>
                    <a:pt x="56" y="88"/>
                  </a:lnTo>
                  <a:lnTo>
                    <a:pt x="16" y="104"/>
                  </a:lnTo>
                  <a:lnTo>
                    <a:pt x="0" y="136"/>
                  </a:lnTo>
                  <a:lnTo>
                    <a:pt x="16" y="152"/>
                  </a:lnTo>
                  <a:lnTo>
                    <a:pt x="24" y="168"/>
                  </a:lnTo>
                  <a:lnTo>
                    <a:pt x="56" y="168"/>
                  </a:lnTo>
                  <a:lnTo>
                    <a:pt x="80" y="168"/>
                  </a:lnTo>
                  <a:lnTo>
                    <a:pt x="104" y="200"/>
                  </a:lnTo>
                  <a:lnTo>
                    <a:pt x="80" y="200"/>
                  </a:lnTo>
                  <a:lnTo>
                    <a:pt x="64" y="200"/>
                  </a:lnTo>
                  <a:lnTo>
                    <a:pt x="56" y="208"/>
                  </a:lnTo>
                  <a:lnTo>
                    <a:pt x="64" y="240"/>
                  </a:lnTo>
                  <a:lnTo>
                    <a:pt x="80" y="256"/>
                  </a:lnTo>
                  <a:lnTo>
                    <a:pt x="80" y="288"/>
                  </a:lnTo>
                  <a:lnTo>
                    <a:pt x="96" y="304"/>
                  </a:lnTo>
                  <a:lnTo>
                    <a:pt x="96" y="336"/>
                  </a:lnTo>
                  <a:lnTo>
                    <a:pt x="96" y="328"/>
                  </a:lnTo>
                  <a:lnTo>
                    <a:pt x="120" y="320"/>
                  </a:lnTo>
                  <a:lnTo>
                    <a:pt x="136" y="320"/>
                  </a:lnTo>
                  <a:lnTo>
                    <a:pt x="152" y="328"/>
                  </a:lnTo>
                  <a:lnTo>
                    <a:pt x="168" y="344"/>
                  </a:lnTo>
                  <a:lnTo>
                    <a:pt x="184" y="344"/>
                  </a:lnTo>
                  <a:lnTo>
                    <a:pt x="184" y="360"/>
                  </a:lnTo>
                  <a:lnTo>
                    <a:pt x="192" y="360"/>
                  </a:lnTo>
                  <a:lnTo>
                    <a:pt x="208" y="368"/>
                  </a:lnTo>
                  <a:lnTo>
                    <a:pt x="216" y="360"/>
                  </a:lnTo>
                  <a:lnTo>
                    <a:pt x="232" y="352"/>
                  </a:lnTo>
                  <a:lnTo>
                    <a:pt x="240" y="328"/>
                  </a:lnTo>
                  <a:lnTo>
                    <a:pt x="256" y="336"/>
                  </a:lnTo>
                  <a:lnTo>
                    <a:pt x="264" y="336"/>
                  </a:lnTo>
                  <a:lnTo>
                    <a:pt x="272" y="344"/>
                  </a:lnTo>
                  <a:lnTo>
                    <a:pt x="288" y="336"/>
                  </a:lnTo>
                  <a:lnTo>
                    <a:pt x="296" y="328"/>
                  </a:lnTo>
                  <a:lnTo>
                    <a:pt x="312" y="320"/>
                  </a:lnTo>
                  <a:lnTo>
                    <a:pt x="320" y="336"/>
                  </a:lnTo>
                  <a:lnTo>
                    <a:pt x="328" y="336"/>
                  </a:lnTo>
                  <a:lnTo>
                    <a:pt x="344" y="328"/>
                  </a:lnTo>
                  <a:lnTo>
                    <a:pt x="352" y="328"/>
                  </a:lnTo>
                  <a:lnTo>
                    <a:pt x="352" y="336"/>
                  </a:lnTo>
                  <a:lnTo>
                    <a:pt x="360" y="328"/>
                  </a:lnTo>
                  <a:lnTo>
                    <a:pt x="360" y="320"/>
                  </a:lnTo>
                  <a:close/>
                </a:path>
              </a:pathLst>
            </a:custGeom>
            <a:solidFill>
              <a:schemeClr val="accent5">
                <a:lumMod val="75000"/>
              </a:schemeClr>
            </a:solidFill>
            <a:ln w="6350" cmpd="sng">
              <a:noFill/>
              <a:miter lim="800000"/>
            </a:ln>
          </p:spPr>
          <p:txBody>
            <a:bodyPr/>
            <a:lstStyle/>
            <a:p>
              <a:pPr defTabSz="1218565"/>
              <a:endParaRPr lang="zh-CN" altLang="en-US" sz="3200">
                <a:solidFill>
                  <a:prstClr val="black"/>
                </a:solidFill>
              </a:endParaRPr>
            </a:p>
          </p:txBody>
        </p:sp>
        <p:sp>
          <p:nvSpPr>
            <p:cNvPr id="142" name="Freeform 691"/>
            <p:cNvSpPr/>
            <p:nvPr/>
          </p:nvSpPr>
          <p:spPr bwMode="auto">
            <a:xfrm>
              <a:off x="3335802" y="2330428"/>
              <a:ext cx="16461" cy="8663"/>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43" name="Freeform 692"/>
            <p:cNvSpPr/>
            <p:nvPr/>
          </p:nvSpPr>
          <p:spPr bwMode="auto">
            <a:xfrm>
              <a:off x="2894840" y="2126840"/>
              <a:ext cx="8663" cy="866"/>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44" name="Freeform 693"/>
            <p:cNvSpPr/>
            <p:nvPr/>
          </p:nvSpPr>
          <p:spPr bwMode="auto">
            <a:xfrm>
              <a:off x="3335802" y="2330428"/>
              <a:ext cx="16461" cy="8663"/>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45" name="Rectangle 694"/>
            <p:cNvSpPr>
              <a:spLocks noChangeArrowheads="1"/>
            </p:cNvSpPr>
            <p:nvPr/>
          </p:nvSpPr>
          <p:spPr bwMode="auto">
            <a:xfrm>
              <a:off x="2894840" y="2126840"/>
              <a:ext cx="8663" cy="0"/>
            </a:xfrm>
            <a:prstGeom prst="rect">
              <a:avLst/>
            </a:prstGeom>
            <a:solidFill>
              <a:schemeClr val="bg1">
                <a:lumMod val="65000"/>
              </a:schemeClr>
            </a:solid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565" eaLnBrk="1" hangingPunct="1">
                <a:spcBef>
                  <a:spcPct val="50000"/>
                </a:spcBef>
              </a:pPr>
              <a:endParaRPr lang="en-US" sz="3200">
                <a:solidFill>
                  <a:srgbClr val="4D4D4D"/>
                </a:solidFill>
                <a:ea typeface="MS PGothic" panose="020B0600070205080204" pitchFamily="34" charset="-128"/>
              </a:endParaRPr>
            </a:p>
          </p:txBody>
        </p:sp>
        <p:sp>
          <p:nvSpPr>
            <p:cNvPr id="146" name="Freeform 695"/>
            <p:cNvSpPr/>
            <p:nvPr/>
          </p:nvSpPr>
          <p:spPr bwMode="auto">
            <a:xfrm>
              <a:off x="2801276" y="2126840"/>
              <a:ext cx="102227" cy="42450"/>
            </a:xfrm>
            <a:custGeom>
              <a:avLst/>
              <a:gdLst>
                <a:gd name="T0" fmla="*/ 2147483647 w 96"/>
                <a:gd name="T1" fmla="*/ 2147483647 h 40"/>
                <a:gd name="T2" fmla="*/ 2147483647 w 96"/>
                <a:gd name="T3" fmla="*/ 2147483647 h 40"/>
                <a:gd name="T4" fmla="*/ 2147483647 w 96"/>
                <a:gd name="T5" fmla="*/ 2147483647 h 40"/>
                <a:gd name="T6" fmla="*/ 2147483647 w 96"/>
                <a:gd name="T7" fmla="*/ 0 h 40"/>
                <a:gd name="T8" fmla="*/ 2147483647 w 96"/>
                <a:gd name="T9" fmla="*/ 0 h 40"/>
                <a:gd name="T10" fmla="*/ 2147483647 w 96"/>
                <a:gd name="T11" fmla="*/ 0 h 40"/>
                <a:gd name="T12" fmla="*/ 2147483647 w 96"/>
                <a:gd name="T13" fmla="*/ 0 h 40"/>
                <a:gd name="T14" fmla="*/ 2147483647 w 96"/>
                <a:gd name="T15" fmla="*/ 2147483647 h 40"/>
                <a:gd name="T16" fmla="*/ 2147483647 w 96"/>
                <a:gd name="T17" fmla="*/ 2147483647 h 40"/>
                <a:gd name="T18" fmla="*/ 2147483647 w 96"/>
                <a:gd name="T19" fmla="*/ 2147483647 h 40"/>
                <a:gd name="T20" fmla="*/ 2147483647 w 96"/>
                <a:gd name="T21" fmla="*/ 2147483647 h 40"/>
                <a:gd name="T22" fmla="*/ 2147483647 w 96"/>
                <a:gd name="T23" fmla="*/ 2147483647 h 40"/>
                <a:gd name="T24" fmla="*/ 2147483647 w 96"/>
                <a:gd name="T25" fmla="*/ 2147483647 h 40"/>
                <a:gd name="T26" fmla="*/ 2147483647 w 96"/>
                <a:gd name="T27" fmla="*/ 2147483647 h 40"/>
                <a:gd name="T28" fmla="*/ 2147483647 w 96"/>
                <a:gd name="T29" fmla="*/ 2147483647 h 40"/>
                <a:gd name="T30" fmla="*/ 0 w 96"/>
                <a:gd name="T31" fmla="*/ 2147483647 h 40"/>
                <a:gd name="T32" fmla="*/ 2147483647 w 96"/>
                <a:gd name="T33" fmla="*/ 2147483647 h 40"/>
                <a:gd name="T34" fmla="*/ 2147483647 w 96"/>
                <a:gd name="T35" fmla="*/ 2147483647 h 40"/>
                <a:gd name="T36" fmla="*/ 2147483647 w 96"/>
                <a:gd name="T37" fmla="*/ 2147483647 h 40"/>
                <a:gd name="T38" fmla="*/ 2147483647 w 96"/>
                <a:gd name="T39" fmla="*/ 2147483647 h 40"/>
                <a:gd name="T40" fmla="*/ 2147483647 w 96"/>
                <a:gd name="T41" fmla="*/ 2147483647 h 40"/>
                <a:gd name="T42" fmla="*/ 2147483647 w 96"/>
                <a:gd name="T43" fmla="*/ 2147483647 h 40"/>
                <a:gd name="T44" fmla="*/ 2147483647 w 96"/>
                <a:gd name="T45" fmla="*/ 2147483647 h 40"/>
                <a:gd name="T46" fmla="*/ 2147483647 w 96"/>
                <a:gd name="T47" fmla="*/ 2147483647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40"/>
                <a:gd name="T74" fmla="*/ 96 w 96"/>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40">
                  <a:moveTo>
                    <a:pt x="96" y="24"/>
                  </a:moveTo>
                  <a:lnTo>
                    <a:pt x="96" y="16"/>
                  </a:lnTo>
                  <a:lnTo>
                    <a:pt x="96" y="8"/>
                  </a:lnTo>
                  <a:lnTo>
                    <a:pt x="96" y="0"/>
                  </a:lnTo>
                  <a:lnTo>
                    <a:pt x="88" y="0"/>
                  </a:lnTo>
                  <a:lnTo>
                    <a:pt x="72" y="0"/>
                  </a:lnTo>
                  <a:lnTo>
                    <a:pt x="56" y="0"/>
                  </a:lnTo>
                  <a:lnTo>
                    <a:pt x="56" y="8"/>
                  </a:lnTo>
                  <a:lnTo>
                    <a:pt x="48" y="8"/>
                  </a:lnTo>
                  <a:lnTo>
                    <a:pt x="48" y="16"/>
                  </a:lnTo>
                  <a:lnTo>
                    <a:pt x="48" y="24"/>
                  </a:lnTo>
                  <a:lnTo>
                    <a:pt x="40" y="24"/>
                  </a:lnTo>
                  <a:lnTo>
                    <a:pt x="24" y="24"/>
                  </a:lnTo>
                  <a:lnTo>
                    <a:pt x="16" y="24"/>
                  </a:lnTo>
                  <a:lnTo>
                    <a:pt x="8" y="24"/>
                  </a:lnTo>
                  <a:lnTo>
                    <a:pt x="0" y="24"/>
                  </a:lnTo>
                  <a:lnTo>
                    <a:pt x="8" y="32"/>
                  </a:lnTo>
                  <a:lnTo>
                    <a:pt x="16" y="40"/>
                  </a:lnTo>
                  <a:lnTo>
                    <a:pt x="24" y="40"/>
                  </a:lnTo>
                  <a:lnTo>
                    <a:pt x="40" y="40"/>
                  </a:lnTo>
                  <a:lnTo>
                    <a:pt x="56" y="40"/>
                  </a:lnTo>
                  <a:lnTo>
                    <a:pt x="72" y="40"/>
                  </a:lnTo>
                  <a:lnTo>
                    <a:pt x="88" y="32"/>
                  </a:lnTo>
                  <a:lnTo>
                    <a:pt x="96" y="2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47" name="Freeform 696"/>
            <p:cNvSpPr/>
            <p:nvPr/>
          </p:nvSpPr>
          <p:spPr bwMode="auto">
            <a:xfrm>
              <a:off x="2614149" y="2075727"/>
              <a:ext cx="170667" cy="178464"/>
            </a:xfrm>
            <a:custGeom>
              <a:avLst/>
              <a:gdLst>
                <a:gd name="T0" fmla="*/ 2147483647 w 161"/>
                <a:gd name="T1" fmla="*/ 2147483647 h 168"/>
                <a:gd name="T2" fmla="*/ 2147483647 w 161"/>
                <a:gd name="T3" fmla="*/ 2147483647 h 168"/>
                <a:gd name="T4" fmla="*/ 2147483647 w 161"/>
                <a:gd name="T5" fmla="*/ 2147483647 h 168"/>
                <a:gd name="T6" fmla="*/ 2147483647 w 161"/>
                <a:gd name="T7" fmla="*/ 2147483647 h 168"/>
                <a:gd name="T8" fmla="*/ 2147483647 w 161"/>
                <a:gd name="T9" fmla="*/ 2147483647 h 168"/>
                <a:gd name="T10" fmla="*/ 2147483647 w 161"/>
                <a:gd name="T11" fmla="*/ 2147483647 h 168"/>
                <a:gd name="T12" fmla="*/ 2147483647 w 161"/>
                <a:gd name="T13" fmla="*/ 2147483647 h 168"/>
                <a:gd name="T14" fmla="*/ 2147483647 w 161"/>
                <a:gd name="T15" fmla="*/ 2147483647 h 168"/>
                <a:gd name="T16" fmla="*/ 2147483647 w 161"/>
                <a:gd name="T17" fmla="*/ 2147483647 h 168"/>
                <a:gd name="T18" fmla="*/ 2147483647 w 161"/>
                <a:gd name="T19" fmla="*/ 2147483647 h 168"/>
                <a:gd name="T20" fmla="*/ 2147483647 w 161"/>
                <a:gd name="T21" fmla="*/ 2147483647 h 168"/>
                <a:gd name="T22" fmla="*/ 2147483647 w 161"/>
                <a:gd name="T23" fmla="*/ 2147483647 h 168"/>
                <a:gd name="T24" fmla="*/ 2147483647 w 161"/>
                <a:gd name="T25" fmla="*/ 2147483647 h 168"/>
                <a:gd name="T26" fmla="*/ 2147483647 w 161"/>
                <a:gd name="T27" fmla="*/ 2147483647 h 168"/>
                <a:gd name="T28" fmla="*/ 2147483647 w 161"/>
                <a:gd name="T29" fmla="*/ 2147483647 h 168"/>
                <a:gd name="T30" fmla="*/ 2147483647 w 161"/>
                <a:gd name="T31" fmla="*/ 2147483647 h 168"/>
                <a:gd name="T32" fmla="*/ 2147483647 w 161"/>
                <a:gd name="T33" fmla="*/ 0 h 168"/>
                <a:gd name="T34" fmla="*/ 2147483647 w 161"/>
                <a:gd name="T35" fmla="*/ 2147483647 h 168"/>
                <a:gd name="T36" fmla="*/ 2147483647 w 161"/>
                <a:gd name="T37" fmla="*/ 2147483647 h 168"/>
                <a:gd name="T38" fmla="*/ 2147483647 w 161"/>
                <a:gd name="T39" fmla="*/ 2147483647 h 168"/>
                <a:gd name="T40" fmla="*/ 2147483647 w 161"/>
                <a:gd name="T41" fmla="*/ 2147483647 h 168"/>
                <a:gd name="T42" fmla="*/ 2147483647 w 161"/>
                <a:gd name="T43" fmla="*/ 2147483647 h 168"/>
                <a:gd name="T44" fmla="*/ 2147483647 w 161"/>
                <a:gd name="T45" fmla="*/ 2147483647 h 168"/>
                <a:gd name="T46" fmla="*/ 2147483647 w 161"/>
                <a:gd name="T47" fmla="*/ 2147483647 h 168"/>
                <a:gd name="T48" fmla="*/ 2147483647 w 161"/>
                <a:gd name="T49" fmla="*/ 2147483647 h 168"/>
                <a:gd name="T50" fmla="*/ 2147483647 w 161"/>
                <a:gd name="T51" fmla="*/ 2147483647 h 168"/>
                <a:gd name="T52" fmla="*/ 2147483647 w 161"/>
                <a:gd name="T53" fmla="*/ 2147483647 h 168"/>
                <a:gd name="T54" fmla="*/ 2147483647 w 161"/>
                <a:gd name="T55" fmla="*/ 2147483647 h 168"/>
                <a:gd name="T56" fmla="*/ 2147483647 w 161"/>
                <a:gd name="T57" fmla="*/ 2147483647 h 168"/>
                <a:gd name="T58" fmla="*/ 0 w 161"/>
                <a:gd name="T59" fmla="*/ 2147483647 h 168"/>
                <a:gd name="T60" fmla="*/ 0 w 161"/>
                <a:gd name="T61" fmla="*/ 2147483647 h 168"/>
                <a:gd name="T62" fmla="*/ 2147483647 w 161"/>
                <a:gd name="T63" fmla="*/ 2147483647 h 168"/>
                <a:gd name="T64" fmla="*/ 2147483647 w 161"/>
                <a:gd name="T65" fmla="*/ 2147483647 h 168"/>
                <a:gd name="T66" fmla="*/ 2147483647 w 161"/>
                <a:gd name="T67" fmla="*/ 2147483647 h 168"/>
                <a:gd name="T68" fmla="*/ 2147483647 w 161"/>
                <a:gd name="T69" fmla="*/ 2147483647 h 168"/>
                <a:gd name="T70" fmla="*/ 2147483647 w 161"/>
                <a:gd name="T71" fmla="*/ 2147483647 h 168"/>
                <a:gd name="T72" fmla="*/ 2147483647 w 161"/>
                <a:gd name="T73" fmla="*/ 2147483647 h 168"/>
                <a:gd name="T74" fmla="*/ 2147483647 w 161"/>
                <a:gd name="T75" fmla="*/ 2147483647 h 168"/>
                <a:gd name="T76" fmla="*/ 2147483647 w 161"/>
                <a:gd name="T77" fmla="*/ 2147483647 h 168"/>
                <a:gd name="T78" fmla="*/ 2147483647 w 161"/>
                <a:gd name="T79" fmla="*/ 2147483647 h 168"/>
                <a:gd name="T80" fmla="*/ 2147483647 w 161"/>
                <a:gd name="T81" fmla="*/ 2147483647 h 168"/>
                <a:gd name="T82" fmla="*/ 2147483647 w 161"/>
                <a:gd name="T83" fmla="*/ 2147483647 h 168"/>
                <a:gd name="T84" fmla="*/ 2147483647 w 161"/>
                <a:gd name="T85" fmla="*/ 2147483647 h 168"/>
                <a:gd name="T86" fmla="*/ 2147483647 w 161"/>
                <a:gd name="T87" fmla="*/ 2147483647 h 168"/>
                <a:gd name="T88" fmla="*/ 2147483647 w 161"/>
                <a:gd name="T89" fmla="*/ 2147483647 h 168"/>
                <a:gd name="T90" fmla="*/ 2147483647 w 161"/>
                <a:gd name="T91" fmla="*/ 2147483647 h 168"/>
                <a:gd name="T92" fmla="*/ 2147483647 w 161"/>
                <a:gd name="T93" fmla="*/ 2147483647 h 168"/>
                <a:gd name="T94" fmla="*/ 2147483647 w 161"/>
                <a:gd name="T95" fmla="*/ 2147483647 h 168"/>
                <a:gd name="T96" fmla="*/ 2147483647 w 161"/>
                <a:gd name="T97" fmla="*/ 2147483647 h 168"/>
                <a:gd name="T98" fmla="*/ 2147483647 w 161"/>
                <a:gd name="T99" fmla="*/ 2147483647 h 168"/>
                <a:gd name="T100" fmla="*/ 2147483647 w 161"/>
                <a:gd name="T101" fmla="*/ 2147483647 h 168"/>
                <a:gd name="T102" fmla="*/ 2147483647 w 161"/>
                <a:gd name="T103" fmla="*/ 2147483647 h 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1"/>
                <a:gd name="T157" fmla="*/ 0 h 168"/>
                <a:gd name="T158" fmla="*/ 161 w 161"/>
                <a:gd name="T159" fmla="*/ 168 h 1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1" h="168">
                  <a:moveTo>
                    <a:pt x="145" y="120"/>
                  </a:moveTo>
                  <a:lnTo>
                    <a:pt x="153" y="112"/>
                  </a:lnTo>
                  <a:lnTo>
                    <a:pt x="153" y="104"/>
                  </a:lnTo>
                  <a:lnTo>
                    <a:pt x="145" y="96"/>
                  </a:lnTo>
                  <a:lnTo>
                    <a:pt x="137" y="96"/>
                  </a:lnTo>
                  <a:lnTo>
                    <a:pt x="137" y="88"/>
                  </a:lnTo>
                  <a:lnTo>
                    <a:pt x="153" y="72"/>
                  </a:lnTo>
                  <a:lnTo>
                    <a:pt x="153" y="56"/>
                  </a:lnTo>
                  <a:lnTo>
                    <a:pt x="161" y="48"/>
                  </a:lnTo>
                  <a:lnTo>
                    <a:pt x="153" y="40"/>
                  </a:lnTo>
                  <a:lnTo>
                    <a:pt x="145" y="40"/>
                  </a:lnTo>
                  <a:lnTo>
                    <a:pt x="128" y="32"/>
                  </a:lnTo>
                  <a:lnTo>
                    <a:pt x="120" y="24"/>
                  </a:lnTo>
                  <a:lnTo>
                    <a:pt x="112" y="24"/>
                  </a:lnTo>
                  <a:lnTo>
                    <a:pt x="104" y="16"/>
                  </a:lnTo>
                  <a:lnTo>
                    <a:pt x="96" y="8"/>
                  </a:lnTo>
                  <a:lnTo>
                    <a:pt x="96" y="0"/>
                  </a:lnTo>
                  <a:lnTo>
                    <a:pt x="88" y="8"/>
                  </a:lnTo>
                  <a:lnTo>
                    <a:pt x="80" y="24"/>
                  </a:lnTo>
                  <a:lnTo>
                    <a:pt x="72" y="24"/>
                  </a:lnTo>
                  <a:lnTo>
                    <a:pt x="64" y="40"/>
                  </a:lnTo>
                  <a:lnTo>
                    <a:pt x="48" y="40"/>
                  </a:lnTo>
                  <a:lnTo>
                    <a:pt x="48" y="32"/>
                  </a:lnTo>
                  <a:lnTo>
                    <a:pt x="40" y="32"/>
                  </a:lnTo>
                  <a:lnTo>
                    <a:pt x="40" y="40"/>
                  </a:lnTo>
                  <a:lnTo>
                    <a:pt x="40" y="48"/>
                  </a:lnTo>
                  <a:lnTo>
                    <a:pt x="32" y="48"/>
                  </a:lnTo>
                  <a:lnTo>
                    <a:pt x="24" y="48"/>
                  </a:lnTo>
                  <a:lnTo>
                    <a:pt x="16" y="48"/>
                  </a:lnTo>
                  <a:lnTo>
                    <a:pt x="0" y="56"/>
                  </a:lnTo>
                  <a:lnTo>
                    <a:pt x="0" y="64"/>
                  </a:lnTo>
                  <a:lnTo>
                    <a:pt x="16" y="72"/>
                  </a:lnTo>
                  <a:lnTo>
                    <a:pt x="32" y="72"/>
                  </a:lnTo>
                  <a:lnTo>
                    <a:pt x="32" y="80"/>
                  </a:lnTo>
                  <a:lnTo>
                    <a:pt x="40" y="88"/>
                  </a:lnTo>
                  <a:lnTo>
                    <a:pt x="40" y="104"/>
                  </a:lnTo>
                  <a:lnTo>
                    <a:pt x="48" y="104"/>
                  </a:lnTo>
                  <a:lnTo>
                    <a:pt x="48" y="120"/>
                  </a:lnTo>
                  <a:lnTo>
                    <a:pt x="40" y="152"/>
                  </a:lnTo>
                  <a:lnTo>
                    <a:pt x="48" y="160"/>
                  </a:lnTo>
                  <a:lnTo>
                    <a:pt x="56" y="160"/>
                  </a:lnTo>
                  <a:lnTo>
                    <a:pt x="72" y="160"/>
                  </a:lnTo>
                  <a:lnTo>
                    <a:pt x="80" y="160"/>
                  </a:lnTo>
                  <a:lnTo>
                    <a:pt x="88" y="168"/>
                  </a:lnTo>
                  <a:lnTo>
                    <a:pt x="96" y="168"/>
                  </a:lnTo>
                  <a:lnTo>
                    <a:pt x="104" y="152"/>
                  </a:lnTo>
                  <a:lnTo>
                    <a:pt x="112" y="152"/>
                  </a:lnTo>
                  <a:lnTo>
                    <a:pt x="128" y="152"/>
                  </a:lnTo>
                  <a:lnTo>
                    <a:pt x="153" y="136"/>
                  </a:lnTo>
                  <a:lnTo>
                    <a:pt x="161" y="136"/>
                  </a:lnTo>
                  <a:lnTo>
                    <a:pt x="153" y="128"/>
                  </a:lnTo>
                  <a:lnTo>
                    <a:pt x="145" y="12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48" name="Freeform 697"/>
            <p:cNvSpPr/>
            <p:nvPr/>
          </p:nvSpPr>
          <p:spPr bwMode="auto">
            <a:xfrm>
              <a:off x="2767489" y="2169290"/>
              <a:ext cx="161137" cy="152474"/>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2147483647 h 144"/>
                <a:gd name="T10" fmla="*/ 2147483647 w 152"/>
                <a:gd name="T11" fmla="*/ 2147483647 h 144"/>
                <a:gd name="T12" fmla="*/ 2147483647 w 152"/>
                <a:gd name="T13" fmla="*/ 2147483647 h 144"/>
                <a:gd name="T14" fmla="*/ 2147483647 w 152"/>
                <a:gd name="T15" fmla="*/ 2147483647 h 144"/>
                <a:gd name="T16" fmla="*/ 0 w 152"/>
                <a:gd name="T17" fmla="*/ 2147483647 h 144"/>
                <a:gd name="T18" fmla="*/ 2147483647 w 152"/>
                <a:gd name="T19" fmla="*/ 2147483647 h 144"/>
                <a:gd name="T20" fmla="*/ 2147483647 w 152"/>
                <a:gd name="T21" fmla="*/ 2147483647 h 144"/>
                <a:gd name="T22" fmla="*/ 2147483647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0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2"/>
                <a:gd name="T94" fmla="*/ 0 h 144"/>
                <a:gd name="T95" fmla="*/ 152 w 152"/>
                <a:gd name="T96" fmla="*/ 144 h 1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49" name="Freeform 698"/>
            <p:cNvSpPr/>
            <p:nvPr/>
          </p:nvSpPr>
          <p:spPr bwMode="auto">
            <a:xfrm>
              <a:off x="2749297" y="1990826"/>
              <a:ext cx="128217" cy="161137"/>
            </a:xfrm>
            <a:custGeom>
              <a:avLst/>
              <a:gdLst>
                <a:gd name="T0" fmla="*/ 2147483647 w 121"/>
                <a:gd name="T1" fmla="*/ 2147483647 h 152"/>
                <a:gd name="T2" fmla="*/ 2147483647 w 121"/>
                <a:gd name="T3" fmla="*/ 2147483647 h 152"/>
                <a:gd name="T4" fmla="*/ 2147483647 w 121"/>
                <a:gd name="T5" fmla="*/ 2147483647 h 152"/>
                <a:gd name="T6" fmla="*/ 2147483647 w 121"/>
                <a:gd name="T7" fmla="*/ 2147483647 h 152"/>
                <a:gd name="T8" fmla="*/ 2147483647 w 121"/>
                <a:gd name="T9" fmla="*/ 2147483647 h 152"/>
                <a:gd name="T10" fmla="*/ 2147483647 w 121"/>
                <a:gd name="T11" fmla="*/ 2147483647 h 152"/>
                <a:gd name="T12" fmla="*/ 2147483647 w 121"/>
                <a:gd name="T13" fmla="*/ 2147483647 h 152"/>
                <a:gd name="T14" fmla="*/ 2147483647 w 121"/>
                <a:gd name="T15" fmla="*/ 2147483647 h 152"/>
                <a:gd name="T16" fmla="*/ 0 w 121"/>
                <a:gd name="T17" fmla="*/ 2147483647 h 152"/>
                <a:gd name="T18" fmla="*/ 2147483647 w 121"/>
                <a:gd name="T19" fmla="*/ 2147483647 h 152"/>
                <a:gd name="T20" fmla="*/ 2147483647 w 121"/>
                <a:gd name="T21" fmla="*/ 2147483647 h 152"/>
                <a:gd name="T22" fmla="*/ 2147483647 w 121"/>
                <a:gd name="T23" fmla="*/ 2147483647 h 152"/>
                <a:gd name="T24" fmla="*/ 2147483647 w 121"/>
                <a:gd name="T25" fmla="*/ 2147483647 h 152"/>
                <a:gd name="T26" fmla="*/ 2147483647 w 121"/>
                <a:gd name="T27" fmla="*/ 2147483647 h 152"/>
                <a:gd name="T28" fmla="*/ 2147483647 w 121"/>
                <a:gd name="T29" fmla="*/ 2147483647 h 152"/>
                <a:gd name="T30" fmla="*/ 2147483647 w 121"/>
                <a:gd name="T31" fmla="*/ 2147483647 h 152"/>
                <a:gd name="T32" fmla="*/ 2147483647 w 121"/>
                <a:gd name="T33" fmla="*/ 2147483647 h 152"/>
                <a:gd name="T34" fmla="*/ 2147483647 w 121"/>
                <a:gd name="T35" fmla="*/ 2147483647 h 152"/>
                <a:gd name="T36" fmla="*/ 2147483647 w 121"/>
                <a:gd name="T37" fmla="*/ 2147483647 h 152"/>
                <a:gd name="T38" fmla="*/ 2147483647 w 121"/>
                <a:gd name="T39" fmla="*/ 2147483647 h 152"/>
                <a:gd name="T40" fmla="*/ 2147483647 w 121"/>
                <a:gd name="T41" fmla="*/ 2147483647 h 152"/>
                <a:gd name="T42" fmla="*/ 2147483647 w 121"/>
                <a:gd name="T43" fmla="*/ 2147483647 h 152"/>
                <a:gd name="T44" fmla="*/ 2147483647 w 121"/>
                <a:gd name="T45" fmla="*/ 2147483647 h 152"/>
                <a:gd name="T46" fmla="*/ 2147483647 w 121"/>
                <a:gd name="T47" fmla="*/ 2147483647 h 152"/>
                <a:gd name="T48" fmla="*/ 2147483647 w 121"/>
                <a:gd name="T49" fmla="*/ 2147483647 h 152"/>
                <a:gd name="T50" fmla="*/ 2147483647 w 121"/>
                <a:gd name="T51" fmla="*/ 2147483647 h 152"/>
                <a:gd name="T52" fmla="*/ 2147483647 w 121"/>
                <a:gd name="T53" fmla="*/ 2147483647 h 152"/>
                <a:gd name="T54" fmla="*/ 2147483647 w 121"/>
                <a:gd name="T55" fmla="*/ 2147483647 h 152"/>
                <a:gd name="T56" fmla="*/ 2147483647 w 121"/>
                <a:gd name="T57" fmla="*/ 2147483647 h 152"/>
                <a:gd name="T58" fmla="*/ 2147483647 w 121"/>
                <a:gd name="T59" fmla="*/ 2147483647 h 152"/>
                <a:gd name="T60" fmla="*/ 2147483647 w 121"/>
                <a:gd name="T61" fmla="*/ 2147483647 h 152"/>
                <a:gd name="T62" fmla="*/ 2147483647 w 121"/>
                <a:gd name="T63" fmla="*/ 2147483647 h 152"/>
                <a:gd name="T64" fmla="*/ 2147483647 w 121"/>
                <a:gd name="T65" fmla="*/ 2147483647 h 152"/>
                <a:gd name="T66" fmla="*/ 2147483647 w 121"/>
                <a:gd name="T67" fmla="*/ 2147483647 h 152"/>
                <a:gd name="T68" fmla="*/ 2147483647 w 121"/>
                <a:gd name="T69" fmla="*/ 2147483647 h 152"/>
                <a:gd name="T70" fmla="*/ 2147483647 w 121"/>
                <a:gd name="T71" fmla="*/ 2147483647 h 152"/>
                <a:gd name="T72" fmla="*/ 2147483647 w 121"/>
                <a:gd name="T73" fmla="*/ 2147483647 h 152"/>
                <a:gd name="T74" fmla="*/ 2147483647 w 121"/>
                <a:gd name="T75" fmla="*/ 2147483647 h 152"/>
                <a:gd name="T76" fmla="*/ 2147483647 w 121"/>
                <a:gd name="T77" fmla="*/ 2147483647 h 152"/>
                <a:gd name="T78" fmla="*/ 2147483647 w 121"/>
                <a:gd name="T79" fmla="*/ 2147483647 h 152"/>
                <a:gd name="T80" fmla="*/ 2147483647 w 121"/>
                <a:gd name="T81" fmla="*/ 2147483647 h 152"/>
                <a:gd name="T82" fmla="*/ 2147483647 w 121"/>
                <a:gd name="T83" fmla="*/ 2147483647 h 152"/>
                <a:gd name="T84" fmla="*/ 2147483647 w 121"/>
                <a:gd name="T85" fmla="*/ 2147483647 h 152"/>
                <a:gd name="T86" fmla="*/ 2147483647 w 121"/>
                <a:gd name="T87" fmla="*/ 2147483647 h 152"/>
                <a:gd name="T88" fmla="*/ 2147483647 w 121"/>
                <a:gd name="T89" fmla="*/ 2147483647 h 152"/>
                <a:gd name="T90" fmla="*/ 2147483647 w 121"/>
                <a:gd name="T91" fmla="*/ 0 h 152"/>
                <a:gd name="T92" fmla="*/ 2147483647 w 121"/>
                <a:gd name="T93" fmla="*/ 2147483647 h 152"/>
                <a:gd name="T94" fmla="*/ 2147483647 w 121"/>
                <a:gd name="T95" fmla="*/ 2147483647 h 152"/>
                <a:gd name="T96" fmla="*/ 2147483647 w 121"/>
                <a:gd name="T97" fmla="*/ 2147483647 h 152"/>
                <a:gd name="T98" fmla="*/ 2147483647 w 121"/>
                <a:gd name="T99" fmla="*/ 2147483647 h 152"/>
                <a:gd name="T100" fmla="*/ 2147483647 w 121"/>
                <a:gd name="T101" fmla="*/ 2147483647 h 152"/>
                <a:gd name="T102" fmla="*/ 2147483647 w 121"/>
                <a:gd name="T103" fmla="*/ 2147483647 h 1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152"/>
                <a:gd name="T158" fmla="*/ 121 w 121"/>
                <a:gd name="T159" fmla="*/ 152 h 1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152">
                  <a:moveTo>
                    <a:pt x="25" y="40"/>
                  </a:moveTo>
                  <a:lnTo>
                    <a:pt x="17" y="48"/>
                  </a:lnTo>
                  <a:lnTo>
                    <a:pt x="17" y="64"/>
                  </a:lnTo>
                  <a:lnTo>
                    <a:pt x="9" y="72"/>
                  </a:lnTo>
                  <a:lnTo>
                    <a:pt x="9" y="80"/>
                  </a:lnTo>
                  <a:lnTo>
                    <a:pt x="9" y="88"/>
                  </a:lnTo>
                  <a:lnTo>
                    <a:pt x="9" y="96"/>
                  </a:lnTo>
                  <a:lnTo>
                    <a:pt x="9" y="104"/>
                  </a:lnTo>
                  <a:lnTo>
                    <a:pt x="0" y="112"/>
                  </a:lnTo>
                  <a:lnTo>
                    <a:pt x="17" y="120"/>
                  </a:lnTo>
                  <a:lnTo>
                    <a:pt x="25" y="120"/>
                  </a:lnTo>
                  <a:lnTo>
                    <a:pt x="33" y="128"/>
                  </a:lnTo>
                  <a:lnTo>
                    <a:pt x="25" y="136"/>
                  </a:lnTo>
                  <a:lnTo>
                    <a:pt x="25" y="152"/>
                  </a:lnTo>
                  <a:lnTo>
                    <a:pt x="33" y="152"/>
                  </a:lnTo>
                  <a:lnTo>
                    <a:pt x="41" y="152"/>
                  </a:lnTo>
                  <a:lnTo>
                    <a:pt x="49" y="152"/>
                  </a:lnTo>
                  <a:lnTo>
                    <a:pt x="57" y="152"/>
                  </a:lnTo>
                  <a:lnTo>
                    <a:pt x="65" y="152"/>
                  </a:lnTo>
                  <a:lnTo>
                    <a:pt x="73" y="152"/>
                  </a:lnTo>
                  <a:lnTo>
                    <a:pt x="89" y="152"/>
                  </a:lnTo>
                  <a:lnTo>
                    <a:pt x="97" y="152"/>
                  </a:lnTo>
                  <a:lnTo>
                    <a:pt x="97" y="144"/>
                  </a:lnTo>
                  <a:lnTo>
                    <a:pt x="97" y="136"/>
                  </a:lnTo>
                  <a:lnTo>
                    <a:pt x="105" y="136"/>
                  </a:lnTo>
                  <a:lnTo>
                    <a:pt x="105" y="128"/>
                  </a:lnTo>
                  <a:lnTo>
                    <a:pt x="97" y="112"/>
                  </a:lnTo>
                  <a:lnTo>
                    <a:pt x="89" y="104"/>
                  </a:lnTo>
                  <a:lnTo>
                    <a:pt x="81" y="104"/>
                  </a:lnTo>
                  <a:lnTo>
                    <a:pt x="89" y="96"/>
                  </a:lnTo>
                  <a:lnTo>
                    <a:pt x="97" y="96"/>
                  </a:lnTo>
                  <a:lnTo>
                    <a:pt x="105" y="88"/>
                  </a:lnTo>
                  <a:lnTo>
                    <a:pt x="113" y="88"/>
                  </a:lnTo>
                  <a:lnTo>
                    <a:pt x="121" y="88"/>
                  </a:lnTo>
                  <a:lnTo>
                    <a:pt x="121" y="72"/>
                  </a:lnTo>
                  <a:lnTo>
                    <a:pt x="113" y="56"/>
                  </a:lnTo>
                  <a:lnTo>
                    <a:pt x="113" y="48"/>
                  </a:lnTo>
                  <a:lnTo>
                    <a:pt x="113" y="40"/>
                  </a:lnTo>
                  <a:lnTo>
                    <a:pt x="113" y="32"/>
                  </a:lnTo>
                  <a:lnTo>
                    <a:pt x="113" y="24"/>
                  </a:lnTo>
                  <a:lnTo>
                    <a:pt x="97" y="16"/>
                  </a:lnTo>
                  <a:lnTo>
                    <a:pt x="81" y="24"/>
                  </a:lnTo>
                  <a:lnTo>
                    <a:pt x="73" y="16"/>
                  </a:lnTo>
                  <a:lnTo>
                    <a:pt x="73" y="8"/>
                  </a:lnTo>
                  <a:lnTo>
                    <a:pt x="57" y="8"/>
                  </a:lnTo>
                  <a:lnTo>
                    <a:pt x="49" y="0"/>
                  </a:lnTo>
                  <a:lnTo>
                    <a:pt x="49" y="8"/>
                  </a:lnTo>
                  <a:lnTo>
                    <a:pt x="41" y="24"/>
                  </a:lnTo>
                  <a:lnTo>
                    <a:pt x="41" y="32"/>
                  </a:lnTo>
                  <a:lnTo>
                    <a:pt x="33" y="32"/>
                  </a:lnTo>
                  <a:lnTo>
                    <a:pt x="25" y="32"/>
                  </a:lnTo>
                  <a:lnTo>
                    <a:pt x="25" y="4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50" name="Freeform 699"/>
            <p:cNvSpPr/>
            <p:nvPr/>
          </p:nvSpPr>
          <p:spPr bwMode="auto">
            <a:xfrm>
              <a:off x="2724173" y="2025480"/>
              <a:ext cx="51980" cy="58910"/>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2147483647 h 56"/>
                <a:gd name="T24" fmla="*/ 2147483647 w 49"/>
                <a:gd name="T25" fmla="*/ 2147483647 h 56"/>
                <a:gd name="T26" fmla="*/ 2147483647 w 49"/>
                <a:gd name="T27" fmla="*/ 2147483647 h 56"/>
                <a:gd name="T28" fmla="*/ 2147483647 w 49"/>
                <a:gd name="T29" fmla="*/ 2147483647 h 56"/>
                <a:gd name="T30" fmla="*/ 0 w 49"/>
                <a:gd name="T31" fmla="*/ 2147483647 h 56"/>
                <a:gd name="T32" fmla="*/ 2147483647 w 49"/>
                <a:gd name="T33" fmla="*/ 2147483647 h 56"/>
                <a:gd name="T34" fmla="*/ 2147483647 w 49"/>
                <a:gd name="T35" fmla="*/ 2147483647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56"/>
                <a:gd name="T56" fmla="*/ 49 w 49"/>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51" name="Freeform 700"/>
            <p:cNvSpPr/>
            <p:nvPr/>
          </p:nvSpPr>
          <p:spPr bwMode="auto">
            <a:xfrm>
              <a:off x="2767489" y="2169290"/>
              <a:ext cx="161137" cy="152474"/>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0 h 144"/>
                <a:gd name="T10" fmla="*/ 2147483647 w 152"/>
                <a:gd name="T11" fmla="*/ 2147483647 h 144"/>
                <a:gd name="T12" fmla="*/ 2147483647 w 152"/>
                <a:gd name="T13" fmla="*/ 2147483647 h 144"/>
                <a:gd name="T14" fmla="*/ 2147483647 w 152"/>
                <a:gd name="T15" fmla="*/ 2147483647 h 144"/>
                <a:gd name="T16" fmla="*/ 2147483647 w 152"/>
                <a:gd name="T17" fmla="*/ 2147483647 h 144"/>
                <a:gd name="T18" fmla="*/ 2147483647 w 152"/>
                <a:gd name="T19" fmla="*/ 2147483647 h 144"/>
                <a:gd name="T20" fmla="*/ 2147483647 w 152"/>
                <a:gd name="T21" fmla="*/ 2147483647 h 144"/>
                <a:gd name="T22" fmla="*/ 0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2147483647 h 144"/>
                <a:gd name="T62" fmla="*/ 2147483647 w 152"/>
                <a:gd name="T63" fmla="*/ 2147483647 h 144"/>
                <a:gd name="T64" fmla="*/ 2147483647 w 152"/>
                <a:gd name="T65" fmla="*/ 2147483647 h 144"/>
                <a:gd name="T66" fmla="*/ 2147483647 w 152"/>
                <a:gd name="T67" fmla="*/ 0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44"/>
                <a:gd name="T104" fmla="*/ 152 w 152"/>
                <a:gd name="T105" fmla="*/ 144 h 1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52" name="Freeform 701"/>
            <p:cNvSpPr/>
            <p:nvPr/>
          </p:nvSpPr>
          <p:spPr bwMode="auto">
            <a:xfrm>
              <a:off x="2724173" y="2025480"/>
              <a:ext cx="51980" cy="58910"/>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0 h 56"/>
                <a:gd name="T24" fmla="*/ 2147483647 w 49"/>
                <a:gd name="T25" fmla="*/ 2147483647 h 56"/>
                <a:gd name="T26" fmla="*/ 2147483647 w 49"/>
                <a:gd name="T27" fmla="*/ 2147483647 h 56"/>
                <a:gd name="T28" fmla="*/ 2147483647 w 49"/>
                <a:gd name="T29" fmla="*/ 2147483647 h 56"/>
                <a:gd name="T30" fmla="*/ 2147483647 w 49"/>
                <a:gd name="T31" fmla="*/ 2147483647 h 56"/>
                <a:gd name="T32" fmla="*/ 0 w 49"/>
                <a:gd name="T33" fmla="*/ 2147483647 h 56"/>
                <a:gd name="T34" fmla="*/ 2147483647 w 49"/>
                <a:gd name="T35" fmla="*/ 2147483647 h 56"/>
                <a:gd name="T36" fmla="*/ 2147483647 w 49"/>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56"/>
                <a:gd name="T59" fmla="*/ 49 w 49"/>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53" name="Freeform 702"/>
            <p:cNvSpPr/>
            <p:nvPr/>
          </p:nvSpPr>
          <p:spPr bwMode="auto">
            <a:xfrm>
              <a:off x="2945953" y="2262854"/>
              <a:ext cx="84034" cy="84900"/>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0 w 80"/>
                <a:gd name="T17" fmla="*/ 2147483647 h 80"/>
                <a:gd name="T18" fmla="*/ 2147483647 w 80"/>
                <a:gd name="T19" fmla="*/ 2147483647 h 80"/>
                <a:gd name="T20" fmla="*/ 2147483647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80"/>
                <a:gd name="T74" fmla="*/ 80 w 80"/>
                <a:gd name="T75" fmla="*/ 80 h 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54" name="Freeform 703"/>
            <p:cNvSpPr/>
            <p:nvPr/>
          </p:nvSpPr>
          <p:spPr bwMode="auto">
            <a:xfrm>
              <a:off x="2740633" y="1499618"/>
              <a:ext cx="349131" cy="414972"/>
            </a:xfrm>
            <a:custGeom>
              <a:avLst/>
              <a:gdLst>
                <a:gd name="T0" fmla="*/ 2147483647 w 329"/>
                <a:gd name="T1" fmla="*/ 2147483647 h 392"/>
                <a:gd name="T2" fmla="*/ 2147483647 w 329"/>
                <a:gd name="T3" fmla="*/ 2147483647 h 392"/>
                <a:gd name="T4" fmla="*/ 2147483647 w 329"/>
                <a:gd name="T5" fmla="*/ 2147483647 h 392"/>
                <a:gd name="T6" fmla="*/ 2147483647 w 329"/>
                <a:gd name="T7" fmla="*/ 2147483647 h 392"/>
                <a:gd name="T8" fmla="*/ 2147483647 w 329"/>
                <a:gd name="T9" fmla="*/ 2147483647 h 392"/>
                <a:gd name="T10" fmla="*/ 2147483647 w 329"/>
                <a:gd name="T11" fmla="*/ 2147483647 h 392"/>
                <a:gd name="T12" fmla="*/ 2147483647 w 329"/>
                <a:gd name="T13" fmla="*/ 2147483647 h 392"/>
                <a:gd name="T14" fmla="*/ 2147483647 w 329"/>
                <a:gd name="T15" fmla="*/ 2147483647 h 392"/>
                <a:gd name="T16" fmla="*/ 2147483647 w 329"/>
                <a:gd name="T17" fmla="*/ 2147483647 h 392"/>
                <a:gd name="T18" fmla="*/ 2147483647 w 329"/>
                <a:gd name="T19" fmla="*/ 2147483647 h 392"/>
                <a:gd name="T20" fmla="*/ 2147483647 w 329"/>
                <a:gd name="T21" fmla="*/ 2147483647 h 392"/>
                <a:gd name="T22" fmla="*/ 2147483647 w 329"/>
                <a:gd name="T23" fmla="*/ 2147483647 h 392"/>
                <a:gd name="T24" fmla="*/ 2147483647 w 329"/>
                <a:gd name="T25" fmla="*/ 2147483647 h 392"/>
                <a:gd name="T26" fmla="*/ 2147483647 w 329"/>
                <a:gd name="T27" fmla="*/ 2147483647 h 392"/>
                <a:gd name="T28" fmla="*/ 2147483647 w 329"/>
                <a:gd name="T29" fmla="*/ 2147483647 h 392"/>
                <a:gd name="T30" fmla="*/ 2147483647 w 329"/>
                <a:gd name="T31" fmla="*/ 2147483647 h 392"/>
                <a:gd name="T32" fmla="*/ 2147483647 w 329"/>
                <a:gd name="T33" fmla="*/ 2147483647 h 392"/>
                <a:gd name="T34" fmla="*/ 2147483647 w 329"/>
                <a:gd name="T35" fmla="*/ 2147483647 h 392"/>
                <a:gd name="T36" fmla="*/ 2147483647 w 329"/>
                <a:gd name="T37" fmla="*/ 2147483647 h 392"/>
                <a:gd name="T38" fmla="*/ 2147483647 w 329"/>
                <a:gd name="T39" fmla="*/ 2147483647 h 392"/>
                <a:gd name="T40" fmla="*/ 2147483647 w 329"/>
                <a:gd name="T41" fmla="*/ 2147483647 h 392"/>
                <a:gd name="T42" fmla="*/ 2147483647 w 329"/>
                <a:gd name="T43" fmla="*/ 2147483647 h 392"/>
                <a:gd name="T44" fmla="*/ 2147483647 w 329"/>
                <a:gd name="T45" fmla="*/ 2147483647 h 392"/>
                <a:gd name="T46" fmla="*/ 2147483647 w 329"/>
                <a:gd name="T47" fmla="*/ 2147483647 h 392"/>
                <a:gd name="T48" fmla="*/ 2147483647 w 329"/>
                <a:gd name="T49" fmla="*/ 2147483647 h 392"/>
                <a:gd name="T50" fmla="*/ 2147483647 w 329"/>
                <a:gd name="T51" fmla="*/ 2147483647 h 392"/>
                <a:gd name="T52" fmla="*/ 2147483647 w 329"/>
                <a:gd name="T53" fmla="*/ 2147483647 h 392"/>
                <a:gd name="T54" fmla="*/ 2147483647 w 329"/>
                <a:gd name="T55" fmla="*/ 2147483647 h 392"/>
                <a:gd name="T56" fmla="*/ 2147483647 w 329"/>
                <a:gd name="T57" fmla="*/ 2147483647 h 392"/>
                <a:gd name="T58" fmla="*/ 2147483647 w 329"/>
                <a:gd name="T59" fmla="*/ 2147483647 h 392"/>
                <a:gd name="T60" fmla="*/ 2147483647 w 329"/>
                <a:gd name="T61" fmla="*/ 2147483647 h 392"/>
                <a:gd name="T62" fmla="*/ 2147483647 w 329"/>
                <a:gd name="T63" fmla="*/ 2147483647 h 392"/>
                <a:gd name="T64" fmla="*/ 2147483647 w 329"/>
                <a:gd name="T65" fmla="*/ 2147483647 h 392"/>
                <a:gd name="T66" fmla="*/ 2147483647 w 329"/>
                <a:gd name="T67" fmla="*/ 2147483647 h 392"/>
                <a:gd name="T68" fmla="*/ 2147483647 w 329"/>
                <a:gd name="T69" fmla="*/ 2147483647 h 392"/>
                <a:gd name="T70" fmla="*/ 2147483647 w 329"/>
                <a:gd name="T71" fmla="*/ 2147483647 h 392"/>
                <a:gd name="T72" fmla="*/ 2147483647 w 329"/>
                <a:gd name="T73" fmla="*/ 2147483647 h 392"/>
                <a:gd name="T74" fmla="*/ 2147483647 w 329"/>
                <a:gd name="T75" fmla="*/ 2147483647 h 392"/>
                <a:gd name="T76" fmla="*/ 0 w 329"/>
                <a:gd name="T77" fmla="*/ 2147483647 h 392"/>
                <a:gd name="T78" fmla="*/ 2147483647 w 329"/>
                <a:gd name="T79" fmla="*/ 2147483647 h 392"/>
                <a:gd name="T80" fmla="*/ 2147483647 w 329"/>
                <a:gd name="T81" fmla="*/ 2147483647 h 392"/>
                <a:gd name="T82" fmla="*/ 2147483647 w 329"/>
                <a:gd name="T83" fmla="*/ 2147483647 h 392"/>
                <a:gd name="T84" fmla="*/ 2147483647 w 329"/>
                <a:gd name="T85" fmla="*/ 2147483647 h 392"/>
                <a:gd name="T86" fmla="*/ 2147483647 w 329"/>
                <a:gd name="T87" fmla="*/ 2147483647 h 3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9"/>
                <a:gd name="T133" fmla="*/ 0 h 392"/>
                <a:gd name="T134" fmla="*/ 329 w 329"/>
                <a:gd name="T135" fmla="*/ 392 h 3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9" h="392">
                  <a:moveTo>
                    <a:pt x="89" y="352"/>
                  </a:moveTo>
                  <a:lnTo>
                    <a:pt x="97" y="344"/>
                  </a:lnTo>
                  <a:lnTo>
                    <a:pt x="97" y="328"/>
                  </a:lnTo>
                  <a:lnTo>
                    <a:pt x="97" y="320"/>
                  </a:lnTo>
                  <a:lnTo>
                    <a:pt x="105" y="312"/>
                  </a:lnTo>
                  <a:lnTo>
                    <a:pt x="97" y="304"/>
                  </a:lnTo>
                  <a:lnTo>
                    <a:pt x="89" y="280"/>
                  </a:lnTo>
                  <a:lnTo>
                    <a:pt x="97" y="264"/>
                  </a:lnTo>
                  <a:lnTo>
                    <a:pt x="97" y="248"/>
                  </a:lnTo>
                  <a:lnTo>
                    <a:pt x="105" y="240"/>
                  </a:lnTo>
                  <a:lnTo>
                    <a:pt x="121" y="240"/>
                  </a:lnTo>
                  <a:lnTo>
                    <a:pt x="121" y="224"/>
                  </a:lnTo>
                  <a:lnTo>
                    <a:pt x="113" y="216"/>
                  </a:lnTo>
                  <a:lnTo>
                    <a:pt x="121" y="200"/>
                  </a:lnTo>
                  <a:lnTo>
                    <a:pt x="129" y="176"/>
                  </a:lnTo>
                  <a:lnTo>
                    <a:pt x="137" y="176"/>
                  </a:lnTo>
                  <a:lnTo>
                    <a:pt x="145" y="152"/>
                  </a:lnTo>
                  <a:lnTo>
                    <a:pt x="153" y="144"/>
                  </a:lnTo>
                  <a:lnTo>
                    <a:pt x="145" y="128"/>
                  </a:lnTo>
                  <a:lnTo>
                    <a:pt x="153" y="120"/>
                  </a:lnTo>
                  <a:lnTo>
                    <a:pt x="161" y="112"/>
                  </a:lnTo>
                  <a:lnTo>
                    <a:pt x="169" y="112"/>
                  </a:lnTo>
                  <a:lnTo>
                    <a:pt x="177" y="96"/>
                  </a:lnTo>
                  <a:lnTo>
                    <a:pt x="185" y="96"/>
                  </a:lnTo>
                  <a:lnTo>
                    <a:pt x="193" y="96"/>
                  </a:lnTo>
                  <a:lnTo>
                    <a:pt x="193" y="88"/>
                  </a:lnTo>
                  <a:lnTo>
                    <a:pt x="201" y="80"/>
                  </a:lnTo>
                  <a:lnTo>
                    <a:pt x="209" y="80"/>
                  </a:lnTo>
                  <a:lnTo>
                    <a:pt x="209" y="72"/>
                  </a:lnTo>
                  <a:lnTo>
                    <a:pt x="217" y="80"/>
                  </a:lnTo>
                  <a:lnTo>
                    <a:pt x="225" y="88"/>
                  </a:lnTo>
                  <a:lnTo>
                    <a:pt x="233" y="88"/>
                  </a:lnTo>
                  <a:lnTo>
                    <a:pt x="249" y="88"/>
                  </a:lnTo>
                  <a:lnTo>
                    <a:pt x="265" y="80"/>
                  </a:lnTo>
                  <a:lnTo>
                    <a:pt x="273" y="56"/>
                  </a:lnTo>
                  <a:lnTo>
                    <a:pt x="281" y="48"/>
                  </a:lnTo>
                  <a:lnTo>
                    <a:pt x="297" y="48"/>
                  </a:lnTo>
                  <a:lnTo>
                    <a:pt x="313" y="56"/>
                  </a:lnTo>
                  <a:lnTo>
                    <a:pt x="313" y="72"/>
                  </a:lnTo>
                  <a:lnTo>
                    <a:pt x="305" y="80"/>
                  </a:lnTo>
                  <a:lnTo>
                    <a:pt x="313" y="72"/>
                  </a:lnTo>
                  <a:lnTo>
                    <a:pt x="305" y="80"/>
                  </a:lnTo>
                  <a:lnTo>
                    <a:pt x="321" y="64"/>
                  </a:lnTo>
                  <a:lnTo>
                    <a:pt x="329" y="56"/>
                  </a:lnTo>
                  <a:lnTo>
                    <a:pt x="321" y="48"/>
                  </a:lnTo>
                  <a:lnTo>
                    <a:pt x="321" y="40"/>
                  </a:lnTo>
                  <a:lnTo>
                    <a:pt x="329" y="24"/>
                  </a:lnTo>
                  <a:lnTo>
                    <a:pt x="321" y="16"/>
                  </a:lnTo>
                  <a:lnTo>
                    <a:pt x="305" y="0"/>
                  </a:lnTo>
                  <a:lnTo>
                    <a:pt x="289" y="16"/>
                  </a:lnTo>
                  <a:lnTo>
                    <a:pt x="273" y="8"/>
                  </a:lnTo>
                  <a:lnTo>
                    <a:pt x="265" y="8"/>
                  </a:lnTo>
                  <a:lnTo>
                    <a:pt x="249" y="8"/>
                  </a:lnTo>
                  <a:lnTo>
                    <a:pt x="233" y="24"/>
                  </a:lnTo>
                  <a:lnTo>
                    <a:pt x="225" y="24"/>
                  </a:lnTo>
                  <a:lnTo>
                    <a:pt x="217" y="24"/>
                  </a:lnTo>
                  <a:lnTo>
                    <a:pt x="209" y="32"/>
                  </a:lnTo>
                  <a:lnTo>
                    <a:pt x="201" y="32"/>
                  </a:lnTo>
                  <a:lnTo>
                    <a:pt x="193" y="56"/>
                  </a:lnTo>
                  <a:lnTo>
                    <a:pt x="169" y="56"/>
                  </a:lnTo>
                  <a:lnTo>
                    <a:pt x="161" y="80"/>
                  </a:lnTo>
                  <a:lnTo>
                    <a:pt x="161" y="88"/>
                  </a:lnTo>
                  <a:lnTo>
                    <a:pt x="145" y="88"/>
                  </a:lnTo>
                  <a:lnTo>
                    <a:pt x="129" y="112"/>
                  </a:lnTo>
                  <a:lnTo>
                    <a:pt x="129" y="128"/>
                  </a:lnTo>
                  <a:lnTo>
                    <a:pt x="113" y="152"/>
                  </a:lnTo>
                  <a:lnTo>
                    <a:pt x="105" y="168"/>
                  </a:lnTo>
                  <a:lnTo>
                    <a:pt x="97" y="184"/>
                  </a:lnTo>
                  <a:lnTo>
                    <a:pt x="89" y="200"/>
                  </a:lnTo>
                  <a:lnTo>
                    <a:pt x="65" y="240"/>
                  </a:lnTo>
                  <a:lnTo>
                    <a:pt x="49" y="256"/>
                  </a:lnTo>
                  <a:lnTo>
                    <a:pt x="33" y="264"/>
                  </a:lnTo>
                  <a:lnTo>
                    <a:pt x="25" y="280"/>
                  </a:lnTo>
                  <a:lnTo>
                    <a:pt x="17" y="288"/>
                  </a:lnTo>
                  <a:lnTo>
                    <a:pt x="8" y="296"/>
                  </a:lnTo>
                  <a:lnTo>
                    <a:pt x="8" y="304"/>
                  </a:lnTo>
                  <a:lnTo>
                    <a:pt x="0" y="320"/>
                  </a:lnTo>
                  <a:lnTo>
                    <a:pt x="0" y="336"/>
                  </a:lnTo>
                  <a:lnTo>
                    <a:pt x="8" y="352"/>
                  </a:lnTo>
                  <a:lnTo>
                    <a:pt x="8" y="368"/>
                  </a:lnTo>
                  <a:lnTo>
                    <a:pt x="8" y="384"/>
                  </a:lnTo>
                  <a:lnTo>
                    <a:pt x="25" y="392"/>
                  </a:lnTo>
                  <a:lnTo>
                    <a:pt x="41" y="392"/>
                  </a:lnTo>
                  <a:lnTo>
                    <a:pt x="65" y="376"/>
                  </a:lnTo>
                  <a:lnTo>
                    <a:pt x="73" y="368"/>
                  </a:lnTo>
                  <a:lnTo>
                    <a:pt x="81" y="368"/>
                  </a:lnTo>
                  <a:lnTo>
                    <a:pt x="81" y="376"/>
                  </a:lnTo>
                  <a:lnTo>
                    <a:pt x="81" y="368"/>
                  </a:lnTo>
                  <a:lnTo>
                    <a:pt x="89" y="352"/>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55" name="Freeform 704"/>
            <p:cNvSpPr/>
            <p:nvPr/>
          </p:nvSpPr>
          <p:spPr bwMode="auto">
            <a:xfrm>
              <a:off x="2826400" y="1584518"/>
              <a:ext cx="169801" cy="398512"/>
            </a:xfrm>
            <a:custGeom>
              <a:avLst/>
              <a:gdLst>
                <a:gd name="T0" fmla="*/ 2147483647 w 160"/>
                <a:gd name="T1" fmla="*/ 2147483647 h 376"/>
                <a:gd name="T2" fmla="*/ 2147483647 w 160"/>
                <a:gd name="T3" fmla="*/ 2147483647 h 376"/>
                <a:gd name="T4" fmla="*/ 2147483647 w 160"/>
                <a:gd name="T5" fmla="*/ 2147483647 h 376"/>
                <a:gd name="T6" fmla="*/ 2147483647 w 160"/>
                <a:gd name="T7" fmla="*/ 2147483647 h 376"/>
                <a:gd name="T8" fmla="*/ 2147483647 w 160"/>
                <a:gd name="T9" fmla="*/ 0 h 376"/>
                <a:gd name="T10" fmla="*/ 2147483647 w 160"/>
                <a:gd name="T11" fmla="*/ 2147483647 h 376"/>
                <a:gd name="T12" fmla="*/ 2147483647 w 160"/>
                <a:gd name="T13" fmla="*/ 2147483647 h 376"/>
                <a:gd name="T14" fmla="*/ 2147483647 w 160"/>
                <a:gd name="T15" fmla="*/ 2147483647 h 376"/>
                <a:gd name="T16" fmla="*/ 2147483647 w 160"/>
                <a:gd name="T17" fmla="*/ 2147483647 h 376"/>
                <a:gd name="T18" fmla="*/ 2147483647 w 160"/>
                <a:gd name="T19" fmla="*/ 2147483647 h 376"/>
                <a:gd name="T20" fmla="*/ 2147483647 w 160"/>
                <a:gd name="T21" fmla="*/ 2147483647 h 376"/>
                <a:gd name="T22" fmla="*/ 2147483647 w 160"/>
                <a:gd name="T23" fmla="*/ 2147483647 h 376"/>
                <a:gd name="T24" fmla="*/ 2147483647 w 160"/>
                <a:gd name="T25" fmla="*/ 2147483647 h 376"/>
                <a:gd name="T26" fmla="*/ 2147483647 w 160"/>
                <a:gd name="T27" fmla="*/ 2147483647 h 376"/>
                <a:gd name="T28" fmla="*/ 2147483647 w 160"/>
                <a:gd name="T29" fmla="*/ 2147483647 h 376"/>
                <a:gd name="T30" fmla="*/ 2147483647 w 160"/>
                <a:gd name="T31" fmla="*/ 2147483647 h 376"/>
                <a:gd name="T32" fmla="*/ 2147483647 w 160"/>
                <a:gd name="T33" fmla="*/ 2147483647 h 376"/>
                <a:gd name="T34" fmla="*/ 2147483647 w 160"/>
                <a:gd name="T35" fmla="*/ 2147483647 h 376"/>
                <a:gd name="T36" fmla="*/ 0 w 160"/>
                <a:gd name="T37" fmla="*/ 2147483647 h 376"/>
                <a:gd name="T38" fmla="*/ 2147483647 w 160"/>
                <a:gd name="T39" fmla="*/ 2147483647 h 376"/>
                <a:gd name="T40" fmla="*/ 2147483647 w 160"/>
                <a:gd name="T41" fmla="*/ 2147483647 h 376"/>
                <a:gd name="T42" fmla="*/ 2147483647 w 160"/>
                <a:gd name="T43" fmla="*/ 2147483647 h 376"/>
                <a:gd name="T44" fmla="*/ 2147483647 w 160"/>
                <a:gd name="T45" fmla="*/ 2147483647 h 376"/>
                <a:gd name="T46" fmla="*/ 2147483647 w 160"/>
                <a:gd name="T47" fmla="*/ 2147483647 h 376"/>
                <a:gd name="T48" fmla="*/ 2147483647 w 160"/>
                <a:gd name="T49" fmla="*/ 2147483647 h 376"/>
                <a:gd name="T50" fmla="*/ 2147483647 w 160"/>
                <a:gd name="T51" fmla="*/ 2147483647 h 376"/>
                <a:gd name="T52" fmla="*/ 2147483647 w 160"/>
                <a:gd name="T53" fmla="*/ 2147483647 h 376"/>
                <a:gd name="T54" fmla="*/ 2147483647 w 160"/>
                <a:gd name="T55" fmla="*/ 2147483647 h 376"/>
                <a:gd name="T56" fmla="*/ 2147483647 w 160"/>
                <a:gd name="T57" fmla="*/ 2147483647 h 376"/>
                <a:gd name="T58" fmla="*/ 2147483647 w 160"/>
                <a:gd name="T59" fmla="*/ 2147483647 h 376"/>
                <a:gd name="T60" fmla="*/ 2147483647 w 160"/>
                <a:gd name="T61" fmla="*/ 2147483647 h 376"/>
                <a:gd name="T62" fmla="*/ 2147483647 w 160"/>
                <a:gd name="T63" fmla="*/ 2147483647 h 376"/>
                <a:gd name="T64" fmla="*/ 2147483647 w 160"/>
                <a:gd name="T65" fmla="*/ 2147483647 h 376"/>
                <a:gd name="T66" fmla="*/ 2147483647 w 160"/>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
                <a:gd name="T103" fmla="*/ 0 h 376"/>
                <a:gd name="T104" fmla="*/ 160 w 160"/>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 h="376">
                  <a:moveTo>
                    <a:pt x="160" y="88"/>
                  </a:moveTo>
                  <a:lnTo>
                    <a:pt x="160" y="80"/>
                  </a:lnTo>
                  <a:lnTo>
                    <a:pt x="160" y="72"/>
                  </a:lnTo>
                  <a:lnTo>
                    <a:pt x="160" y="56"/>
                  </a:lnTo>
                  <a:lnTo>
                    <a:pt x="160" y="40"/>
                  </a:lnTo>
                  <a:lnTo>
                    <a:pt x="152" y="24"/>
                  </a:lnTo>
                  <a:lnTo>
                    <a:pt x="144" y="24"/>
                  </a:lnTo>
                  <a:lnTo>
                    <a:pt x="136" y="16"/>
                  </a:lnTo>
                  <a:lnTo>
                    <a:pt x="128" y="8"/>
                  </a:lnTo>
                  <a:lnTo>
                    <a:pt x="120" y="0"/>
                  </a:lnTo>
                  <a:lnTo>
                    <a:pt x="112" y="8"/>
                  </a:lnTo>
                  <a:lnTo>
                    <a:pt x="112" y="16"/>
                  </a:lnTo>
                  <a:lnTo>
                    <a:pt x="104" y="16"/>
                  </a:lnTo>
                  <a:lnTo>
                    <a:pt x="96" y="16"/>
                  </a:lnTo>
                  <a:lnTo>
                    <a:pt x="88" y="32"/>
                  </a:lnTo>
                  <a:lnTo>
                    <a:pt x="80" y="32"/>
                  </a:lnTo>
                  <a:lnTo>
                    <a:pt x="72" y="40"/>
                  </a:lnTo>
                  <a:lnTo>
                    <a:pt x="64" y="48"/>
                  </a:lnTo>
                  <a:lnTo>
                    <a:pt x="72" y="64"/>
                  </a:lnTo>
                  <a:lnTo>
                    <a:pt x="64" y="72"/>
                  </a:lnTo>
                  <a:lnTo>
                    <a:pt x="56" y="96"/>
                  </a:lnTo>
                  <a:lnTo>
                    <a:pt x="48" y="96"/>
                  </a:lnTo>
                  <a:lnTo>
                    <a:pt x="40" y="120"/>
                  </a:lnTo>
                  <a:lnTo>
                    <a:pt x="32" y="136"/>
                  </a:lnTo>
                  <a:lnTo>
                    <a:pt x="40" y="144"/>
                  </a:lnTo>
                  <a:lnTo>
                    <a:pt x="40" y="160"/>
                  </a:lnTo>
                  <a:lnTo>
                    <a:pt x="24" y="160"/>
                  </a:lnTo>
                  <a:lnTo>
                    <a:pt x="16" y="168"/>
                  </a:lnTo>
                  <a:lnTo>
                    <a:pt x="16" y="184"/>
                  </a:lnTo>
                  <a:lnTo>
                    <a:pt x="8" y="200"/>
                  </a:lnTo>
                  <a:lnTo>
                    <a:pt x="16" y="224"/>
                  </a:lnTo>
                  <a:lnTo>
                    <a:pt x="24" y="232"/>
                  </a:lnTo>
                  <a:lnTo>
                    <a:pt x="16" y="240"/>
                  </a:lnTo>
                  <a:lnTo>
                    <a:pt x="16" y="248"/>
                  </a:lnTo>
                  <a:lnTo>
                    <a:pt x="16" y="264"/>
                  </a:lnTo>
                  <a:lnTo>
                    <a:pt x="8" y="272"/>
                  </a:lnTo>
                  <a:lnTo>
                    <a:pt x="0" y="288"/>
                  </a:lnTo>
                  <a:lnTo>
                    <a:pt x="0" y="296"/>
                  </a:lnTo>
                  <a:lnTo>
                    <a:pt x="8" y="312"/>
                  </a:lnTo>
                  <a:lnTo>
                    <a:pt x="8" y="328"/>
                  </a:lnTo>
                  <a:lnTo>
                    <a:pt x="16" y="352"/>
                  </a:lnTo>
                  <a:lnTo>
                    <a:pt x="16" y="360"/>
                  </a:lnTo>
                  <a:lnTo>
                    <a:pt x="24" y="368"/>
                  </a:lnTo>
                  <a:lnTo>
                    <a:pt x="24" y="376"/>
                  </a:lnTo>
                  <a:lnTo>
                    <a:pt x="40" y="376"/>
                  </a:lnTo>
                  <a:lnTo>
                    <a:pt x="40" y="368"/>
                  </a:lnTo>
                  <a:lnTo>
                    <a:pt x="48" y="360"/>
                  </a:lnTo>
                  <a:lnTo>
                    <a:pt x="64" y="360"/>
                  </a:lnTo>
                  <a:lnTo>
                    <a:pt x="72" y="344"/>
                  </a:lnTo>
                  <a:lnTo>
                    <a:pt x="72" y="312"/>
                  </a:lnTo>
                  <a:lnTo>
                    <a:pt x="72" y="296"/>
                  </a:lnTo>
                  <a:lnTo>
                    <a:pt x="80" y="296"/>
                  </a:lnTo>
                  <a:lnTo>
                    <a:pt x="96" y="288"/>
                  </a:lnTo>
                  <a:lnTo>
                    <a:pt x="96" y="272"/>
                  </a:lnTo>
                  <a:lnTo>
                    <a:pt x="88" y="256"/>
                  </a:lnTo>
                  <a:lnTo>
                    <a:pt x="80" y="248"/>
                  </a:lnTo>
                  <a:lnTo>
                    <a:pt x="80" y="224"/>
                  </a:lnTo>
                  <a:lnTo>
                    <a:pt x="80" y="200"/>
                  </a:lnTo>
                  <a:lnTo>
                    <a:pt x="96" y="184"/>
                  </a:lnTo>
                  <a:lnTo>
                    <a:pt x="104" y="176"/>
                  </a:lnTo>
                  <a:lnTo>
                    <a:pt x="128" y="160"/>
                  </a:lnTo>
                  <a:lnTo>
                    <a:pt x="136" y="144"/>
                  </a:lnTo>
                  <a:lnTo>
                    <a:pt x="128" y="136"/>
                  </a:lnTo>
                  <a:lnTo>
                    <a:pt x="136" y="120"/>
                  </a:lnTo>
                  <a:lnTo>
                    <a:pt x="152" y="104"/>
                  </a:lnTo>
                  <a:lnTo>
                    <a:pt x="160" y="112"/>
                  </a:lnTo>
                  <a:lnTo>
                    <a:pt x="160" y="104"/>
                  </a:lnTo>
                  <a:lnTo>
                    <a:pt x="160" y="8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56" name="Freeform 705"/>
            <p:cNvSpPr/>
            <p:nvPr/>
          </p:nvSpPr>
          <p:spPr bwMode="auto">
            <a:xfrm>
              <a:off x="2971077" y="2050603"/>
              <a:ext cx="246038" cy="161137"/>
            </a:xfrm>
            <a:custGeom>
              <a:avLst/>
              <a:gdLst>
                <a:gd name="T0" fmla="*/ 2147483647 w 232"/>
                <a:gd name="T1" fmla="*/ 2147483647 h 152"/>
                <a:gd name="T2" fmla="*/ 2147483647 w 232"/>
                <a:gd name="T3" fmla="*/ 2147483647 h 152"/>
                <a:gd name="T4" fmla="*/ 2147483647 w 232"/>
                <a:gd name="T5" fmla="*/ 2147483647 h 152"/>
                <a:gd name="T6" fmla="*/ 2147483647 w 232"/>
                <a:gd name="T7" fmla="*/ 2147483647 h 152"/>
                <a:gd name="T8" fmla="*/ 2147483647 w 232"/>
                <a:gd name="T9" fmla="*/ 2147483647 h 152"/>
                <a:gd name="T10" fmla="*/ 2147483647 w 232"/>
                <a:gd name="T11" fmla="*/ 2147483647 h 152"/>
                <a:gd name="T12" fmla="*/ 2147483647 w 232"/>
                <a:gd name="T13" fmla="*/ 2147483647 h 152"/>
                <a:gd name="T14" fmla="*/ 2147483647 w 232"/>
                <a:gd name="T15" fmla="*/ 2147483647 h 152"/>
                <a:gd name="T16" fmla="*/ 2147483647 w 232"/>
                <a:gd name="T17" fmla="*/ 2147483647 h 152"/>
                <a:gd name="T18" fmla="*/ 2147483647 w 232"/>
                <a:gd name="T19" fmla="*/ 2147483647 h 152"/>
                <a:gd name="T20" fmla="*/ 2147483647 w 232"/>
                <a:gd name="T21" fmla="*/ 2147483647 h 152"/>
                <a:gd name="T22" fmla="*/ 2147483647 w 232"/>
                <a:gd name="T23" fmla="*/ 0 h 152"/>
                <a:gd name="T24" fmla="*/ 2147483647 w 232"/>
                <a:gd name="T25" fmla="*/ 0 h 152"/>
                <a:gd name="T26" fmla="*/ 2147483647 w 232"/>
                <a:gd name="T27" fmla="*/ 2147483647 h 152"/>
                <a:gd name="T28" fmla="*/ 2147483647 w 232"/>
                <a:gd name="T29" fmla="*/ 2147483647 h 152"/>
                <a:gd name="T30" fmla="*/ 2147483647 w 232"/>
                <a:gd name="T31" fmla="*/ 2147483647 h 152"/>
                <a:gd name="T32" fmla="*/ 2147483647 w 232"/>
                <a:gd name="T33" fmla="*/ 2147483647 h 152"/>
                <a:gd name="T34" fmla="*/ 2147483647 w 232"/>
                <a:gd name="T35" fmla="*/ 2147483647 h 152"/>
                <a:gd name="T36" fmla="*/ 2147483647 w 232"/>
                <a:gd name="T37" fmla="*/ 2147483647 h 152"/>
                <a:gd name="T38" fmla="*/ 2147483647 w 232"/>
                <a:gd name="T39" fmla="*/ 2147483647 h 152"/>
                <a:gd name="T40" fmla="*/ 2147483647 w 232"/>
                <a:gd name="T41" fmla="*/ 2147483647 h 152"/>
                <a:gd name="T42" fmla="*/ 2147483647 w 232"/>
                <a:gd name="T43" fmla="*/ 2147483647 h 152"/>
                <a:gd name="T44" fmla="*/ 0 w 232"/>
                <a:gd name="T45" fmla="*/ 2147483647 h 152"/>
                <a:gd name="T46" fmla="*/ 0 w 232"/>
                <a:gd name="T47" fmla="*/ 2147483647 h 152"/>
                <a:gd name="T48" fmla="*/ 2147483647 w 232"/>
                <a:gd name="T49" fmla="*/ 2147483647 h 152"/>
                <a:gd name="T50" fmla="*/ 2147483647 w 232"/>
                <a:gd name="T51" fmla="*/ 2147483647 h 152"/>
                <a:gd name="T52" fmla="*/ 2147483647 w 232"/>
                <a:gd name="T53" fmla="*/ 2147483647 h 152"/>
                <a:gd name="T54" fmla="*/ 2147483647 w 232"/>
                <a:gd name="T55" fmla="*/ 2147483647 h 152"/>
                <a:gd name="T56" fmla="*/ 2147483647 w 232"/>
                <a:gd name="T57" fmla="*/ 2147483647 h 152"/>
                <a:gd name="T58" fmla="*/ 2147483647 w 232"/>
                <a:gd name="T59" fmla="*/ 2147483647 h 152"/>
                <a:gd name="T60" fmla="*/ 2147483647 w 232"/>
                <a:gd name="T61" fmla="*/ 2147483647 h 152"/>
                <a:gd name="T62" fmla="*/ 2147483647 w 232"/>
                <a:gd name="T63" fmla="*/ 2147483647 h 152"/>
                <a:gd name="T64" fmla="*/ 2147483647 w 232"/>
                <a:gd name="T65" fmla="*/ 2147483647 h 152"/>
                <a:gd name="T66" fmla="*/ 2147483647 w 232"/>
                <a:gd name="T67" fmla="*/ 2147483647 h 152"/>
                <a:gd name="T68" fmla="*/ 2147483647 w 232"/>
                <a:gd name="T69" fmla="*/ 2147483647 h 152"/>
                <a:gd name="T70" fmla="*/ 2147483647 w 232"/>
                <a:gd name="T71" fmla="*/ 2147483647 h 152"/>
                <a:gd name="T72" fmla="*/ 2147483647 w 232"/>
                <a:gd name="T73" fmla="*/ 2147483647 h 152"/>
                <a:gd name="T74" fmla="*/ 2147483647 w 232"/>
                <a:gd name="T75" fmla="*/ 2147483647 h 152"/>
                <a:gd name="T76" fmla="*/ 2147483647 w 232"/>
                <a:gd name="T77" fmla="*/ 2147483647 h 152"/>
                <a:gd name="T78" fmla="*/ 2147483647 w 232"/>
                <a:gd name="T79" fmla="*/ 2147483647 h 152"/>
                <a:gd name="T80" fmla="*/ 2147483647 w 232"/>
                <a:gd name="T81" fmla="*/ 2147483647 h 152"/>
                <a:gd name="T82" fmla="*/ 2147483647 w 232"/>
                <a:gd name="T83" fmla="*/ 2147483647 h 152"/>
                <a:gd name="T84" fmla="*/ 2147483647 w 232"/>
                <a:gd name="T85" fmla="*/ 2147483647 h 152"/>
                <a:gd name="T86" fmla="*/ 2147483647 w 232"/>
                <a:gd name="T87" fmla="*/ 2147483647 h 152"/>
                <a:gd name="T88" fmla="*/ 2147483647 w 232"/>
                <a:gd name="T89" fmla="*/ 2147483647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
                <a:gd name="T136" fmla="*/ 0 h 152"/>
                <a:gd name="T137" fmla="*/ 232 w 232"/>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 h="152">
                  <a:moveTo>
                    <a:pt x="216" y="88"/>
                  </a:moveTo>
                  <a:lnTo>
                    <a:pt x="224" y="88"/>
                  </a:lnTo>
                  <a:lnTo>
                    <a:pt x="232" y="64"/>
                  </a:lnTo>
                  <a:lnTo>
                    <a:pt x="232" y="56"/>
                  </a:lnTo>
                  <a:lnTo>
                    <a:pt x="208" y="48"/>
                  </a:lnTo>
                  <a:lnTo>
                    <a:pt x="192" y="40"/>
                  </a:lnTo>
                  <a:lnTo>
                    <a:pt x="184" y="40"/>
                  </a:lnTo>
                  <a:lnTo>
                    <a:pt x="168" y="32"/>
                  </a:lnTo>
                  <a:lnTo>
                    <a:pt x="160" y="16"/>
                  </a:lnTo>
                  <a:lnTo>
                    <a:pt x="136" y="8"/>
                  </a:lnTo>
                  <a:lnTo>
                    <a:pt x="128" y="8"/>
                  </a:lnTo>
                  <a:lnTo>
                    <a:pt x="128" y="0"/>
                  </a:lnTo>
                  <a:lnTo>
                    <a:pt x="120" y="0"/>
                  </a:lnTo>
                  <a:lnTo>
                    <a:pt x="112" y="24"/>
                  </a:lnTo>
                  <a:lnTo>
                    <a:pt x="96" y="24"/>
                  </a:lnTo>
                  <a:lnTo>
                    <a:pt x="72" y="24"/>
                  </a:lnTo>
                  <a:lnTo>
                    <a:pt x="48" y="16"/>
                  </a:lnTo>
                  <a:lnTo>
                    <a:pt x="32" y="16"/>
                  </a:lnTo>
                  <a:lnTo>
                    <a:pt x="24" y="16"/>
                  </a:lnTo>
                  <a:lnTo>
                    <a:pt x="24" y="32"/>
                  </a:lnTo>
                  <a:lnTo>
                    <a:pt x="16" y="40"/>
                  </a:lnTo>
                  <a:lnTo>
                    <a:pt x="8" y="64"/>
                  </a:lnTo>
                  <a:lnTo>
                    <a:pt x="0" y="64"/>
                  </a:lnTo>
                  <a:lnTo>
                    <a:pt x="0" y="72"/>
                  </a:lnTo>
                  <a:lnTo>
                    <a:pt x="8" y="80"/>
                  </a:lnTo>
                  <a:lnTo>
                    <a:pt x="16" y="88"/>
                  </a:lnTo>
                  <a:lnTo>
                    <a:pt x="48" y="80"/>
                  </a:lnTo>
                  <a:lnTo>
                    <a:pt x="72" y="80"/>
                  </a:lnTo>
                  <a:lnTo>
                    <a:pt x="96" y="96"/>
                  </a:lnTo>
                  <a:lnTo>
                    <a:pt x="104" y="112"/>
                  </a:lnTo>
                  <a:lnTo>
                    <a:pt x="88" y="120"/>
                  </a:lnTo>
                  <a:lnTo>
                    <a:pt x="88" y="136"/>
                  </a:lnTo>
                  <a:lnTo>
                    <a:pt x="96" y="136"/>
                  </a:lnTo>
                  <a:lnTo>
                    <a:pt x="104" y="128"/>
                  </a:lnTo>
                  <a:lnTo>
                    <a:pt x="120" y="120"/>
                  </a:lnTo>
                  <a:lnTo>
                    <a:pt x="136" y="120"/>
                  </a:lnTo>
                  <a:lnTo>
                    <a:pt x="144" y="128"/>
                  </a:lnTo>
                  <a:lnTo>
                    <a:pt x="136" y="136"/>
                  </a:lnTo>
                  <a:lnTo>
                    <a:pt x="152" y="152"/>
                  </a:lnTo>
                  <a:lnTo>
                    <a:pt x="184" y="136"/>
                  </a:lnTo>
                  <a:lnTo>
                    <a:pt x="168" y="128"/>
                  </a:lnTo>
                  <a:lnTo>
                    <a:pt x="176" y="112"/>
                  </a:lnTo>
                  <a:lnTo>
                    <a:pt x="200" y="112"/>
                  </a:lnTo>
                  <a:lnTo>
                    <a:pt x="208" y="104"/>
                  </a:lnTo>
                  <a:lnTo>
                    <a:pt x="216" y="8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57" name="Freeform 706"/>
            <p:cNvSpPr/>
            <p:nvPr/>
          </p:nvSpPr>
          <p:spPr bwMode="auto">
            <a:xfrm>
              <a:off x="3114888" y="2050603"/>
              <a:ext cx="25990" cy="16460"/>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24" y="16"/>
                  </a:moveTo>
                  <a:lnTo>
                    <a:pt x="8" y="0"/>
                  </a:lnTo>
                  <a:lnTo>
                    <a:pt x="0" y="8"/>
                  </a:lnTo>
                  <a:lnTo>
                    <a:pt x="24" y="1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58" name="Freeform 707"/>
            <p:cNvSpPr/>
            <p:nvPr/>
          </p:nvSpPr>
          <p:spPr bwMode="auto">
            <a:xfrm>
              <a:off x="2945953" y="2262854"/>
              <a:ext cx="84034" cy="84900"/>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2147483647 w 80"/>
                <a:gd name="T49" fmla="*/ 2147483647 h 80"/>
                <a:gd name="T50" fmla="*/ 2147483647 w 80"/>
                <a:gd name="T51" fmla="*/ 2147483647 h 80"/>
                <a:gd name="T52" fmla="*/ 2147483647 w 80"/>
                <a:gd name="T53" fmla="*/ 2147483647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80"/>
                <a:gd name="T83" fmla="*/ 80 w 80"/>
                <a:gd name="T84" fmla="*/ 80 h 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59" name="Freeform 708"/>
            <p:cNvSpPr/>
            <p:nvPr/>
          </p:nvSpPr>
          <p:spPr bwMode="auto">
            <a:xfrm>
              <a:off x="3114888" y="2050603"/>
              <a:ext cx="25990" cy="16460"/>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2147483647 w 24"/>
                <a:gd name="T9" fmla="*/ 2147483647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24" y="16"/>
                  </a:moveTo>
                  <a:lnTo>
                    <a:pt x="8" y="0"/>
                  </a:lnTo>
                  <a:lnTo>
                    <a:pt x="0" y="8"/>
                  </a:lnTo>
                  <a:lnTo>
                    <a:pt x="24" y="1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60" name="Freeform 709"/>
            <p:cNvSpPr/>
            <p:nvPr/>
          </p:nvSpPr>
          <p:spPr bwMode="auto">
            <a:xfrm>
              <a:off x="2945953" y="2135504"/>
              <a:ext cx="135147" cy="92697"/>
            </a:xfrm>
            <a:custGeom>
              <a:avLst/>
              <a:gdLst>
                <a:gd name="T0" fmla="*/ 2147483647 w 128"/>
                <a:gd name="T1" fmla="*/ 2147483647 h 88"/>
                <a:gd name="T2" fmla="*/ 2147483647 w 128"/>
                <a:gd name="T3" fmla="*/ 2147483647 h 88"/>
                <a:gd name="T4" fmla="*/ 2147483647 w 128"/>
                <a:gd name="T5" fmla="*/ 2147483647 h 88"/>
                <a:gd name="T6" fmla="*/ 2147483647 w 128"/>
                <a:gd name="T7" fmla="*/ 0 h 88"/>
                <a:gd name="T8" fmla="*/ 2147483647 w 128"/>
                <a:gd name="T9" fmla="*/ 0 h 88"/>
                <a:gd name="T10" fmla="*/ 2147483647 w 128"/>
                <a:gd name="T11" fmla="*/ 2147483647 h 88"/>
                <a:gd name="T12" fmla="*/ 2147483647 w 128"/>
                <a:gd name="T13" fmla="*/ 0 h 88"/>
                <a:gd name="T14" fmla="*/ 2147483647 w 128"/>
                <a:gd name="T15" fmla="*/ 2147483647 h 88"/>
                <a:gd name="T16" fmla="*/ 2147483647 w 128"/>
                <a:gd name="T17" fmla="*/ 2147483647 h 88"/>
                <a:gd name="T18" fmla="*/ 0 w 128"/>
                <a:gd name="T19" fmla="*/ 2147483647 h 88"/>
                <a:gd name="T20" fmla="*/ 2147483647 w 128"/>
                <a:gd name="T21" fmla="*/ 2147483647 h 88"/>
                <a:gd name="T22" fmla="*/ 2147483647 w 128"/>
                <a:gd name="T23" fmla="*/ 2147483647 h 88"/>
                <a:gd name="T24" fmla="*/ 2147483647 w 128"/>
                <a:gd name="T25" fmla="*/ 2147483647 h 88"/>
                <a:gd name="T26" fmla="*/ 2147483647 w 128"/>
                <a:gd name="T27" fmla="*/ 2147483647 h 88"/>
                <a:gd name="T28" fmla="*/ 2147483647 w 128"/>
                <a:gd name="T29" fmla="*/ 2147483647 h 88"/>
                <a:gd name="T30" fmla="*/ 2147483647 w 128"/>
                <a:gd name="T31" fmla="*/ 2147483647 h 88"/>
                <a:gd name="T32" fmla="*/ 2147483647 w 128"/>
                <a:gd name="T33" fmla="*/ 2147483647 h 88"/>
                <a:gd name="T34" fmla="*/ 2147483647 w 128"/>
                <a:gd name="T35" fmla="*/ 2147483647 h 88"/>
                <a:gd name="T36" fmla="*/ 2147483647 w 128"/>
                <a:gd name="T37" fmla="*/ 2147483647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88"/>
                <a:gd name="T59" fmla="*/ 128 w 128"/>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 h="88">
                  <a:moveTo>
                    <a:pt x="112" y="40"/>
                  </a:moveTo>
                  <a:lnTo>
                    <a:pt x="128" y="32"/>
                  </a:lnTo>
                  <a:lnTo>
                    <a:pt x="120" y="16"/>
                  </a:lnTo>
                  <a:lnTo>
                    <a:pt x="96" y="0"/>
                  </a:lnTo>
                  <a:lnTo>
                    <a:pt x="72" y="0"/>
                  </a:lnTo>
                  <a:lnTo>
                    <a:pt x="40" y="8"/>
                  </a:lnTo>
                  <a:lnTo>
                    <a:pt x="32" y="0"/>
                  </a:lnTo>
                  <a:lnTo>
                    <a:pt x="24" y="24"/>
                  </a:lnTo>
                  <a:lnTo>
                    <a:pt x="16" y="40"/>
                  </a:lnTo>
                  <a:lnTo>
                    <a:pt x="0" y="40"/>
                  </a:lnTo>
                  <a:lnTo>
                    <a:pt x="32" y="80"/>
                  </a:lnTo>
                  <a:lnTo>
                    <a:pt x="40" y="80"/>
                  </a:lnTo>
                  <a:lnTo>
                    <a:pt x="64" y="80"/>
                  </a:lnTo>
                  <a:lnTo>
                    <a:pt x="88" y="80"/>
                  </a:lnTo>
                  <a:lnTo>
                    <a:pt x="112" y="88"/>
                  </a:lnTo>
                  <a:lnTo>
                    <a:pt x="112" y="64"/>
                  </a:lnTo>
                  <a:lnTo>
                    <a:pt x="120" y="56"/>
                  </a:lnTo>
                  <a:lnTo>
                    <a:pt x="112" y="56"/>
                  </a:lnTo>
                  <a:lnTo>
                    <a:pt x="112" y="4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61" name="Freeform 710"/>
            <p:cNvSpPr/>
            <p:nvPr/>
          </p:nvSpPr>
          <p:spPr bwMode="auto">
            <a:xfrm>
              <a:off x="2945953" y="2177954"/>
              <a:ext cx="33787" cy="42450"/>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62" name="Freeform 711"/>
            <p:cNvSpPr/>
            <p:nvPr/>
          </p:nvSpPr>
          <p:spPr bwMode="auto">
            <a:xfrm>
              <a:off x="2835063" y="2084390"/>
              <a:ext cx="93564" cy="51114"/>
            </a:xfrm>
            <a:custGeom>
              <a:avLst/>
              <a:gdLst>
                <a:gd name="T0" fmla="*/ 2147483647 w 88"/>
                <a:gd name="T1" fmla="*/ 2147483647 h 48"/>
                <a:gd name="T2" fmla="*/ 2147483647 w 88"/>
                <a:gd name="T3" fmla="*/ 2147483647 h 48"/>
                <a:gd name="T4" fmla="*/ 2147483647 w 88"/>
                <a:gd name="T5" fmla="*/ 2147483647 h 48"/>
                <a:gd name="T6" fmla="*/ 2147483647 w 88"/>
                <a:gd name="T7" fmla="*/ 2147483647 h 48"/>
                <a:gd name="T8" fmla="*/ 2147483647 w 88"/>
                <a:gd name="T9" fmla="*/ 2147483647 h 48"/>
                <a:gd name="T10" fmla="*/ 2147483647 w 88"/>
                <a:gd name="T11" fmla="*/ 2147483647 h 48"/>
                <a:gd name="T12" fmla="*/ 2147483647 w 88"/>
                <a:gd name="T13" fmla="*/ 2147483647 h 48"/>
                <a:gd name="T14" fmla="*/ 2147483647 w 88"/>
                <a:gd name="T15" fmla="*/ 2147483647 h 48"/>
                <a:gd name="T16" fmla="*/ 2147483647 w 88"/>
                <a:gd name="T17" fmla="*/ 2147483647 h 48"/>
                <a:gd name="T18" fmla="*/ 2147483647 w 88"/>
                <a:gd name="T19" fmla="*/ 0 h 48"/>
                <a:gd name="T20" fmla="*/ 2147483647 w 88"/>
                <a:gd name="T21" fmla="*/ 0 h 48"/>
                <a:gd name="T22" fmla="*/ 2147483647 w 88"/>
                <a:gd name="T23" fmla="*/ 0 h 48"/>
                <a:gd name="T24" fmla="*/ 2147483647 w 88"/>
                <a:gd name="T25" fmla="*/ 2147483647 h 48"/>
                <a:gd name="T26" fmla="*/ 2147483647 w 88"/>
                <a:gd name="T27" fmla="*/ 2147483647 h 48"/>
                <a:gd name="T28" fmla="*/ 0 w 88"/>
                <a:gd name="T29" fmla="*/ 2147483647 h 48"/>
                <a:gd name="T30" fmla="*/ 2147483647 w 88"/>
                <a:gd name="T31" fmla="*/ 2147483647 h 48"/>
                <a:gd name="T32" fmla="*/ 2147483647 w 88"/>
                <a:gd name="T33" fmla="*/ 2147483647 h 48"/>
                <a:gd name="T34" fmla="*/ 2147483647 w 88"/>
                <a:gd name="T35" fmla="*/ 2147483647 h 48"/>
                <a:gd name="T36" fmla="*/ 2147483647 w 88"/>
                <a:gd name="T37" fmla="*/ 2147483647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48"/>
                <a:gd name="T59" fmla="*/ 88 w 88"/>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48">
                  <a:moveTo>
                    <a:pt x="40" y="40"/>
                  </a:moveTo>
                  <a:lnTo>
                    <a:pt x="56" y="40"/>
                  </a:lnTo>
                  <a:lnTo>
                    <a:pt x="64" y="40"/>
                  </a:lnTo>
                  <a:lnTo>
                    <a:pt x="64" y="48"/>
                  </a:lnTo>
                  <a:lnTo>
                    <a:pt x="80" y="40"/>
                  </a:lnTo>
                  <a:lnTo>
                    <a:pt x="80" y="32"/>
                  </a:lnTo>
                  <a:lnTo>
                    <a:pt x="88" y="24"/>
                  </a:lnTo>
                  <a:lnTo>
                    <a:pt x="72" y="16"/>
                  </a:lnTo>
                  <a:lnTo>
                    <a:pt x="56" y="8"/>
                  </a:lnTo>
                  <a:lnTo>
                    <a:pt x="40" y="0"/>
                  </a:lnTo>
                  <a:lnTo>
                    <a:pt x="32" y="0"/>
                  </a:lnTo>
                  <a:lnTo>
                    <a:pt x="24" y="0"/>
                  </a:lnTo>
                  <a:lnTo>
                    <a:pt x="16" y="8"/>
                  </a:lnTo>
                  <a:lnTo>
                    <a:pt x="8" y="8"/>
                  </a:lnTo>
                  <a:lnTo>
                    <a:pt x="0" y="16"/>
                  </a:lnTo>
                  <a:lnTo>
                    <a:pt x="8" y="16"/>
                  </a:lnTo>
                  <a:lnTo>
                    <a:pt x="16" y="24"/>
                  </a:lnTo>
                  <a:lnTo>
                    <a:pt x="24" y="40"/>
                  </a:lnTo>
                  <a:lnTo>
                    <a:pt x="40" y="4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63" name="Freeform 712"/>
            <p:cNvSpPr/>
            <p:nvPr/>
          </p:nvSpPr>
          <p:spPr bwMode="auto">
            <a:xfrm>
              <a:off x="2894840" y="2135504"/>
              <a:ext cx="84900" cy="51113"/>
            </a:xfrm>
            <a:custGeom>
              <a:avLst/>
              <a:gdLst>
                <a:gd name="T0" fmla="*/ 2147483647 w 80"/>
                <a:gd name="T1" fmla="*/ 0 h 48"/>
                <a:gd name="T2" fmla="*/ 2147483647 w 80"/>
                <a:gd name="T3" fmla="*/ 0 h 48"/>
                <a:gd name="T4" fmla="*/ 2147483647 w 80"/>
                <a:gd name="T5" fmla="*/ 2147483647 h 48"/>
                <a:gd name="T6" fmla="*/ 2147483647 w 80"/>
                <a:gd name="T7" fmla="*/ 2147483647 h 48"/>
                <a:gd name="T8" fmla="*/ 2147483647 w 80"/>
                <a:gd name="T9" fmla="*/ 2147483647 h 48"/>
                <a:gd name="T10" fmla="*/ 2147483647 w 80"/>
                <a:gd name="T11" fmla="*/ 2147483647 h 48"/>
                <a:gd name="T12" fmla="*/ 2147483647 w 80"/>
                <a:gd name="T13" fmla="*/ 2147483647 h 48"/>
                <a:gd name="T14" fmla="*/ 0 w 80"/>
                <a:gd name="T15" fmla="*/ 2147483647 h 48"/>
                <a:gd name="T16" fmla="*/ 0 w 80"/>
                <a:gd name="T17" fmla="*/ 2147483647 h 48"/>
                <a:gd name="T18" fmla="*/ 2147483647 w 80"/>
                <a:gd name="T19" fmla="*/ 2147483647 h 48"/>
                <a:gd name="T20" fmla="*/ 2147483647 w 80"/>
                <a:gd name="T21" fmla="*/ 2147483647 h 48"/>
                <a:gd name="T22" fmla="*/ 2147483647 w 80"/>
                <a:gd name="T23" fmla="*/ 2147483647 h 48"/>
                <a:gd name="T24" fmla="*/ 2147483647 w 80"/>
                <a:gd name="T25" fmla="*/ 2147483647 h 48"/>
                <a:gd name="T26" fmla="*/ 2147483647 w 80"/>
                <a:gd name="T27" fmla="*/ 2147483647 h 48"/>
                <a:gd name="T28" fmla="*/ 2147483647 w 80"/>
                <a:gd name="T29" fmla="*/ 0 h 48"/>
                <a:gd name="T30" fmla="*/ 2147483647 w 80"/>
                <a:gd name="T31" fmla="*/ 0 h 48"/>
                <a:gd name="T32" fmla="*/ 2147483647 w 80"/>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48"/>
                <a:gd name="T53" fmla="*/ 80 w 8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48">
                  <a:moveTo>
                    <a:pt x="56" y="0"/>
                  </a:moveTo>
                  <a:lnTo>
                    <a:pt x="48" y="0"/>
                  </a:lnTo>
                  <a:lnTo>
                    <a:pt x="32" y="8"/>
                  </a:lnTo>
                  <a:lnTo>
                    <a:pt x="24" y="8"/>
                  </a:lnTo>
                  <a:lnTo>
                    <a:pt x="16" y="8"/>
                  </a:lnTo>
                  <a:lnTo>
                    <a:pt x="8" y="8"/>
                  </a:lnTo>
                  <a:lnTo>
                    <a:pt x="8" y="16"/>
                  </a:lnTo>
                  <a:lnTo>
                    <a:pt x="0" y="24"/>
                  </a:lnTo>
                  <a:lnTo>
                    <a:pt x="0" y="32"/>
                  </a:lnTo>
                  <a:lnTo>
                    <a:pt x="16" y="40"/>
                  </a:lnTo>
                  <a:lnTo>
                    <a:pt x="32" y="48"/>
                  </a:lnTo>
                  <a:lnTo>
                    <a:pt x="48" y="40"/>
                  </a:lnTo>
                  <a:lnTo>
                    <a:pt x="64" y="40"/>
                  </a:lnTo>
                  <a:lnTo>
                    <a:pt x="72" y="24"/>
                  </a:lnTo>
                  <a:lnTo>
                    <a:pt x="80" y="0"/>
                  </a:lnTo>
                  <a:lnTo>
                    <a:pt x="72" y="0"/>
                  </a:lnTo>
                  <a:lnTo>
                    <a:pt x="56" y="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64" name="Freeform 713"/>
            <p:cNvSpPr/>
            <p:nvPr/>
          </p:nvSpPr>
          <p:spPr bwMode="auto">
            <a:xfrm>
              <a:off x="2903503" y="2109514"/>
              <a:ext cx="76237" cy="34653"/>
            </a:xfrm>
            <a:custGeom>
              <a:avLst/>
              <a:gdLst>
                <a:gd name="T0" fmla="*/ 2147483647 w 72"/>
                <a:gd name="T1" fmla="*/ 2147483647 h 32"/>
                <a:gd name="T2" fmla="*/ 2147483647 w 72"/>
                <a:gd name="T3" fmla="*/ 0 h 32"/>
                <a:gd name="T4" fmla="*/ 2147483647 w 72"/>
                <a:gd name="T5" fmla="*/ 2147483647 h 32"/>
                <a:gd name="T6" fmla="*/ 2147483647 w 72"/>
                <a:gd name="T7" fmla="*/ 2147483647 h 32"/>
                <a:gd name="T8" fmla="*/ 0 w 72"/>
                <a:gd name="T9" fmla="*/ 2147483647 h 32"/>
                <a:gd name="T10" fmla="*/ 0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32"/>
                <a:gd name="T53" fmla="*/ 72 w 7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65" name="Freeform 714"/>
            <p:cNvSpPr/>
            <p:nvPr/>
          </p:nvSpPr>
          <p:spPr bwMode="auto">
            <a:xfrm>
              <a:off x="2945953" y="2177954"/>
              <a:ext cx="33787" cy="42450"/>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66" name="Freeform 715"/>
            <p:cNvSpPr/>
            <p:nvPr/>
          </p:nvSpPr>
          <p:spPr bwMode="auto">
            <a:xfrm>
              <a:off x="2903503" y="2109514"/>
              <a:ext cx="76237" cy="34653"/>
            </a:xfrm>
            <a:custGeom>
              <a:avLst/>
              <a:gdLst>
                <a:gd name="T0" fmla="*/ 2147483647 w 72"/>
                <a:gd name="T1" fmla="*/ 2147483647 h 32"/>
                <a:gd name="T2" fmla="*/ 2147483647 w 72"/>
                <a:gd name="T3" fmla="*/ 0 h 32"/>
                <a:gd name="T4" fmla="*/ 2147483647 w 72"/>
                <a:gd name="T5" fmla="*/ 0 h 32"/>
                <a:gd name="T6" fmla="*/ 2147483647 w 72"/>
                <a:gd name="T7" fmla="*/ 2147483647 h 32"/>
                <a:gd name="T8" fmla="*/ 2147483647 w 72"/>
                <a:gd name="T9" fmla="*/ 2147483647 h 32"/>
                <a:gd name="T10" fmla="*/ 0 w 72"/>
                <a:gd name="T11" fmla="*/ 2147483647 h 32"/>
                <a:gd name="T12" fmla="*/ 0 w 72"/>
                <a:gd name="T13" fmla="*/ 2147483647 h 32"/>
                <a:gd name="T14" fmla="*/ 0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2147483647 w 72"/>
                <a:gd name="T35" fmla="*/ 2147483647 h 32"/>
                <a:gd name="T36" fmla="*/ 2147483647 w 72"/>
                <a:gd name="T37" fmla="*/ 214748364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32"/>
                <a:gd name="T59" fmla="*/ 72 w 7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67" name="Freeform 716"/>
            <p:cNvSpPr/>
            <p:nvPr/>
          </p:nvSpPr>
          <p:spPr bwMode="auto">
            <a:xfrm>
              <a:off x="2979740" y="2220404"/>
              <a:ext cx="92697" cy="76237"/>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0 h 72"/>
                <a:gd name="T44" fmla="*/ 2147483647 w 88"/>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
                <a:gd name="T70" fmla="*/ 0 h 72"/>
                <a:gd name="T71" fmla="*/ 88 w 88"/>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68" name="Freeform 717"/>
            <p:cNvSpPr/>
            <p:nvPr/>
          </p:nvSpPr>
          <p:spPr bwMode="auto">
            <a:xfrm>
              <a:off x="2919963" y="2177954"/>
              <a:ext cx="67574" cy="118687"/>
            </a:xfrm>
            <a:custGeom>
              <a:avLst/>
              <a:gdLst>
                <a:gd name="T0" fmla="*/ 2147483647 w 64"/>
                <a:gd name="T1" fmla="*/ 2147483647 h 112"/>
                <a:gd name="T2" fmla="*/ 2147483647 w 64"/>
                <a:gd name="T3" fmla="*/ 2147483647 h 112"/>
                <a:gd name="T4" fmla="*/ 2147483647 w 64"/>
                <a:gd name="T5" fmla="*/ 2147483647 h 112"/>
                <a:gd name="T6" fmla="*/ 2147483647 w 64"/>
                <a:gd name="T7" fmla="*/ 2147483647 h 112"/>
                <a:gd name="T8" fmla="*/ 2147483647 w 64"/>
                <a:gd name="T9" fmla="*/ 2147483647 h 112"/>
                <a:gd name="T10" fmla="*/ 2147483647 w 64"/>
                <a:gd name="T11" fmla="*/ 2147483647 h 112"/>
                <a:gd name="T12" fmla="*/ 2147483647 w 64"/>
                <a:gd name="T13" fmla="*/ 2147483647 h 112"/>
                <a:gd name="T14" fmla="*/ 2147483647 w 64"/>
                <a:gd name="T15" fmla="*/ 2147483647 h 112"/>
                <a:gd name="T16" fmla="*/ 2147483647 w 64"/>
                <a:gd name="T17" fmla="*/ 2147483647 h 112"/>
                <a:gd name="T18" fmla="*/ 2147483647 w 64"/>
                <a:gd name="T19" fmla="*/ 2147483647 h 112"/>
                <a:gd name="T20" fmla="*/ 2147483647 w 64"/>
                <a:gd name="T21" fmla="*/ 0 h 112"/>
                <a:gd name="T22" fmla="*/ 2147483647 w 64"/>
                <a:gd name="T23" fmla="*/ 2147483647 h 112"/>
                <a:gd name="T24" fmla="*/ 2147483647 w 64"/>
                <a:gd name="T25" fmla="*/ 2147483647 h 112"/>
                <a:gd name="T26" fmla="*/ 2147483647 w 64"/>
                <a:gd name="T27" fmla="*/ 2147483647 h 112"/>
                <a:gd name="T28" fmla="*/ 2147483647 w 64"/>
                <a:gd name="T29" fmla="*/ 2147483647 h 112"/>
                <a:gd name="T30" fmla="*/ 2147483647 w 64"/>
                <a:gd name="T31" fmla="*/ 2147483647 h 112"/>
                <a:gd name="T32" fmla="*/ 0 w 64"/>
                <a:gd name="T33" fmla="*/ 2147483647 h 112"/>
                <a:gd name="T34" fmla="*/ 2147483647 w 64"/>
                <a:gd name="T35" fmla="*/ 2147483647 h 112"/>
                <a:gd name="T36" fmla="*/ 2147483647 w 64"/>
                <a:gd name="T37" fmla="*/ 2147483647 h 112"/>
                <a:gd name="T38" fmla="*/ 2147483647 w 64"/>
                <a:gd name="T39" fmla="*/ 2147483647 h 112"/>
                <a:gd name="T40" fmla="*/ 2147483647 w 64"/>
                <a:gd name="T41" fmla="*/ 2147483647 h 112"/>
                <a:gd name="T42" fmla="*/ 2147483647 w 64"/>
                <a:gd name="T43" fmla="*/ 2147483647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12"/>
                <a:gd name="T68" fmla="*/ 64 w 64"/>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12">
                  <a:moveTo>
                    <a:pt x="40" y="96"/>
                  </a:moveTo>
                  <a:lnTo>
                    <a:pt x="56" y="88"/>
                  </a:lnTo>
                  <a:lnTo>
                    <a:pt x="64" y="88"/>
                  </a:lnTo>
                  <a:lnTo>
                    <a:pt x="64" y="80"/>
                  </a:lnTo>
                  <a:lnTo>
                    <a:pt x="56" y="72"/>
                  </a:lnTo>
                  <a:lnTo>
                    <a:pt x="64" y="56"/>
                  </a:lnTo>
                  <a:lnTo>
                    <a:pt x="56" y="48"/>
                  </a:lnTo>
                  <a:lnTo>
                    <a:pt x="56" y="40"/>
                  </a:lnTo>
                  <a:lnTo>
                    <a:pt x="56" y="32"/>
                  </a:lnTo>
                  <a:lnTo>
                    <a:pt x="32" y="16"/>
                  </a:lnTo>
                  <a:lnTo>
                    <a:pt x="24" y="0"/>
                  </a:lnTo>
                  <a:lnTo>
                    <a:pt x="8" y="8"/>
                  </a:lnTo>
                  <a:lnTo>
                    <a:pt x="16" y="16"/>
                  </a:lnTo>
                  <a:lnTo>
                    <a:pt x="16" y="24"/>
                  </a:lnTo>
                  <a:lnTo>
                    <a:pt x="16" y="40"/>
                  </a:lnTo>
                  <a:lnTo>
                    <a:pt x="8" y="56"/>
                  </a:lnTo>
                  <a:lnTo>
                    <a:pt x="0" y="72"/>
                  </a:lnTo>
                  <a:lnTo>
                    <a:pt x="16" y="88"/>
                  </a:lnTo>
                  <a:lnTo>
                    <a:pt x="16" y="96"/>
                  </a:lnTo>
                  <a:lnTo>
                    <a:pt x="24" y="112"/>
                  </a:lnTo>
                  <a:lnTo>
                    <a:pt x="32" y="104"/>
                  </a:lnTo>
                  <a:lnTo>
                    <a:pt x="40" y="9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69" name="Freeform 718"/>
            <p:cNvSpPr/>
            <p:nvPr/>
          </p:nvSpPr>
          <p:spPr bwMode="auto">
            <a:xfrm>
              <a:off x="2861053" y="2160627"/>
              <a:ext cx="76237" cy="93564"/>
            </a:xfrm>
            <a:custGeom>
              <a:avLst/>
              <a:gdLst>
                <a:gd name="T0" fmla="*/ 2147483647 w 72"/>
                <a:gd name="T1" fmla="*/ 2147483647 h 88"/>
                <a:gd name="T2" fmla="*/ 2147483647 w 72"/>
                <a:gd name="T3" fmla="*/ 2147483647 h 88"/>
                <a:gd name="T4" fmla="*/ 2147483647 w 72"/>
                <a:gd name="T5" fmla="*/ 2147483647 h 88"/>
                <a:gd name="T6" fmla="*/ 2147483647 w 72"/>
                <a:gd name="T7" fmla="*/ 2147483647 h 88"/>
                <a:gd name="T8" fmla="*/ 2147483647 w 72"/>
                <a:gd name="T9" fmla="*/ 2147483647 h 88"/>
                <a:gd name="T10" fmla="*/ 2147483647 w 72"/>
                <a:gd name="T11" fmla="*/ 2147483647 h 88"/>
                <a:gd name="T12" fmla="*/ 2147483647 w 72"/>
                <a:gd name="T13" fmla="*/ 0 h 88"/>
                <a:gd name="T14" fmla="*/ 2147483647 w 72"/>
                <a:gd name="T15" fmla="*/ 2147483647 h 88"/>
                <a:gd name="T16" fmla="*/ 0 w 72"/>
                <a:gd name="T17" fmla="*/ 2147483647 h 88"/>
                <a:gd name="T18" fmla="*/ 0 w 72"/>
                <a:gd name="T19" fmla="*/ 2147483647 h 88"/>
                <a:gd name="T20" fmla="*/ 0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88"/>
                <a:gd name="T53" fmla="*/ 72 w 72"/>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88">
                  <a:moveTo>
                    <a:pt x="72" y="56"/>
                  </a:moveTo>
                  <a:lnTo>
                    <a:pt x="72" y="40"/>
                  </a:lnTo>
                  <a:lnTo>
                    <a:pt x="72" y="32"/>
                  </a:lnTo>
                  <a:lnTo>
                    <a:pt x="64" y="24"/>
                  </a:lnTo>
                  <a:lnTo>
                    <a:pt x="48" y="16"/>
                  </a:lnTo>
                  <a:lnTo>
                    <a:pt x="32" y="8"/>
                  </a:lnTo>
                  <a:lnTo>
                    <a:pt x="32" y="0"/>
                  </a:lnTo>
                  <a:lnTo>
                    <a:pt x="16" y="8"/>
                  </a:lnTo>
                  <a:lnTo>
                    <a:pt x="0" y="8"/>
                  </a:lnTo>
                  <a:lnTo>
                    <a:pt x="0" y="24"/>
                  </a:lnTo>
                  <a:lnTo>
                    <a:pt x="0" y="32"/>
                  </a:lnTo>
                  <a:lnTo>
                    <a:pt x="8" y="32"/>
                  </a:lnTo>
                  <a:lnTo>
                    <a:pt x="24" y="48"/>
                  </a:lnTo>
                  <a:lnTo>
                    <a:pt x="32" y="72"/>
                  </a:lnTo>
                  <a:lnTo>
                    <a:pt x="56" y="88"/>
                  </a:lnTo>
                  <a:lnTo>
                    <a:pt x="64" y="72"/>
                  </a:lnTo>
                  <a:lnTo>
                    <a:pt x="72" y="5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70" name="Freeform 719"/>
            <p:cNvSpPr/>
            <p:nvPr/>
          </p:nvSpPr>
          <p:spPr bwMode="auto">
            <a:xfrm>
              <a:off x="2945953" y="1983030"/>
              <a:ext cx="41584" cy="25123"/>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71" name="Freeform 720"/>
            <p:cNvSpPr/>
            <p:nvPr/>
          </p:nvSpPr>
          <p:spPr bwMode="auto">
            <a:xfrm>
              <a:off x="2979740" y="2220404"/>
              <a:ext cx="92697" cy="76237"/>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2147483647 h 72"/>
                <a:gd name="T44" fmla="*/ 2147483647 w 88"/>
                <a:gd name="T45" fmla="*/ 2147483647 h 72"/>
                <a:gd name="T46" fmla="*/ 2147483647 w 88"/>
                <a:gd name="T47" fmla="*/ 2147483647 h 72"/>
                <a:gd name="T48" fmla="*/ 2147483647 w 88"/>
                <a:gd name="T49" fmla="*/ 0 h 72"/>
                <a:gd name="T50" fmla="*/ 2147483647 w 88"/>
                <a:gd name="T51" fmla="*/ 0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
                <a:gd name="T79" fmla="*/ 0 h 72"/>
                <a:gd name="T80" fmla="*/ 88 w 88"/>
                <a:gd name="T81" fmla="*/ 72 h 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72" name="Freeform 721"/>
            <p:cNvSpPr/>
            <p:nvPr/>
          </p:nvSpPr>
          <p:spPr bwMode="auto">
            <a:xfrm>
              <a:off x="2945953" y="1983030"/>
              <a:ext cx="41584" cy="25123"/>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73" name="Freeform 722"/>
            <p:cNvSpPr/>
            <p:nvPr/>
          </p:nvSpPr>
          <p:spPr bwMode="auto">
            <a:xfrm>
              <a:off x="2868850" y="1999490"/>
              <a:ext cx="127350" cy="118687"/>
            </a:xfrm>
            <a:custGeom>
              <a:avLst/>
              <a:gdLst>
                <a:gd name="T0" fmla="*/ 0 w 120"/>
                <a:gd name="T1" fmla="*/ 2147483647 h 112"/>
                <a:gd name="T2" fmla="*/ 0 w 120"/>
                <a:gd name="T3" fmla="*/ 2147483647 h 112"/>
                <a:gd name="T4" fmla="*/ 0 w 120"/>
                <a:gd name="T5" fmla="*/ 2147483647 h 112"/>
                <a:gd name="T6" fmla="*/ 2147483647 w 120"/>
                <a:gd name="T7" fmla="*/ 2147483647 h 112"/>
                <a:gd name="T8" fmla="*/ 2147483647 w 120"/>
                <a:gd name="T9" fmla="*/ 2147483647 h 112"/>
                <a:gd name="T10" fmla="*/ 2147483647 w 120"/>
                <a:gd name="T11" fmla="*/ 2147483647 h 112"/>
                <a:gd name="T12" fmla="*/ 2147483647 w 120"/>
                <a:gd name="T13" fmla="*/ 2147483647 h 112"/>
                <a:gd name="T14" fmla="*/ 2147483647 w 120"/>
                <a:gd name="T15" fmla="*/ 2147483647 h 112"/>
                <a:gd name="T16" fmla="*/ 2147483647 w 120"/>
                <a:gd name="T17" fmla="*/ 2147483647 h 112"/>
                <a:gd name="T18" fmla="*/ 2147483647 w 120"/>
                <a:gd name="T19" fmla="*/ 2147483647 h 112"/>
                <a:gd name="T20" fmla="*/ 2147483647 w 120"/>
                <a:gd name="T21" fmla="*/ 2147483647 h 112"/>
                <a:gd name="T22" fmla="*/ 2147483647 w 120"/>
                <a:gd name="T23" fmla="*/ 2147483647 h 112"/>
                <a:gd name="T24" fmla="*/ 2147483647 w 120"/>
                <a:gd name="T25" fmla="*/ 2147483647 h 112"/>
                <a:gd name="T26" fmla="*/ 2147483647 w 120"/>
                <a:gd name="T27" fmla="*/ 2147483647 h 112"/>
                <a:gd name="T28" fmla="*/ 2147483647 w 120"/>
                <a:gd name="T29" fmla="*/ 2147483647 h 112"/>
                <a:gd name="T30" fmla="*/ 2147483647 w 120"/>
                <a:gd name="T31" fmla="*/ 2147483647 h 112"/>
                <a:gd name="T32" fmla="*/ 2147483647 w 120"/>
                <a:gd name="T33" fmla="*/ 2147483647 h 112"/>
                <a:gd name="T34" fmla="*/ 2147483647 w 120"/>
                <a:gd name="T35" fmla="*/ 2147483647 h 112"/>
                <a:gd name="T36" fmla="*/ 2147483647 w 120"/>
                <a:gd name="T37" fmla="*/ 2147483647 h 112"/>
                <a:gd name="T38" fmla="*/ 2147483647 w 120"/>
                <a:gd name="T39" fmla="*/ 2147483647 h 112"/>
                <a:gd name="T40" fmla="*/ 2147483647 w 120"/>
                <a:gd name="T41" fmla="*/ 2147483647 h 112"/>
                <a:gd name="T42" fmla="*/ 2147483647 w 120"/>
                <a:gd name="T43" fmla="*/ 2147483647 h 112"/>
                <a:gd name="T44" fmla="*/ 2147483647 w 120"/>
                <a:gd name="T45" fmla="*/ 0 h 112"/>
                <a:gd name="T46" fmla="*/ 2147483647 w 120"/>
                <a:gd name="T47" fmla="*/ 0 h 112"/>
                <a:gd name="T48" fmla="*/ 2147483647 w 120"/>
                <a:gd name="T49" fmla="*/ 0 h 112"/>
                <a:gd name="T50" fmla="*/ 2147483647 w 120"/>
                <a:gd name="T51" fmla="*/ 2147483647 h 112"/>
                <a:gd name="T52" fmla="*/ 0 w 120"/>
                <a:gd name="T53" fmla="*/ 2147483647 h 112"/>
                <a:gd name="T54" fmla="*/ 0 w 120"/>
                <a:gd name="T55" fmla="*/ 2147483647 h 112"/>
                <a:gd name="T56" fmla="*/ 0 w 120"/>
                <a:gd name="T57" fmla="*/ 2147483647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12"/>
                <a:gd name="T89" fmla="*/ 120 w 120"/>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12">
                  <a:moveTo>
                    <a:pt x="0" y="32"/>
                  </a:moveTo>
                  <a:lnTo>
                    <a:pt x="0" y="40"/>
                  </a:lnTo>
                  <a:lnTo>
                    <a:pt x="0" y="48"/>
                  </a:lnTo>
                  <a:lnTo>
                    <a:pt x="8" y="64"/>
                  </a:lnTo>
                  <a:lnTo>
                    <a:pt x="8" y="80"/>
                  </a:lnTo>
                  <a:lnTo>
                    <a:pt x="24" y="88"/>
                  </a:lnTo>
                  <a:lnTo>
                    <a:pt x="40" y="96"/>
                  </a:lnTo>
                  <a:lnTo>
                    <a:pt x="56" y="104"/>
                  </a:lnTo>
                  <a:lnTo>
                    <a:pt x="72" y="112"/>
                  </a:lnTo>
                  <a:lnTo>
                    <a:pt x="88" y="112"/>
                  </a:lnTo>
                  <a:lnTo>
                    <a:pt x="96" y="112"/>
                  </a:lnTo>
                  <a:lnTo>
                    <a:pt x="104" y="112"/>
                  </a:lnTo>
                  <a:lnTo>
                    <a:pt x="112" y="88"/>
                  </a:lnTo>
                  <a:lnTo>
                    <a:pt x="120" y="80"/>
                  </a:lnTo>
                  <a:lnTo>
                    <a:pt x="120" y="64"/>
                  </a:lnTo>
                  <a:lnTo>
                    <a:pt x="120" y="56"/>
                  </a:lnTo>
                  <a:lnTo>
                    <a:pt x="112" y="48"/>
                  </a:lnTo>
                  <a:lnTo>
                    <a:pt x="120" y="40"/>
                  </a:lnTo>
                  <a:lnTo>
                    <a:pt x="120" y="24"/>
                  </a:lnTo>
                  <a:lnTo>
                    <a:pt x="112" y="8"/>
                  </a:lnTo>
                  <a:lnTo>
                    <a:pt x="104" y="8"/>
                  </a:lnTo>
                  <a:lnTo>
                    <a:pt x="80" y="8"/>
                  </a:lnTo>
                  <a:lnTo>
                    <a:pt x="72" y="0"/>
                  </a:lnTo>
                  <a:lnTo>
                    <a:pt x="56" y="0"/>
                  </a:lnTo>
                  <a:lnTo>
                    <a:pt x="48" y="0"/>
                  </a:lnTo>
                  <a:lnTo>
                    <a:pt x="16" y="8"/>
                  </a:lnTo>
                  <a:lnTo>
                    <a:pt x="0" y="16"/>
                  </a:lnTo>
                  <a:lnTo>
                    <a:pt x="0" y="24"/>
                  </a:lnTo>
                  <a:lnTo>
                    <a:pt x="0" y="32"/>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74" name="Freeform 723"/>
            <p:cNvSpPr/>
            <p:nvPr/>
          </p:nvSpPr>
          <p:spPr bwMode="auto">
            <a:xfrm>
              <a:off x="2758826" y="2151964"/>
              <a:ext cx="59777" cy="34653"/>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0 w 56"/>
                <a:gd name="T11" fmla="*/ 2147483647 h 32"/>
                <a:gd name="T12" fmla="*/ 0 w 56"/>
                <a:gd name="T13" fmla="*/ 2147483647 h 32"/>
                <a:gd name="T14" fmla="*/ 2147483647 w 56"/>
                <a:gd name="T15" fmla="*/ 2147483647 h 32"/>
                <a:gd name="T16" fmla="*/ 2147483647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32"/>
                <a:gd name="T41" fmla="*/ 56 w 5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75" name="Freeform 724"/>
            <p:cNvSpPr/>
            <p:nvPr/>
          </p:nvSpPr>
          <p:spPr bwMode="auto">
            <a:xfrm>
              <a:off x="2784816" y="1931916"/>
              <a:ext cx="41584" cy="67574"/>
            </a:xfrm>
            <a:custGeom>
              <a:avLst/>
              <a:gdLst>
                <a:gd name="T0" fmla="*/ 2147483647 w 40"/>
                <a:gd name="T1" fmla="*/ 2147483647 h 64"/>
                <a:gd name="T2" fmla="*/ 2147483647 w 40"/>
                <a:gd name="T3" fmla="*/ 2147483647 h 64"/>
                <a:gd name="T4" fmla="*/ 2147483647 w 40"/>
                <a:gd name="T5" fmla="*/ 2147483647 h 64"/>
                <a:gd name="T6" fmla="*/ 2147483647 w 40"/>
                <a:gd name="T7" fmla="*/ 2147483647 h 64"/>
                <a:gd name="T8" fmla="*/ 2147483647 w 40"/>
                <a:gd name="T9" fmla="*/ 2147483647 h 64"/>
                <a:gd name="T10" fmla="*/ 2147483647 w 40"/>
                <a:gd name="T11" fmla="*/ 2147483647 h 64"/>
                <a:gd name="T12" fmla="*/ 2147483647 w 40"/>
                <a:gd name="T13" fmla="*/ 2147483647 h 64"/>
                <a:gd name="T14" fmla="*/ 2147483647 w 40"/>
                <a:gd name="T15" fmla="*/ 0 h 64"/>
                <a:gd name="T16" fmla="*/ 2147483647 w 40"/>
                <a:gd name="T17" fmla="*/ 2147483647 h 64"/>
                <a:gd name="T18" fmla="*/ 2147483647 w 40"/>
                <a:gd name="T19" fmla="*/ 2147483647 h 64"/>
                <a:gd name="T20" fmla="*/ 0 w 40"/>
                <a:gd name="T21" fmla="*/ 2147483647 h 64"/>
                <a:gd name="T22" fmla="*/ 0 w 40"/>
                <a:gd name="T23" fmla="*/ 2147483647 h 64"/>
                <a:gd name="T24" fmla="*/ 2147483647 w 40"/>
                <a:gd name="T25" fmla="*/ 2147483647 h 64"/>
                <a:gd name="T26" fmla="*/ 2147483647 w 40"/>
                <a:gd name="T27" fmla="*/ 2147483647 h 64"/>
                <a:gd name="T28" fmla="*/ 2147483647 w 40"/>
                <a:gd name="T29" fmla="*/ 2147483647 h 64"/>
                <a:gd name="T30" fmla="*/ 2147483647 w 40"/>
                <a:gd name="T31" fmla="*/ 2147483647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64"/>
                <a:gd name="T50" fmla="*/ 40 w 40"/>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64">
                  <a:moveTo>
                    <a:pt x="24" y="64"/>
                  </a:moveTo>
                  <a:lnTo>
                    <a:pt x="24" y="48"/>
                  </a:lnTo>
                  <a:lnTo>
                    <a:pt x="24" y="32"/>
                  </a:lnTo>
                  <a:lnTo>
                    <a:pt x="32" y="32"/>
                  </a:lnTo>
                  <a:lnTo>
                    <a:pt x="40" y="24"/>
                  </a:lnTo>
                  <a:lnTo>
                    <a:pt x="32" y="24"/>
                  </a:lnTo>
                  <a:lnTo>
                    <a:pt x="32" y="16"/>
                  </a:lnTo>
                  <a:lnTo>
                    <a:pt x="32" y="0"/>
                  </a:lnTo>
                  <a:lnTo>
                    <a:pt x="16" y="8"/>
                  </a:lnTo>
                  <a:lnTo>
                    <a:pt x="8" y="8"/>
                  </a:lnTo>
                  <a:lnTo>
                    <a:pt x="0" y="24"/>
                  </a:lnTo>
                  <a:lnTo>
                    <a:pt x="0" y="40"/>
                  </a:lnTo>
                  <a:lnTo>
                    <a:pt x="8" y="48"/>
                  </a:lnTo>
                  <a:lnTo>
                    <a:pt x="16" y="64"/>
                  </a:lnTo>
                  <a:lnTo>
                    <a:pt x="16" y="56"/>
                  </a:lnTo>
                  <a:lnTo>
                    <a:pt x="24" y="6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76" name="Freeform 725"/>
            <p:cNvSpPr/>
            <p:nvPr/>
          </p:nvSpPr>
          <p:spPr bwMode="auto">
            <a:xfrm>
              <a:off x="2715510" y="2067063"/>
              <a:ext cx="43316" cy="42450"/>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0 h 40"/>
                <a:gd name="T24" fmla="*/ 0 w 41"/>
                <a:gd name="T25" fmla="*/ 2147483647 h 40"/>
                <a:gd name="T26" fmla="*/ 0 w 41"/>
                <a:gd name="T27" fmla="*/ 2147483647 h 40"/>
                <a:gd name="T28" fmla="*/ 2147483647 w 41"/>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0"/>
                <a:gd name="T47" fmla="*/ 41 w 41"/>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77" name="Freeform 726"/>
            <p:cNvSpPr/>
            <p:nvPr/>
          </p:nvSpPr>
          <p:spPr bwMode="auto">
            <a:xfrm>
              <a:off x="2758826" y="2151964"/>
              <a:ext cx="59777" cy="34653"/>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2147483647 w 56"/>
                <a:gd name="T11" fmla="*/ 0 h 32"/>
                <a:gd name="T12" fmla="*/ 2147483647 w 56"/>
                <a:gd name="T13" fmla="*/ 0 h 32"/>
                <a:gd name="T14" fmla="*/ 0 w 56"/>
                <a:gd name="T15" fmla="*/ 2147483647 h 32"/>
                <a:gd name="T16" fmla="*/ 0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2147483647 w 56"/>
                <a:gd name="T27" fmla="*/ 2147483647 h 32"/>
                <a:gd name="T28" fmla="*/ 2147483647 w 56"/>
                <a:gd name="T29" fmla="*/ 2147483647 h 32"/>
                <a:gd name="T30" fmla="*/ 2147483647 w 56"/>
                <a:gd name="T31" fmla="*/ 2147483647 h 32"/>
                <a:gd name="T32" fmla="*/ 2147483647 w 56"/>
                <a:gd name="T33" fmla="*/ 2147483647 h 32"/>
                <a:gd name="T34" fmla="*/ 2147483647 w 56"/>
                <a:gd name="T35" fmla="*/ 2147483647 h 32"/>
                <a:gd name="T36" fmla="*/ 2147483647 w 56"/>
                <a:gd name="T37" fmla="*/ 2147483647 h 32"/>
                <a:gd name="T38" fmla="*/ 2147483647 w 56"/>
                <a:gd name="T39" fmla="*/ 2147483647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32"/>
                <a:gd name="T62" fmla="*/ 56 w 56"/>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78" name="Freeform 727"/>
            <p:cNvSpPr/>
            <p:nvPr/>
          </p:nvSpPr>
          <p:spPr bwMode="auto">
            <a:xfrm>
              <a:off x="2715510" y="2067063"/>
              <a:ext cx="43316" cy="42450"/>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2147483647 h 40"/>
                <a:gd name="T24" fmla="*/ 2147483647 w 41"/>
                <a:gd name="T25" fmla="*/ 2147483647 h 40"/>
                <a:gd name="T26" fmla="*/ 2147483647 w 41"/>
                <a:gd name="T27" fmla="*/ 0 h 40"/>
                <a:gd name="T28" fmla="*/ 0 w 41"/>
                <a:gd name="T29" fmla="*/ 2147483647 h 40"/>
                <a:gd name="T30" fmla="*/ 0 w 41"/>
                <a:gd name="T31" fmla="*/ 2147483647 h 40"/>
                <a:gd name="T32" fmla="*/ 0 w 41"/>
                <a:gd name="T33" fmla="*/ 2147483647 h 40"/>
                <a:gd name="T34" fmla="*/ 2147483647 w 41"/>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0"/>
                <a:gd name="T56" fmla="*/ 41 w 4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79" name="Freeform 728"/>
            <p:cNvSpPr/>
            <p:nvPr/>
          </p:nvSpPr>
          <p:spPr bwMode="auto">
            <a:xfrm>
              <a:off x="2681723" y="2550475"/>
              <a:ext cx="213117" cy="161137"/>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0 h 152"/>
                <a:gd name="T28" fmla="*/ 2147483647 w 201"/>
                <a:gd name="T29" fmla="*/ 2147483647 h 152"/>
                <a:gd name="T30" fmla="*/ 2147483647 w 201"/>
                <a:gd name="T31" fmla="*/ 2147483647 h 152"/>
                <a:gd name="T32" fmla="*/ 2147483647 w 201"/>
                <a:gd name="T33" fmla="*/ 2147483647 h 152"/>
                <a:gd name="T34" fmla="*/ 2147483647 w 201"/>
                <a:gd name="T35" fmla="*/ 2147483647 h 152"/>
                <a:gd name="T36" fmla="*/ 2147483647 w 201"/>
                <a:gd name="T37" fmla="*/ 2147483647 h 152"/>
                <a:gd name="T38" fmla="*/ 0 w 201"/>
                <a:gd name="T39" fmla="*/ 2147483647 h 152"/>
                <a:gd name="T40" fmla="*/ 2147483647 w 201"/>
                <a:gd name="T41" fmla="*/ 2147483647 h 152"/>
                <a:gd name="T42" fmla="*/ 2147483647 w 201"/>
                <a:gd name="T43" fmla="*/ 2147483647 h 152"/>
                <a:gd name="T44" fmla="*/ 2147483647 w 201"/>
                <a:gd name="T45" fmla="*/ 2147483647 h 152"/>
                <a:gd name="T46" fmla="*/ 2147483647 w 201"/>
                <a:gd name="T47" fmla="*/ 2147483647 h 1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1"/>
                <a:gd name="T73" fmla="*/ 0 h 152"/>
                <a:gd name="T74" fmla="*/ 201 w 201"/>
                <a:gd name="T75" fmla="*/ 152 h 1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80" name="Freeform 729"/>
            <p:cNvSpPr/>
            <p:nvPr/>
          </p:nvSpPr>
          <p:spPr bwMode="auto">
            <a:xfrm>
              <a:off x="2511922" y="2534015"/>
              <a:ext cx="220914" cy="203587"/>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0 h 192"/>
                <a:gd name="T24" fmla="*/ 2147483647 w 208"/>
                <a:gd name="T25" fmla="*/ 0 h 192"/>
                <a:gd name="T26" fmla="*/ 2147483647 w 208"/>
                <a:gd name="T27" fmla="*/ 2147483647 h 192"/>
                <a:gd name="T28" fmla="*/ 2147483647 w 208"/>
                <a:gd name="T29" fmla="*/ 2147483647 h 192"/>
                <a:gd name="T30" fmla="*/ 2147483647 w 208"/>
                <a:gd name="T31" fmla="*/ 2147483647 h 192"/>
                <a:gd name="T32" fmla="*/ 2147483647 w 208"/>
                <a:gd name="T33" fmla="*/ 2147483647 h 192"/>
                <a:gd name="T34" fmla="*/ 2147483647 w 208"/>
                <a:gd name="T35" fmla="*/ 2147483647 h 192"/>
                <a:gd name="T36" fmla="*/ 0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2147483647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192"/>
                <a:gd name="T101" fmla="*/ 208 w 208"/>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192">
                  <a:moveTo>
                    <a:pt x="96" y="176"/>
                  </a:moveTo>
                  <a:lnTo>
                    <a:pt x="112" y="160"/>
                  </a:lnTo>
                  <a:lnTo>
                    <a:pt x="128" y="144"/>
                  </a:lnTo>
                  <a:lnTo>
                    <a:pt x="152" y="128"/>
                  </a:lnTo>
                  <a:lnTo>
                    <a:pt x="160" y="128"/>
                  </a:lnTo>
                  <a:lnTo>
                    <a:pt x="176" y="128"/>
                  </a:lnTo>
                  <a:lnTo>
                    <a:pt x="200" y="128"/>
                  </a:lnTo>
                  <a:lnTo>
                    <a:pt x="208" y="112"/>
                  </a:lnTo>
                  <a:lnTo>
                    <a:pt x="208" y="80"/>
                  </a:lnTo>
                  <a:lnTo>
                    <a:pt x="200" y="80"/>
                  </a:lnTo>
                  <a:lnTo>
                    <a:pt x="192" y="72"/>
                  </a:lnTo>
                  <a:lnTo>
                    <a:pt x="88" y="0"/>
                  </a:lnTo>
                  <a:lnTo>
                    <a:pt x="72" y="0"/>
                  </a:lnTo>
                  <a:lnTo>
                    <a:pt x="88" y="112"/>
                  </a:lnTo>
                  <a:lnTo>
                    <a:pt x="96" y="120"/>
                  </a:lnTo>
                  <a:lnTo>
                    <a:pt x="80" y="128"/>
                  </a:lnTo>
                  <a:lnTo>
                    <a:pt x="24" y="128"/>
                  </a:lnTo>
                  <a:lnTo>
                    <a:pt x="16" y="120"/>
                  </a:lnTo>
                  <a:lnTo>
                    <a:pt x="0" y="136"/>
                  </a:lnTo>
                  <a:lnTo>
                    <a:pt x="8" y="152"/>
                  </a:lnTo>
                  <a:lnTo>
                    <a:pt x="16" y="168"/>
                  </a:lnTo>
                  <a:lnTo>
                    <a:pt x="8" y="168"/>
                  </a:lnTo>
                  <a:lnTo>
                    <a:pt x="24" y="168"/>
                  </a:lnTo>
                  <a:lnTo>
                    <a:pt x="40" y="168"/>
                  </a:lnTo>
                  <a:lnTo>
                    <a:pt x="48" y="176"/>
                  </a:lnTo>
                  <a:lnTo>
                    <a:pt x="56" y="192"/>
                  </a:lnTo>
                  <a:lnTo>
                    <a:pt x="64" y="192"/>
                  </a:lnTo>
                  <a:lnTo>
                    <a:pt x="72" y="192"/>
                  </a:lnTo>
                  <a:lnTo>
                    <a:pt x="80" y="192"/>
                  </a:lnTo>
                  <a:lnTo>
                    <a:pt x="88" y="192"/>
                  </a:lnTo>
                  <a:lnTo>
                    <a:pt x="96" y="192"/>
                  </a:lnTo>
                  <a:lnTo>
                    <a:pt x="96" y="184"/>
                  </a:lnTo>
                  <a:lnTo>
                    <a:pt x="96" y="17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81" name="Freeform 730"/>
            <p:cNvSpPr/>
            <p:nvPr/>
          </p:nvSpPr>
          <p:spPr bwMode="auto">
            <a:xfrm>
              <a:off x="3233575" y="2720276"/>
              <a:ext cx="127351" cy="178464"/>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0 w 120"/>
                <a:gd name="T25" fmla="*/ 2147483647 h 168"/>
                <a:gd name="T26" fmla="*/ 0 w 120"/>
                <a:gd name="T27" fmla="*/ 2147483647 h 168"/>
                <a:gd name="T28" fmla="*/ 2147483647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0 h 168"/>
                <a:gd name="T40" fmla="*/ 2147483647 w 120"/>
                <a:gd name="T41" fmla="*/ 2147483647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68"/>
                <a:gd name="T65" fmla="*/ 120 w 120"/>
                <a:gd name="T66" fmla="*/ 168 h 1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82" name="Freeform 731"/>
            <p:cNvSpPr/>
            <p:nvPr/>
          </p:nvSpPr>
          <p:spPr bwMode="auto">
            <a:xfrm>
              <a:off x="2681723" y="2550475"/>
              <a:ext cx="213117" cy="161137"/>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2147483647 h 152"/>
                <a:gd name="T28" fmla="*/ 2147483647 w 201"/>
                <a:gd name="T29" fmla="*/ 2147483647 h 152"/>
                <a:gd name="T30" fmla="*/ 2147483647 w 201"/>
                <a:gd name="T31" fmla="*/ 0 h 152"/>
                <a:gd name="T32" fmla="*/ 2147483647 w 201"/>
                <a:gd name="T33" fmla="*/ 2147483647 h 152"/>
                <a:gd name="T34" fmla="*/ 2147483647 w 201"/>
                <a:gd name="T35" fmla="*/ 2147483647 h 152"/>
                <a:gd name="T36" fmla="*/ 2147483647 w 201"/>
                <a:gd name="T37" fmla="*/ 2147483647 h 152"/>
                <a:gd name="T38" fmla="*/ 2147483647 w 201"/>
                <a:gd name="T39" fmla="*/ 2147483647 h 152"/>
                <a:gd name="T40" fmla="*/ 2147483647 w 201"/>
                <a:gd name="T41" fmla="*/ 2147483647 h 152"/>
                <a:gd name="T42" fmla="*/ 2147483647 w 201"/>
                <a:gd name="T43" fmla="*/ 2147483647 h 152"/>
                <a:gd name="T44" fmla="*/ 0 w 201"/>
                <a:gd name="T45" fmla="*/ 2147483647 h 152"/>
                <a:gd name="T46" fmla="*/ 2147483647 w 201"/>
                <a:gd name="T47" fmla="*/ 2147483647 h 152"/>
                <a:gd name="T48" fmla="*/ 2147483647 w 201"/>
                <a:gd name="T49" fmla="*/ 2147483647 h 152"/>
                <a:gd name="T50" fmla="*/ 2147483647 w 201"/>
                <a:gd name="T51" fmla="*/ 2147483647 h 152"/>
                <a:gd name="T52" fmla="*/ 2147483647 w 201"/>
                <a:gd name="T53" fmla="*/ 2147483647 h 152"/>
                <a:gd name="T54" fmla="*/ 2147483647 w 201"/>
                <a:gd name="T55" fmla="*/ 2147483647 h 152"/>
                <a:gd name="T56" fmla="*/ 2147483647 w 201"/>
                <a:gd name="T57" fmla="*/ 2147483647 h 152"/>
                <a:gd name="T58" fmla="*/ 2147483647 w 201"/>
                <a:gd name="T59" fmla="*/ 2147483647 h 152"/>
                <a:gd name="T60" fmla="*/ 2147483647 w 201"/>
                <a:gd name="T61" fmla="*/ 2147483647 h 152"/>
                <a:gd name="T62" fmla="*/ 2147483647 w 201"/>
                <a:gd name="T63" fmla="*/ 2147483647 h 152"/>
                <a:gd name="T64" fmla="*/ 2147483647 w 201"/>
                <a:gd name="T65" fmla="*/ 2147483647 h 152"/>
                <a:gd name="T66" fmla="*/ 2147483647 w 201"/>
                <a:gd name="T67" fmla="*/ 2147483647 h 152"/>
                <a:gd name="T68" fmla="*/ 2147483647 w 201"/>
                <a:gd name="T69" fmla="*/ 2147483647 h 152"/>
                <a:gd name="T70" fmla="*/ 2147483647 w 201"/>
                <a:gd name="T71" fmla="*/ 2147483647 h 152"/>
                <a:gd name="T72" fmla="*/ 2147483647 w 201"/>
                <a:gd name="T73" fmla="*/ 2147483647 h 152"/>
                <a:gd name="T74" fmla="*/ 2147483647 w 201"/>
                <a:gd name="T75" fmla="*/ 2147483647 h 152"/>
                <a:gd name="T76" fmla="*/ 2147483647 w 201"/>
                <a:gd name="T77" fmla="*/ 2147483647 h 152"/>
                <a:gd name="T78" fmla="*/ 2147483647 w 201"/>
                <a:gd name="T79" fmla="*/ 2147483647 h 152"/>
                <a:gd name="T80" fmla="*/ 2147483647 w 201"/>
                <a:gd name="T81" fmla="*/ 2147483647 h 152"/>
                <a:gd name="T82" fmla="*/ 2147483647 w 201"/>
                <a:gd name="T83" fmla="*/ 2147483647 h 152"/>
                <a:gd name="T84" fmla="*/ 2147483647 w 201"/>
                <a:gd name="T85" fmla="*/ 0 h 152"/>
                <a:gd name="T86" fmla="*/ 2147483647 w 201"/>
                <a:gd name="T87" fmla="*/ 2147483647 h 152"/>
                <a:gd name="T88" fmla="*/ 2147483647 w 201"/>
                <a:gd name="T89" fmla="*/ 2147483647 h 152"/>
                <a:gd name="T90" fmla="*/ 2147483647 w 201"/>
                <a:gd name="T91" fmla="*/ 2147483647 h 152"/>
                <a:gd name="T92" fmla="*/ 2147483647 w 201"/>
                <a:gd name="T93" fmla="*/ 2147483647 h 152"/>
                <a:gd name="T94" fmla="*/ 2147483647 w 201"/>
                <a:gd name="T95" fmla="*/ 2147483647 h 152"/>
                <a:gd name="T96" fmla="*/ 2147483647 w 201"/>
                <a:gd name="T97" fmla="*/ 2147483647 h 152"/>
                <a:gd name="T98" fmla="*/ 0 w 201"/>
                <a:gd name="T99" fmla="*/ 2147483647 h 152"/>
                <a:gd name="T100" fmla="*/ 2147483647 w 201"/>
                <a:gd name="T101" fmla="*/ 2147483647 h 152"/>
                <a:gd name="T102" fmla="*/ 2147483647 w 201"/>
                <a:gd name="T103" fmla="*/ 2147483647 h 152"/>
                <a:gd name="T104" fmla="*/ 2147483647 w 201"/>
                <a:gd name="T105" fmla="*/ 2147483647 h 152"/>
                <a:gd name="T106" fmla="*/ 2147483647 w 201"/>
                <a:gd name="T107" fmla="*/ 2147483647 h 152"/>
                <a:gd name="T108" fmla="*/ 2147483647 w 201"/>
                <a:gd name="T109" fmla="*/ 2147483647 h 1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
                <a:gd name="T166" fmla="*/ 0 h 152"/>
                <a:gd name="T167" fmla="*/ 201 w 201"/>
                <a:gd name="T168" fmla="*/ 152 h 1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83" name="Freeform 732"/>
            <p:cNvSpPr/>
            <p:nvPr/>
          </p:nvSpPr>
          <p:spPr bwMode="auto">
            <a:xfrm>
              <a:off x="3233575" y="2720276"/>
              <a:ext cx="127351" cy="178464"/>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2147483647 w 120"/>
                <a:gd name="T25" fmla="*/ 2147483647 h 168"/>
                <a:gd name="T26" fmla="*/ 0 w 120"/>
                <a:gd name="T27" fmla="*/ 2147483647 h 168"/>
                <a:gd name="T28" fmla="*/ 0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2147483647 h 168"/>
                <a:gd name="T40" fmla="*/ 2147483647 w 120"/>
                <a:gd name="T41" fmla="*/ 0 h 168"/>
                <a:gd name="T42" fmla="*/ 2147483647 w 120"/>
                <a:gd name="T43" fmla="*/ 2147483647 h 1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68"/>
                <a:gd name="T68" fmla="*/ 120 w 120"/>
                <a:gd name="T69" fmla="*/ 168 h 1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84" name="Freeform 733"/>
            <p:cNvSpPr/>
            <p:nvPr/>
          </p:nvSpPr>
          <p:spPr bwMode="auto">
            <a:xfrm>
              <a:off x="2868850" y="2711613"/>
              <a:ext cx="17327" cy="68440"/>
            </a:xfrm>
            <a:custGeom>
              <a:avLst/>
              <a:gdLst>
                <a:gd name="T0" fmla="*/ 2147483647 w 16"/>
                <a:gd name="T1" fmla="*/ 0 h 64"/>
                <a:gd name="T2" fmla="*/ 2147483647 w 16"/>
                <a:gd name="T3" fmla="*/ 2147483647 h 64"/>
                <a:gd name="T4" fmla="*/ 0 w 16"/>
                <a:gd name="T5" fmla="*/ 2147483647 h 64"/>
                <a:gd name="T6" fmla="*/ 0 w 16"/>
                <a:gd name="T7" fmla="*/ 2147483647 h 64"/>
                <a:gd name="T8" fmla="*/ 2147483647 w 16"/>
                <a:gd name="T9" fmla="*/ 2147483647 h 64"/>
                <a:gd name="T10" fmla="*/ 2147483647 w 16"/>
                <a:gd name="T11" fmla="*/ 2147483647 h 64"/>
                <a:gd name="T12" fmla="*/ 2147483647 w 16"/>
                <a:gd name="T13" fmla="*/ 0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16" y="24"/>
                  </a:lnTo>
                  <a:lnTo>
                    <a:pt x="0" y="32"/>
                  </a:lnTo>
                  <a:lnTo>
                    <a:pt x="0" y="40"/>
                  </a:lnTo>
                  <a:lnTo>
                    <a:pt x="8" y="64"/>
                  </a:lnTo>
                  <a:lnTo>
                    <a:pt x="16" y="64"/>
                  </a:lnTo>
                  <a:lnTo>
                    <a:pt x="8" y="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85" name="Freeform 734"/>
            <p:cNvSpPr/>
            <p:nvPr/>
          </p:nvSpPr>
          <p:spPr bwMode="auto">
            <a:xfrm>
              <a:off x="2868850" y="2711613"/>
              <a:ext cx="17327" cy="68440"/>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86" name="Freeform 735"/>
            <p:cNvSpPr/>
            <p:nvPr/>
          </p:nvSpPr>
          <p:spPr bwMode="auto">
            <a:xfrm>
              <a:off x="2868850" y="2711613"/>
              <a:ext cx="17327" cy="68440"/>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87" name="Freeform 736"/>
            <p:cNvSpPr/>
            <p:nvPr/>
          </p:nvSpPr>
          <p:spPr bwMode="auto">
            <a:xfrm>
              <a:off x="2861053" y="2559139"/>
              <a:ext cx="135147" cy="220914"/>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0 h 208"/>
                <a:gd name="T24" fmla="*/ 2147483647 w 128"/>
                <a:gd name="T25" fmla="*/ 2147483647 h 208"/>
                <a:gd name="T26" fmla="*/ 2147483647 w 128"/>
                <a:gd name="T27" fmla="*/ 2147483647 h 208"/>
                <a:gd name="T28" fmla="*/ 2147483647 w 128"/>
                <a:gd name="T29" fmla="*/ 2147483647 h 208"/>
                <a:gd name="T30" fmla="*/ 2147483647 w 128"/>
                <a:gd name="T31" fmla="*/ 2147483647 h 208"/>
                <a:gd name="T32" fmla="*/ 0 w 128"/>
                <a:gd name="T33" fmla="*/ 2147483647 h 208"/>
                <a:gd name="T34" fmla="*/ 2147483647 w 128"/>
                <a:gd name="T35" fmla="*/ 2147483647 h 208"/>
                <a:gd name="T36" fmla="*/ 0 w 128"/>
                <a:gd name="T37" fmla="*/ 2147483647 h 208"/>
                <a:gd name="T38" fmla="*/ 2147483647 w 128"/>
                <a:gd name="T39" fmla="*/ 2147483647 h 208"/>
                <a:gd name="T40" fmla="*/ 2147483647 w 128"/>
                <a:gd name="T41" fmla="*/ 2147483647 h 208"/>
                <a:gd name="T42" fmla="*/ 2147483647 w 128"/>
                <a:gd name="T43" fmla="*/ 2147483647 h 208"/>
                <a:gd name="T44" fmla="*/ 2147483647 w 128"/>
                <a:gd name="T45" fmla="*/ 2147483647 h 2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208"/>
                <a:gd name="T71" fmla="*/ 128 w 128"/>
                <a:gd name="T72" fmla="*/ 208 h 2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lnTo>
                    <a:pt x="24" y="20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88" name="Freeform 737"/>
            <p:cNvSpPr/>
            <p:nvPr/>
          </p:nvSpPr>
          <p:spPr bwMode="auto">
            <a:xfrm>
              <a:off x="2861053" y="2559139"/>
              <a:ext cx="135147" cy="220914"/>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89" name="Freeform 738"/>
            <p:cNvSpPr/>
            <p:nvPr/>
          </p:nvSpPr>
          <p:spPr bwMode="auto">
            <a:xfrm>
              <a:off x="2861053" y="2559139"/>
              <a:ext cx="135147" cy="220914"/>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90" name="Freeform 739"/>
            <p:cNvSpPr/>
            <p:nvPr/>
          </p:nvSpPr>
          <p:spPr bwMode="auto">
            <a:xfrm>
              <a:off x="2903503" y="3178565"/>
              <a:ext cx="211384" cy="194924"/>
            </a:xfrm>
            <a:custGeom>
              <a:avLst/>
              <a:gdLst>
                <a:gd name="T0" fmla="*/ 2147483647 w 200"/>
                <a:gd name="T1" fmla="*/ 2147483647 h 184"/>
                <a:gd name="T2" fmla="*/ 2147483647 w 200"/>
                <a:gd name="T3" fmla="*/ 2147483647 h 184"/>
                <a:gd name="T4" fmla="*/ 2147483647 w 200"/>
                <a:gd name="T5" fmla="*/ 0 h 184"/>
                <a:gd name="T6" fmla="*/ 2147483647 w 200"/>
                <a:gd name="T7" fmla="*/ 2147483647 h 184"/>
                <a:gd name="T8" fmla="*/ 2147483647 w 200"/>
                <a:gd name="T9" fmla="*/ 2147483647 h 184"/>
                <a:gd name="T10" fmla="*/ 2147483647 w 200"/>
                <a:gd name="T11" fmla="*/ 2147483647 h 184"/>
                <a:gd name="T12" fmla="*/ 2147483647 w 200"/>
                <a:gd name="T13" fmla="*/ 2147483647 h 184"/>
                <a:gd name="T14" fmla="*/ 2147483647 w 200"/>
                <a:gd name="T15" fmla="*/ 2147483647 h 184"/>
                <a:gd name="T16" fmla="*/ 2147483647 w 200"/>
                <a:gd name="T17" fmla="*/ 2147483647 h 184"/>
                <a:gd name="T18" fmla="*/ 2147483647 w 200"/>
                <a:gd name="T19" fmla="*/ 2147483647 h 184"/>
                <a:gd name="T20" fmla="*/ 2147483647 w 200"/>
                <a:gd name="T21" fmla="*/ 2147483647 h 184"/>
                <a:gd name="T22" fmla="*/ 2147483647 w 200"/>
                <a:gd name="T23" fmla="*/ 2147483647 h 184"/>
                <a:gd name="T24" fmla="*/ 2147483647 w 200"/>
                <a:gd name="T25" fmla="*/ 2147483647 h 184"/>
                <a:gd name="T26" fmla="*/ 2147483647 w 200"/>
                <a:gd name="T27" fmla="*/ 2147483647 h 184"/>
                <a:gd name="T28" fmla="*/ 0 w 200"/>
                <a:gd name="T29" fmla="*/ 2147483647 h 184"/>
                <a:gd name="T30" fmla="*/ 0 w 200"/>
                <a:gd name="T31" fmla="*/ 2147483647 h 184"/>
                <a:gd name="T32" fmla="*/ 2147483647 w 200"/>
                <a:gd name="T33" fmla="*/ 2147483647 h 184"/>
                <a:gd name="T34" fmla="*/ 2147483647 w 200"/>
                <a:gd name="T35" fmla="*/ 2147483647 h 184"/>
                <a:gd name="T36" fmla="*/ 2147483647 w 200"/>
                <a:gd name="T37" fmla="*/ 2147483647 h 184"/>
                <a:gd name="T38" fmla="*/ 2147483647 w 200"/>
                <a:gd name="T39" fmla="*/ 2147483647 h 184"/>
                <a:gd name="T40" fmla="*/ 2147483647 w 200"/>
                <a:gd name="T41" fmla="*/ 2147483647 h 184"/>
                <a:gd name="T42" fmla="*/ 2147483647 w 200"/>
                <a:gd name="T43" fmla="*/ 2147483647 h 184"/>
                <a:gd name="T44" fmla="*/ 2147483647 w 200"/>
                <a:gd name="T45" fmla="*/ 2147483647 h 184"/>
                <a:gd name="T46" fmla="*/ 2147483647 w 200"/>
                <a:gd name="T47" fmla="*/ 2147483647 h 184"/>
                <a:gd name="T48" fmla="*/ 2147483647 w 200"/>
                <a:gd name="T49" fmla="*/ 2147483647 h 184"/>
                <a:gd name="T50" fmla="*/ 2147483647 w 200"/>
                <a:gd name="T51" fmla="*/ 2147483647 h 184"/>
                <a:gd name="T52" fmla="*/ 2147483647 w 200"/>
                <a:gd name="T53" fmla="*/ 2147483647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
                <a:gd name="T82" fmla="*/ 0 h 184"/>
                <a:gd name="T83" fmla="*/ 200 w 200"/>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 h="184">
                  <a:moveTo>
                    <a:pt x="192" y="8"/>
                  </a:moveTo>
                  <a:lnTo>
                    <a:pt x="184" y="8"/>
                  </a:lnTo>
                  <a:lnTo>
                    <a:pt x="160" y="0"/>
                  </a:lnTo>
                  <a:lnTo>
                    <a:pt x="136" y="24"/>
                  </a:lnTo>
                  <a:lnTo>
                    <a:pt x="104" y="48"/>
                  </a:lnTo>
                  <a:lnTo>
                    <a:pt x="88" y="48"/>
                  </a:lnTo>
                  <a:lnTo>
                    <a:pt x="64" y="64"/>
                  </a:lnTo>
                  <a:lnTo>
                    <a:pt x="56" y="64"/>
                  </a:lnTo>
                  <a:lnTo>
                    <a:pt x="48" y="56"/>
                  </a:lnTo>
                  <a:lnTo>
                    <a:pt x="40" y="40"/>
                  </a:lnTo>
                  <a:lnTo>
                    <a:pt x="40" y="48"/>
                  </a:lnTo>
                  <a:lnTo>
                    <a:pt x="40" y="40"/>
                  </a:lnTo>
                  <a:lnTo>
                    <a:pt x="32" y="96"/>
                  </a:lnTo>
                  <a:lnTo>
                    <a:pt x="24" y="96"/>
                  </a:lnTo>
                  <a:lnTo>
                    <a:pt x="0" y="88"/>
                  </a:lnTo>
                  <a:lnTo>
                    <a:pt x="0" y="96"/>
                  </a:lnTo>
                  <a:lnTo>
                    <a:pt x="8" y="112"/>
                  </a:lnTo>
                  <a:lnTo>
                    <a:pt x="16" y="144"/>
                  </a:lnTo>
                  <a:lnTo>
                    <a:pt x="16" y="160"/>
                  </a:lnTo>
                  <a:lnTo>
                    <a:pt x="32" y="184"/>
                  </a:lnTo>
                  <a:lnTo>
                    <a:pt x="64" y="176"/>
                  </a:lnTo>
                  <a:lnTo>
                    <a:pt x="96" y="168"/>
                  </a:lnTo>
                  <a:lnTo>
                    <a:pt x="128" y="168"/>
                  </a:lnTo>
                  <a:lnTo>
                    <a:pt x="184" y="104"/>
                  </a:lnTo>
                  <a:lnTo>
                    <a:pt x="200" y="64"/>
                  </a:lnTo>
                  <a:lnTo>
                    <a:pt x="192" y="64"/>
                  </a:lnTo>
                  <a:lnTo>
                    <a:pt x="192" y="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91" name="Freeform 740"/>
            <p:cNvSpPr/>
            <p:nvPr/>
          </p:nvSpPr>
          <p:spPr bwMode="auto">
            <a:xfrm>
              <a:off x="2945953" y="3118788"/>
              <a:ext cx="126484" cy="127351"/>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92" name="Freeform 741"/>
            <p:cNvSpPr/>
            <p:nvPr/>
          </p:nvSpPr>
          <p:spPr bwMode="auto">
            <a:xfrm>
              <a:off x="3081101" y="3017427"/>
              <a:ext cx="144677" cy="228711"/>
            </a:xfrm>
            <a:custGeom>
              <a:avLst/>
              <a:gdLst>
                <a:gd name="T0" fmla="*/ 2147483647 w 136"/>
                <a:gd name="T1" fmla="*/ 2147483647 h 216"/>
                <a:gd name="T2" fmla="*/ 2147483647 w 136"/>
                <a:gd name="T3" fmla="*/ 2147483647 h 216"/>
                <a:gd name="T4" fmla="*/ 2147483647 w 136"/>
                <a:gd name="T5" fmla="*/ 2147483647 h 216"/>
                <a:gd name="T6" fmla="*/ 2147483647 w 136"/>
                <a:gd name="T7" fmla="*/ 2147483647 h 216"/>
                <a:gd name="T8" fmla="*/ 2147483647 w 136"/>
                <a:gd name="T9" fmla="*/ 2147483647 h 216"/>
                <a:gd name="T10" fmla="*/ 2147483647 w 136"/>
                <a:gd name="T11" fmla="*/ 2147483647 h 216"/>
                <a:gd name="T12" fmla="*/ 2147483647 w 136"/>
                <a:gd name="T13" fmla="*/ 2147483647 h 216"/>
                <a:gd name="T14" fmla="*/ 2147483647 w 136"/>
                <a:gd name="T15" fmla="*/ 2147483647 h 216"/>
                <a:gd name="T16" fmla="*/ 2147483647 w 136"/>
                <a:gd name="T17" fmla="*/ 2147483647 h 216"/>
                <a:gd name="T18" fmla="*/ 0 w 136"/>
                <a:gd name="T19" fmla="*/ 2147483647 h 216"/>
                <a:gd name="T20" fmla="*/ 2147483647 w 136"/>
                <a:gd name="T21" fmla="*/ 2147483647 h 216"/>
                <a:gd name="T22" fmla="*/ 0 w 136"/>
                <a:gd name="T23" fmla="*/ 2147483647 h 216"/>
                <a:gd name="T24" fmla="*/ 2147483647 w 136"/>
                <a:gd name="T25" fmla="*/ 2147483647 h 216"/>
                <a:gd name="T26" fmla="*/ 2147483647 w 136"/>
                <a:gd name="T27" fmla="*/ 2147483647 h 216"/>
                <a:gd name="T28" fmla="*/ 2147483647 w 136"/>
                <a:gd name="T29" fmla="*/ 2147483647 h 216"/>
                <a:gd name="T30" fmla="*/ 2147483647 w 136"/>
                <a:gd name="T31" fmla="*/ 2147483647 h 216"/>
                <a:gd name="T32" fmla="*/ 2147483647 w 136"/>
                <a:gd name="T33" fmla="*/ 2147483647 h 216"/>
                <a:gd name="T34" fmla="*/ 2147483647 w 136"/>
                <a:gd name="T35" fmla="*/ 2147483647 h 216"/>
                <a:gd name="T36" fmla="*/ 2147483647 w 136"/>
                <a:gd name="T37" fmla="*/ 2147483647 h 216"/>
                <a:gd name="T38" fmla="*/ 2147483647 w 136"/>
                <a:gd name="T39" fmla="*/ 2147483647 h 216"/>
                <a:gd name="T40" fmla="*/ 2147483647 w 136"/>
                <a:gd name="T41" fmla="*/ 2147483647 h 216"/>
                <a:gd name="T42" fmla="*/ 2147483647 w 136"/>
                <a:gd name="T43" fmla="*/ 2147483647 h 216"/>
                <a:gd name="T44" fmla="*/ 2147483647 w 136"/>
                <a:gd name="T45" fmla="*/ 2147483647 h 216"/>
                <a:gd name="T46" fmla="*/ 2147483647 w 136"/>
                <a:gd name="T47" fmla="*/ 2147483647 h 216"/>
                <a:gd name="T48" fmla="*/ 2147483647 w 136"/>
                <a:gd name="T49" fmla="*/ 2147483647 h 216"/>
                <a:gd name="T50" fmla="*/ 2147483647 w 136"/>
                <a:gd name="T51" fmla="*/ 2147483647 h 216"/>
                <a:gd name="T52" fmla="*/ 2147483647 w 136"/>
                <a:gd name="T53" fmla="*/ 2147483647 h 216"/>
                <a:gd name="T54" fmla="*/ 2147483647 w 136"/>
                <a:gd name="T55" fmla="*/ 2147483647 h 216"/>
                <a:gd name="T56" fmla="*/ 2147483647 w 136"/>
                <a:gd name="T57" fmla="*/ 2147483647 h 216"/>
                <a:gd name="T58" fmla="*/ 2147483647 w 136"/>
                <a:gd name="T59" fmla="*/ 0 h 216"/>
                <a:gd name="T60" fmla="*/ 2147483647 w 136"/>
                <a:gd name="T61" fmla="*/ 2147483647 h 216"/>
                <a:gd name="T62" fmla="*/ 2147483647 w 136"/>
                <a:gd name="T63" fmla="*/ 2147483647 h 2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216"/>
                <a:gd name="T98" fmla="*/ 136 w 136"/>
                <a:gd name="T99" fmla="*/ 216 h 2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216">
                  <a:moveTo>
                    <a:pt x="88" y="8"/>
                  </a:moveTo>
                  <a:lnTo>
                    <a:pt x="64" y="16"/>
                  </a:lnTo>
                  <a:lnTo>
                    <a:pt x="64" y="32"/>
                  </a:lnTo>
                  <a:lnTo>
                    <a:pt x="72" y="56"/>
                  </a:lnTo>
                  <a:lnTo>
                    <a:pt x="72" y="64"/>
                  </a:lnTo>
                  <a:lnTo>
                    <a:pt x="64" y="72"/>
                  </a:lnTo>
                  <a:lnTo>
                    <a:pt x="56" y="64"/>
                  </a:lnTo>
                  <a:lnTo>
                    <a:pt x="48" y="56"/>
                  </a:lnTo>
                  <a:lnTo>
                    <a:pt x="32" y="48"/>
                  </a:lnTo>
                  <a:lnTo>
                    <a:pt x="0" y="64"/>
                  </a:lnTo>
                  <a:lnTo>
                    <a:pt x="8" y="64"/>
                  </a:lnTo>
                  <a:lnTo>
                    <a:pt x="0" y="64"/>
                  </a:lnTo>
                  <a:lnTo>
                    <a:pt x="32" y="80"/>
                  </a:lnTo>
                  <a:lnTo>
                    <a:pt x="32" y="96"/>
                  </a:lnTo>
                  <a:lnTo>
                    <a:pt x="32" y="112"/>
                  </a:lnTo>
                  <a:lnTo>
                    <a:pt x="24" y="144"/>
                  </a:lnTo>
                  <a:lnTo>
                    <a:pt x="16" y="160"/>
                  </a:lnTo>
                  <a:lnTo>
                    <a:pt x="24" y="160"/>
                  </a:lnTo>
                  <a:lnTo>
                    <a:pt x="24" y="216"/>
                  </a:lnTo>
                  <a:lnTo>
                    <a:pt x="32" y="216"/>
                  </a:lnTo>
                  <a:lnTo>
                    <a:pt x="32" y="208"/>
                  </a:lnTo>
                  <a:lnTo>
                    <a:pt x="64" y="184"/>
                  </a:lnTo>
                  <a:lnTo>
                    <a:pt x="72" y="160"/>
                  </a:lnTo>
                  <a:lnTo>
                    <a:pt x="64" y="128"/>
                  </a:lnTo>
                  <a:lnTo>
                    <a:pt x="80" y="104"/>
                  </a:lnTo>
                  <a:lnTo>
                    <a:pt x="120" y="80"/>
                  </a:lnTo>
                  <a:lnTo>
                    <a:pt x="128" y="64"/>
                  </a:lnTo>
                  <a:lnTo>
                    <a:pt x="136" y="48"/>
                  </a:lnTo>
                  <a:lnTo>
                    <a:pt x="128" y="16"/>
                  </a:lnTo>
                  <a:lnTo>
                    <a:pt x="128" y="0"/>
                  </a:lnTo>
                  <a:lnTo>
                    <a:pt x="120" y="8"/>
                  </a:lnTo>
                  <a:lnTo>
                    <a:pt x="88" y="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93" name="Freeform 742"/>
            <p:cNvSpPr/>
            <p:nvPr/>
          </p:nvSpPr>
          <p:spPr bwMode="auto">
            <a:xfrm>
              <a:off x="3081101" y="2890077"/>
              <a:ext cx="136014" cy="143811"/>
            </a:xfrm>
            <a:custGeom>
              <a:avLst/>
              <a:gdLst>
                <a:gd name="T0" fmla="*/ 2147483647 w 128"/>
                <a:gd name="T1" fmla="*/ 2147483647 h 136"/>
                <a:gd name="T2" fmla="*/ 2147483647 w 128"/>
                <a:gd name="T3" fmla="*/ 0 h 136"/>
                <a:gd name="T4" fmla="*/ 2147483647 w 128"/>
                <a:gd name="T5" fmla="*/ 0 h 136"/>
                <a:gd name="T6" fmla="*/ 2147483647 w 128"/>
                <a:gd name="T7" fmla="*/ 2147483647 h 136"/>
                <a:gd name="T8" fmla="*/ 2147483647 w 128"/>
                <a:gd name="T9" fmla="*/ 2147483647 h 136"/>
                <a:gd name="T10" fmla="*/ 2147483647 w 128"/>
                <a:gd name="T11" fmla="*/ 2147483647 h 136"/>
                <a:gd name="T12" fmla="*/ 2147483647 w 128"/>
                <a:gd name="T13" fmla="*/ 0 h 136"/>
                <a:gd name="T14" fmla="*/ 0 w 128"/>
                <a:gd name="T15" fmla="*/ 0 h 136"/>
                <a:gd name="T16" fmla="*/ 2147483647 w 128"/>
                <a:gd name="T17" fmla="*/ 2147483647 h 136"/>
                <a:gd name="T18" fmla="*/ 0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2147483647 w 128"/>
                <a:gd name="T33" fmla="*/ 2147483647 h 136"/>
                <a:gd name="T34" fmla="*/ 2147483647 w 128"/>
                <a:gd name="T35" fmla="*/ 2147483647 h 136"/>
                <a:gd name="T36" fmla="*/ 2147483647 w 128"/>
                <a:gd name="T37" fmla="*/ 2147483647 h 136"/>
                <a:gd name="T38" fmla="*/ 2147483647 w 128"/>
                <a:gd name="T39" fmla="*/ 2147483647 h 136"/>
                <a:gd name="T40" fmla="*/ 2147483647 w 128"/>
                <a:gd name="T41" fmla="*/ 2147483647 h 136"/>
                <a:gd name="T42" fmla="*/ 2147483647 w 128"/>
                <a:gd name="T43" fmla="*/ 2147483647 h 136"/>
                <a:gd name="T44" fmla="*/ 2147483647 w 128"/>
                <a:gd name="T45" fmla="*/ 2147483647 h 136"/>
                <a:gd name="T46" fmla="*/ 2147483647 w 128"/>
                <a:gd name="T47" fmla="*/ 2147483647 h 136"/>
                <a:gd name="T48" fmla="*/ 2147483647 w 128"/>
                <a:gd name="T49" fmla="*/ 2147483647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36"/>
                <a:gd name="T77" fmla="*/ 128 w 128"/>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36">
                  <a:moveTo>
                    <a:pt x="96" y="24"/>
                  </a:moveTo>
                  <a:lnTo>
                    <a:pt x="56" y="0"/>
                  </a:lnTo>
                  <a:lnTo>
                    <a:pt x="48" y="0"/>
                  </a:lnTo>
                  <a:lnTo>
                    <a:pt x="48" y="8"/>
                  </a:lnTo>
                  <a:lnTo>
                    <a:pt x="48" y="16"/>
                  </a:lnTo>
                  <a:lnTo>
                    <a:pt x="32" y="16"/>
                  </a:lnTo>
                  <a:lnTo>
                    <a:pt x="24" y="0"/>
                  </a:lnTo>
                  <a:lnTo>
                    <a:pt x="0" y="0"/>
                  </a:lnTo>
                  <a:lnTo>
                    <a:pt x="8" y="32"/>
                  </a:lnTo>
                  <a:lnTo>
                    <a:pt x="0" y="40"/>
                  </a:lnTo>
                  <a:lnTo>
                    <a:pt x="8" y="72"/>
                  </a:lnTo>
                  <a:lnTo>
                    <a:pt x="16" y="96"/>
                  </a:lnTo>
                  <a:lnTo>
                    <a:pt x="32" y="104"/>
                  </a:lnTo>
                  <a:lnTo>
                    <a:pt x="56" y="104"/>
                  </a:lnTo>
                  <a:lnTo>
                    <a:pt x="56" y="112"/>
                  </a:lnTo>
                  <a:lnTo>
                    <a:pt x="64" y="136"/>
                  </a:lnTo>
                  <a:lnTo>
                    <a:pt x="88" y="128"/>
                  </a:lnTo>
                  <a:lnTo>
                    <a:pt x="120" y="128"/>
                  </a:lnTo>
                  <a:lnTo>
                    <a:pt x="128" y="120"/>
                  </a:lnTo>
                  <a:lnTo>
                    <a:pt x="120" y="112"/>
                  </a:lnTo>
                  <a:lnTo>
                    <a:pt x="120" y="72"/>
                  </a:lnTo>
                  <a:lnTo>
                    <a:pt x="112" y="56"/>
                  </a:lnTo>
                  <a:lnTo>
                    <a:pt x="120" y="48"/>
                  </a:lnTo>
                  <a:lnTo>
                    <a:pt x="96" y="32"/>
                  </a:lnTo>
                  <a:lnTo>
                    <a:pt x="96" y="2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94" name="Freeform 743"/>
            <p:cNvSpPr/>
            <p:nvPr/>
          </p:nvSpPr>
          <p:spPr bwMode="auto">
            <a:xfrm>
              <a:off x="2843726" y="2957650"/>
              <a:ext cx="161137" cy="161137"/>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2147483647 w 152"/>
                <a:gd name="T33" fmla="*/ 0 h 152"/>
                <a:gd name="T34" fmla="*/ 2147483647 w 152"/>
                <a:gd name="T35" fmla="*/ 0 h 152"/>
                <a:gd name="T36" fmla="*/ 0 w 152"/>
                <a:gd name="T37" fmla="*/ 2147483647 h 152"/>
                <a:gd name="T38" fmla="*/ 2147483647 w 152"/>
                <a:gd name="T39" fmla="*/ 2147483647 h 152"/>
                <a:gd name="T40" fmla="*/ 2147483647 w 152"/>
                <a:gd name="T41" fmla="*/ 2147483647 h 152"/>
                <a:gd name="T42" fmla="*/ 0 w 152"/>
                <a:gd name="T43" fmla="*/ 2147483647 h 152"/>
                <a:gd name="T44" fmla="*/ 0 w 152"/>
                <a:gd name="T45" fmla="*/ 2147483647 h 152"/>
                <a:gd name="T46" fmla="*/ 2147483647 w 152"/>
                <a:gd name="T47" fmla="*/ 2147483647 h 152"/>
                <a:gd name="T48" fmla="*/ 2147483647 w 152"/>
                <a:gd name="T49" fmla="*/ 2147483647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2"/>
                <a:gd name="T76" fmla="*/ 0 h 152"/>
                <a:gd name="T77" fmla="*/ 152 w 152"/>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2" h="152">
                  <a:moveTo>
                    <a:pt x="16" y="144"/>
                  </a:moveTo>
                  <a:lnTo>
                    <a:pt x="72" y="144"/>
                  </a:lnTo>
                  <a:lnTo>
                    <a:pt x="80" y="152"/>
                  </a:lnTo>
                  <a:lnTo>
                    <a:pt x="112" y="152"/>
                  </a:lnTo>
                  <a:lnTo>
                    <a:pt x="136" y="144"/>
                  </a:lnTo>
                  <a:lnTo>
                    <a:pt x="128" y="128"/>
                  </a:lnTo>
                  <a:lnTo>
                    <a:pt x="128" y="88"/>
                  </a:lnTo>
                  <a:lnTo>
                    <a:pt x="152" y="80"/>
                  </a:lnTo>
                  <a:lnTo>
                    <a:pt x="152" y="64"/>
                  </a:lnTo>
                  <a:lnTo>
                    <a:pt x="144" y="64"/>
                  </a:lnTo>
                  <a:lnTo>
                    <a:pt x="152" y="64"/>
                  </a:lnTo>
                  <a:lnTo>
                    <a:pt x="128" y="64"/>
                  </a:lnTo>
                  <a:lnTo>
                    <a:pt x="120" y="16"/>
                  </a:lnTo>
                  <a:lnTo>
                    <a:pt x="96" y="16"/>
                  </a:lnTo>
                  <a:lnTo>
                    <a:pt x="80" y="24"/>
                  </a:lnTo>
                  <a:lnTo>
                    <a:pt x="72" y="24"/>
                  </a:lnTo>
                  <a:lnTo>
                    <a:pt x="48" y="0"/>
                  </a:lnTo>
                  <a:lnTo>
                    <a:pt x="16" y="0"/>
                  </a:lnTo>
                  <a:lnTo>
                    <a:pt x="0" y="8"/>
                  </a:lnTo>
                  <a:lnTo>
                    <a:pt x="8" y="56"/>
                  </a:lnTo>
                  <a:lnTo>
                    <a:pt x="16" y="80"/>
                  </a:lnTo>
                  <a:lnTo>
                    <a:pt x="0" y="112"/>
                  </a:lnTo>
                  <a:lnTo>
                    <a:pt x="0" y="144"/>
                  </a:lnTo>
                  <a:lnTo>
                    <a:pt x="8" y="136"/>
                  </a:lnTo>
                  <a:lnTo>
                    <a:pt x="16" y="14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95" name="Freeform 744"/>
            <p:cNvSpPr/>
            <p:nvPr/>
          </p:nvSpPr>
          <p:spPr bwMode="auto">
            <a:xfrm>
              <a:off x="2843726" y="2805176"/>
              <a:ext cx="246038" cy="246038"/>
            </a:xfrm>
            <a:custGeom>
              <a:avLst/>
              <a:gdLst>
                <a:gd name="T0" fmla="*/ 2147483647 w 232"/>
                <a:gd name="T1" fmla="*/ 2147483647 h 232"/>
                <a:gd name="T2" fmla="*/ 2147483647 w 232"/>
                <a:gd name="T3" fmla="*/ 2147483647 h 232"/>
                <a:gd name="T4" fmla="*/ 2147483647 w 232"/>
                <a:gd name="T5" fmla="*/ 2147483647 h 232"/>
                <a:gd name="T6" fmla="*/ 2147483647 w 232"/>
                <a:gd name="T7" fmla="*/ 2147483647 h 232"/>
                <a:gd name="T8" fmla="*/ 2147483647 w 232"/>
                <a:gd name="T9" fmla="*/ 2147483647 h 232"/>
                <a:gd name="T10" fmla="*/ 2147483647 w 232"/>
                <a:gd name="T11" fmla="*/ 2147483647 h 232"/>
                <a:gd name="T12" fmla="*/ 0 w 232"/>
                <a:gd name="T13" fmla="*/ 2147483647 h 232"/>
                <a:gd name="T14" fmla="*/ 0 w 232"/>
                <a:gd name="T15" fmla="*/ 2147483647 h 232"/>
                <a:gd name="T16" fmla="*/ 2147483647 w 232"/>
                <a:gd name="T17" fmla="*/ 2147483647 h 232"/>
                <a:gd name="T18" fmla="*/ 2147483647 w 232"/>
                <a:gd name="T19" fmla="*/ 2147483647 h 232"/>
                <a:gd name="T20" fmla="*/ 2147483647 w 232"/>
                <a:gd name="T21" fmla="*/ 2147483647 h 232"/>
                <a:gd name="T22" fmla="*/ 2147483647 w 232"/>
                <a:gd name="T23" fmla="*/ 2147483647 h 232"/>
                <a:gd name="T24" fmla="*/ 2147483647 w 232"/>
                <a:gd name="T25" fmla="*/ 2147483647 h 232"/>
                <a:gd name="T26" fmla="*/ 2147483647 w 232"/>
                <a:gd name="T27" fmla="*/ 2147483647 h 232"/>
                <a:gd name="T28" fmla="*/ 2147483647 w 232"/>
                <a:gd name="T29" fmla="*/ 2147483647 h 232"/>
                <a:gd name="T30" fmla="*/ 2147483647 w 232"/>
                <a:gd name="T31" fmla="*/ 2147483647 h 232"/>
                <a:gd name="T32" fmla="*/ 2147483647 w 232"/>
                <a:gd name="T33" fmla="*/ 2147483647 h 232"/>
                <a:gd name="T34" fmla="*/ 2147483647 w 232"/>
                <a:gd name="T35" fmla="*/ 2147483647 h 232"/>
                <a:gd name="T36" fmla="*/ 2147483647 w 232"/>
                <a:gd name="T37" fmla="*/ 2147483647 h 232"/>
                <a:gd name="T38" fmla="*/ 2147483647 w 232"/>
                <a:gd name="T39" fmla="*/ 2147483647 h 232"/>
                <a:gd name="T40" fmla="*/ 2147483647 w 232"/>
                <a:gd name="T41" fmla="*/ 2147483647 h 232"/>
                <a:gd name="T42" fmla="*/ 2147483647 w 232"/>
                <a:gd name="T43" fmla="*/ 2147483647 h 232"/>
                <a:gd name="T44" fmla="*/ 2147483647 w 232"/>
                <a:gd name="T45" fmla="*/ 2147483647 h 232"/>
                <a:gd name="T46" fmla="*/ 2147483647 w 232"/>
                <a:gd name="T47" fmla="*/ 2147483647 h 232"/>
                <a:gd name="T48" fmla="*/ 2147483647 w 232"/>
                <a:gd name="T49" fmla="*/ 2147483647 h 232"/>
                <a:gd name="T50" fmla="*/ 2147483647 w 232"/>
                <a:gd name="T51" fmla="*/ 2147483647 h 232"/>
                <a:gd name="T52" fmla="*/ 2147483647 w 232"/>
                <a:gd name="T53" fmla="*/ 2147483647 h 232"/>
                <a:gd name="T54" fmla="*/ 2147483647 w 232"/>
                <a:gd name="T55" fmla="*/ 2147483647 h 232"/>
                <a:gd name="T56" fmla="*/ 2147483647 w 232"/>
                <a:gd name="T57" fmla="*/ 2147483647 h 232"/>
                <a:gd name="T58" fmla="*/ 2147483647 w 232"/>
                <a:gd name="T59" fmla="*/ 2147483647 h 232"/>
                <a:gd name="T60" fmla="*/ 2147483647 w 232"/>
                <a:gd name="T61" fmla="*/ 2147483647 h 232"/>
                <a:gd name="T62" fmla="*/ 2147483647 w 232"/>
                <a:gd name="T63" fmla="*/ 2147483647 h 232"/>
                <a:gd name="T64" fmla="*/ 2147483647 w 232"/>
                <a:gd name="T65" fmla="*/ 0 h 232"/>
                <a:gd name="T66" fmla="*/ 2147483647 w 232"/>
                <a:gd name="T67" fmla="*/ 0 h 232"/>
                <a:gd name="T68" fmla="*/ 2147483647 w 232"/>
                <a:gd name="T69" fmla="*/ 2147483647 h 232"/>
                <a:gd name="T70" fmla="*/ 2147483647 w 232"/>
                <a:gd name="T71" fmla="*/ 0 h 232"/>
                <a:gd name="T72" fmla="*/ 2147483647 w 232"/>
                <a:gd name="T73" fmla="*/ 2147483647 h 232"/>
                <a:gd name="T74" fmla="*/ 2147483647 w 232"/>
                <a:gd name="T75" fmla="*/ 2147483647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2"/>
                <a:gd name="T115" fmla="*/ 0 h 232"/>
                <a:gd name="T116" fmla="*/ 232 w 232"/>
                <a:gd name="T117" fmla="*/ 232 h 2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2" h="232">
                  <a:moveTo>
                    <a:pt x="80" y="24"/>
                  </a:moveTo>
                  <a:lnTo>
                    <a:pt x="72" y="72"/>
                  </a:lnTo>
                  <a:lnTo>
                    <a:pt x="56" y="80"/>
                  </a:lnTo>
                  <a:lnTo>
                    <a:pt x="40" y="112"/>
                  </a:lnTo>
                  <a:lnTo>
                    <a:pt x="24" y="128"/>
                  </a:lnTo>
                  <a:lnTo>
                    <a:pt x="8" y="128"/>
                  </a:lnTo>
                  <a:lnTo>
                    <a:pt x="0" y="136"/>
                  </a:lnTo>
                  <a:lnTo>
                    <a:pt x="0" y="152"/>
                  </a:lnTo>
                  <a:lnTo>
                    <a:pt x="16" y="144"/>
                  </a:lnTo>
                  <a:lnTo>
                    <a:pt x="48" y="144"/>
                  </a:lnTo>
                  <a:lnTo>
                    <a:pt x="72" y="168"/>
                  </a:lnTo>
                  <a:lnTo>
                    <a:pt x="80" y="168"/>
                  </a:lnTo>
                  <a:lnTo>
                    <a:pt x="96" y="160"/>
                  </a:lnTo>
                  <a:lnTo>
                    <a:pt x="120" y="160"/>
                  </a:lnTo>
                  <a:lnTo>
                    <a:pt x="128" y="208"/>
                  </a:lnTo>
                  <a:lnTo>
                    <a:pt x="152" y="208"/>
                  </a:lnTo>
                  <a:lnTo>
                    <a:pt x="168" y="208"/>
                  </a:lnTo>
                  <a:lnTo>
                    <a:pt x="192" y="224"/>
                  </a:lnTo>
                  <a:lnTo>
                    <a:pt x="216" y="232"/>
                  </a:lnTo>
                  <a:lnTo>
                    <a:pt x="216" y="224"/>
                  </a:lnTo>
                  <a:lnTo>
                    <a:pt x="208" y="208"/>
                  </a:lnTo>
                  <a:lnTo>
                    <a:pt x="208" y="200"/>
                  </a:lnTo>
                  <a:lnTo>
                    <a:pt x="216" y="176"/>
                  </a:lnTo>
                  <a:lnTo>
                    <a:pt x="224" y="168"/>
                  </a:lnTo>
                  <a:lnTo>
                    <a:pt x="216" y="144"/>
                  </a:lnTo>
                  <a:lnTo>
                    <a:pt x="216" y="120"/>
                  </a:lnTo>
                  <a:lnTo>
                    <a:pt x="208" y="96"/>
                  </a:lnTo>
                  <a:lnTo>
                    <a:pt x="216" y="72"/>
                  </a:lnTo>
                  <a:lnTo>
                    <a:pt x="232" y="40"/>
                  </a:lnTo>
                  <a:lnTo>
                    <a:pt x="232" y="16"/>
                  </a:lnTo>
                  <a:lnTo>
                    <a:pt x="224" y="8"/>
                  </a:lnTo>
                  <a:lnTo>
                    <a:pt x="200" y="8"/>
                  </a:lnTo>
                  <a:lnTo>
                    <a:pt x="192" y="0"/>
                  </a:lnTo>
                  <a:lnTo>
                    <a:pt x="160" y="0"/>
                  </a:lnTo>
                  <a:lnTo>
                    <a:pt x="128" y="8"/>
                  </a:lnTo>
                  <a:lnTo>
                    <a:pt x="104" y="0"/>
                  </a:lnTo>
                  <a:lnTo>
                    <a:pt x="80" y="8"/>
                  </a:lnTo>
                  <a:lnTo>
                    <a:pt x="80" y="2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96" name="Freeform 745"/>
            <p:cNvSpPr/>
            <p:nvPr/>
          </p:nvSpPr>
          <p:spPr bwMode="auto">
            <a:xfrm>
              <a:off x="3123551" y="2635376"/>
              <a:ext cx="194924" cy="187127"/>
            </a:xfrm>
            <a:custGeom>
              <a:avLst/>
              <a:gdLst>
                <a:gd name="T0" fmla="*/ 2147483647 w 184"/>
                <a:gd name="T1" fmla="*/ 2147483647 h 176"/>
                <a:gd name="T2" fmla="*/ 2147483647 w 184"/>
                <a:gd name="T3" fmla="*/ 2147483647 h 176"/>
                <a:gd name="T4" fmla="*/ 2147483647 w 184"/>
                <a:gd name="T5" fmla="*/ 2147483647 h 176"/>
                <a:gd name="T6" fmla="*/ 2147483647 w 184"/>
                <a:gd name="T7" fmla="*/ 2147483647 h 176"/>
                <a:gd name="T8" fmla="*/ 2147483647 w 184"/>
                <a:gd name="T9" fmla="*/ 2147483647 h 176"/>
                <a:gd name="T10" fmla="*/ 2147483647 w 184"/>
                <a:gd name="T11" fmla="*/ 2147483647 h 176"/>
                <a:gd name="T12" fmla="*/ 2147483647 w 184"/>
                <a:gd name="T13" fmla="*/ 2147483647 h 176"/>
                <a:gd name="T14" fmla="*/ 2147483647 w 184"/>
                <a:gd name="T15" fmla="*/ 2147483647 h 176"/>
                <a:gd name="T16" fmla="*/ 2147483647 w 184"/>
                <a:gd name="T17" fmla="*/ 2147483647 h 176"/>
                <a:gd name="T18" fmla="*/ 2147483647 w 184"/>
                <a:gd name="T19" fmla="*/ 2147483647 h 176"/>
                <a:gd name="T20" fmla="*/ 2147483647 w 184"/>
                <a:gd name="T21" fmla="*/ 2147483647 h 176"/>
                <a:gd name="T22" fmla="*/ 2147483647 w 184"/>
                <a:gd name="T23" fmla="*/ 2147483647 h 176"/>
                <a:gd name="T24" fmla="*/ 2147483647 w 184"/>
                <a:gd name="T25" fmla="*/ 2147483647 h 176"/>
                <a:gd name="T26" fmla="*/ 2147483647 w 184"/>
                <a:gd name="T27" fmla="*/ 2147483647 h 176"/>
                <a:gd name="T28" fmla="*/ 2147483647 w 184"/>
                <a:gd name="T29" fmla="*/ 0 h 176"/>
                <a:gd name="T30" fmla="*/ 2147483647 w 184"/>
                <a:gd name="T31" fmla="*/ 0 h 176"/>
                <a:gd name="T32" fmla="*/ 2147483647 w 184"/>
                <a:gd name="T33" fmla="*/ 2147483647 h 176"/>
                <a:gd name="T34" fmla="*/ 2147483647 w 184"/>
                <a:gd name="T35" fmla="*/ 2147483647 h 176"/>
                <a:gd name="T36" fmla="*/ 2147483647 w 184"/>
                <a:gd name="T37" fmla="*/ 2147483647 h 176"/>
                <a:gd name="T38" fmla="*/ 2147483647 w 184"/>
                <a:gd name="T39" fmla="*/ 2147483647 h 176"/>
                <a:gd name="T40" fmla="*/ 2147483647 w 184"/>
                <a:gd name="T41" fmla="*/ 2147483647 h 176"/>
                <a:gd name="T42" fmla="*/ 0 w 184"/>
                <a:gd name="T43" fmla="*/ 2147483647 h 176"/>
                <a:gd name="T44" fmla="*/ 0 w 184"/>
                <a:gd name="T45" fmla="*/ 2147483647 h 176"/>
                <a:gd name="T46" fmla="*/ 2147483647 w 184"/>
                <a:gd name="T47" fmla="*/ 2147483647 h 176"/>
                <a:gd name="T48" fmla="*/ 2147483647 w 184"/>
                <a:gd name="T49" fmla="*/ 2147483647 h 176"/>
                <a:gd name="T50" fmla="*/ 2147483647 w 184"/>
                <a:gd name="T51" fmla="*/ 2147483647 h 176"/>
                <a:gd name="T52" fmla="*/ 2147483647 w 184"/>
                <a:gd name="T53" fmla="*/ 2147483647 h 176"/>
                <a:gd name="T54" fmla="*/ 2147483647 w 184"/>
                <a:gd name="T55" fmla="*/ 2147483647 h 176"/>
                <a:gd name="T56" fmla="*/ 2147483647 w 184"/>
                <a:gd name="T57" fmla="*/ 2147483647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
                <a:gd name="T88" fmla="*/ 0 h 176"/>
                <a:gd name="T89" fmla="*/ 184 w 184"/>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 h="176">
                  <a:moveTo>
                    <a:pt x="88" y="176"/>
                  </a:moveTo>
                  <a:lnTo>
                    <a:pt x="96" y="176"/>
                  </a:lnTo>
                  <a:lnTo>
                    <a:pt x="104" y="176"/>
                  </a:lnTo>
                  <a:lnTo>
                    <a:pt x="112" y="176"/>
                  </a:lnTo>
                  <a:lnTo>
                    <a:pt x="128" y="168"/>
                  </a:lnTo>
                  <a:lnTo>
                    <a:pt x="152" y="160"/>
                  </a:lnTo>
                  <a:lnTo>
                    <a:pt x="184" y="128"/>
                  </a:lnTo>
                  <a:lnTo>
                    <a:pt x="160" y="120"/>
                  </a:lnTo>
                  <a:lnTo>
                    <a:pt x="128" y="104"/>
                  </a:lnTo>
                  <a:lnTo>
                    <a:pt x="120" y="96"/>
                  </a:lnTo>
                  <a:lnTo>
                    <a:pt x="136" y="88"/>
                  </a:lnTo>
                  <a:lnTo>
                    <a:pt x="128" y="80"/>
                  </a:lnTo>
                  <a:lnTo>
                    <a:pt x="96" y="32"/>
                  </a:lnTo>
                  <a:lnTo>
                    <a:pt x="80" y="24"/>
                  </a:lnTo>
                  <a:lnTo>
                    <a:pt x="64" y="0"/>
                  </a:lnTo>
                  <a:lnTo>
                    <a:pt x="56" y="0"/>
                  </a:lnTo>
                  <a:lnTo>
                    <a:pt x="48" y="8"/>
                  </a:lnTo>
                  <a:lnTo>
                    <a:pt x="40" y="56"/>
                  </a:lnTo>
                  <a:lnTo>
                    <a:pt x="32" y="80"/>
                  </a:lnTo>
                  <a:lnTo>
                    <a:pt x="16" y="96"/>
                  </a:lnTo>
                  <a:lnTo>
                    <a:pt x="8" y="120"/>
                  </a:lnTo>
                  <a:lnTo>
                    <a:pt x="0" y="120"/>
                  </a:lnTo>
                  <a:lnTo>
                    <a:pt x="0" y="128"/>
                  </a:lnTo>
                  <a:lnTo>
                    <a:pt x="16" y="144"/>
                  </a:lnTo>
                  <a:lnTo>
                    <a:pt x="24" y="152"/>
                  </a:lnTo>
                  <a:lnTo>
                    <a:pt x="32" y="160"/>
                  </a:lnTo>
                  <a:lnTo>
                    <a:pt x="32" y="168"/>
                  </a:lnTo>
                  <a:lnTo>
                    <a:pt x="48" y="168"/>
                  </a:lnTo>
                  <a:lnTo>
                    <a:pt x="88" y="17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97" name="Freeform 746"/>
            <p:cNvSpPr/>
            <p:nvPr/>
          </p:nvSpPr>
          <p:spPr bwMode="auto">
            <a:xfrm>
              <a:off x="3132214" y="2813840"/>
              <a:ext cx="110024" cy="127351"/>
            </a:xfrm>
            <a:custGeom>
              <a:avLst/>
              <a:gdLst>
                <a:gd name="T0" fmla="*/ 2147483647 w 104"/>
                <a:gd name="T1" fmla="*/ 2147483647 h 120"/>
                <a:gd name="T2" fmla="*/ 2147483647 w 104"/>
                <a:gd name="T3" fmla="*/ 2147483647 h 120"/>
                <a:gd name="T4" fmla="*/ 2147483647 w 104"/>
                <a:gd name="T5" fmla="*/ 2147483647 h 120"/>
                <a:gd name="T6" fmla="*/ 2147483647 w 104"/>
                <a:gd name="T7" fmla="*/ 2147483647 h 120"/>
                <a:gd name="T8" fmla="*/ 2147483647 w 104"/>
                <a:gd name="T9" fmla="*/ 2147483647 h 120"/>
                <a:gd name="T10" fmla="*/ 2147483647 w 104"/>
                <a:gd name="T11" fmla="*/ 2147483647 h 120"/>
                <a:gd name="T12" fmla="*/ 2147483647 w 104"/>
                <a:gd name="T13" fmla="*/ 0 h 120"/>
                <a:gd name="T14" fmla="*/ 2147483647 w 104"/>
                <a:gd name="T15" fmla="*/ 0 h 120"/>
                <a:gd name="T16" fmla="*/ 2147483647 w 104"/>
                <a:gd name="T17" fmla="*/ 0 h 120"/>
                <a:gd name="T18" fmla="*/ 0 w 104"/>
                <a:gd name="T19" fmla="*/ 2147483647 h 120"/>
                <a:gd name="T20" fmla="*/ 2147483647 w 104"/>
                <a:gd name="T21" fmla="*/ 2147483647 h 120"/>
                <a:gd name="T22" fmla="*/ 2147483647 w 104"/>
                <a:gd name="T23" fmla="*/ 2147483647 h 120"/>
                <a:gd name="T24" fmla="*/ 0 w 104"/>
                <a:gd name="T25" fmla="*/ 2147483647 h 120"/>
                <a:gd name="T26" fmla="*/ 2147483647 w 104"/>
                <a:gd name="T27" fmla="*/ 2147483647 h 120"/>
                <a:gd name="T28" fmla="*/ 2147483647 w 104"/>
                <a:gd name="T29" fmla="*/ 2147483647 h 120"/>
                <a:gd name="T30" fmla="*/ 2147483647 w 104"/>
                <a:gd name="T31" fmla="*/ 2147483647 h 120"/>
                <a:gd name="T32" fmla="*/ 2147483647 w 104"/>
                <a:gd name="T33" fmla="*/ 2147483647 h 120"/>
                <a:gd name="T34" fmla="*/ 2147483647 w 104"/>
                <a:gd name="T35" fmla="*/ 2147483647 h 120"/>
                <a:gd name="T36" fmla="*/ 2147483647 w 104"/>
                <a:gd name="T37" fmla="*/ 2147483647 h 120"/>
                <a:gd name="T38" fmla="*/ 2147483647 w 104"/>
                <a:gd name="T39" fmla="*/ 2147483647 h 120"/>
                <a:gd name="T40" fmla="*/ 2147483647 w 104"/>
                <a:gd name="T41" fmla="*/ 2147483647 h 120"/>
                <a:gd name="T42" fmla="*/ 2147483647 w 104"/>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120"/>
                <a:gd name="T68" fmla="*/ 104 w 104"/>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120">
                  <a:moveTo>
                    <a:pt x="96" y="24"/>
                  </a:moveTo>
                  <a:lnTo>
                    <a:pt x="104" y="16"/>
                  </a:lnTo>
                  <a:lnTo>
                    <a:pt x="104" y="8"/>
                  </a:lnTo>
                  <a:lnTo>
                    <a:pt x="96" y="8"/>
                  </a:lnTo>
                  <a:lnTo>
                    <a:pt x="88" y="8"/>
                  </a:lnTo>
                  <a:lnTo>
                    <a:pt x="80" y="8"/>
                  </a:lnTo>
                  <a:lnTo>
                    <a:pt x="40" y="0"/>
                  </a:lnTo>
                  <a:lnTo>
                    <a:pt x="24" y="0"/>
                  </a:lnTo>
                  <a:lnTo>
                    <a:pt x="16" y="0"/>
                  </a:lnTo>
                  <a:lnTo>
                    <a:pt x="0" y="8"/>
                  </a:lnTo>
                  <a:lnTo>
                    <a:pt x="8" y="16"/>
                  </a:lnTo>
                  <a:lnTo>
                    <a:pt x="8" y="32"/>
                  </a:lnTo>
                  <a:lnTo>
                    <a:pt x="0" y="48"/>
                  </a:lnTo>
                  <a:lnTo>
                    <a:pt x="8" y="72"/>
                  </a:lnTo>
                  <a:lnTo>
                    <a:pt x="48" y="96"/>
                  </a:lnTo>
                  <a:lnTo>
                    <a:pt x="48" y="104"/>
                  </a:lnTo>
                  <a:lnTo>
                    <a:pt x="72" y="120"/>
                  </a:lnTo>
                  <a:lnTo>
                    <a:pt x="72" y="112"/>
                  </a:lnTo>
                  <a:lnTo>
                    <a:pt x="88" y="88"/>
                  </a:lnTo>
                  <a:lnTo>
                    <a:pt x="104" y="80"/>
                  </a:lnTo>
                  <a:lnTo>
                    <a:pt x="96" y="64"/>
                  </a:lnTo>
                  <a:lnTo>
                    <a:pt x="96" y="2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98" name="Freeform 747"/>
            <p:cNvSpPr/>
            <p:nvPr/>
          </p:nvSpPr>
          <p:spPr bwMode="auto">
            <a:xfrm>
              <a:off x="3013527" y="3085001"/>
              <a:ext cx="101361" cy="102227"/>
            </a:xfrm>
            <a:custGeom>
              <a:avLst/>
              <a:gdLst>
                <a:gd name="T0" fmla="*/ 2147483647 w 96"/>
                <a:gd name="T1" fmla="*/ 2147483647 h 96"/>
                <a:gd name="T2" fmla="*/ 2147483647 w 96"/>
                <a:gd name="T3" fmla="*/ 2147483647 h 96"/>
                <a:gd name="T4" fmla="*/ 2147483647 w 96"/>
                <a:gd name="T5" fmla="*/ 2147483647 h 96"/>
                <a:gd name="T6" fmla="*/ 0 w 96"/>
                <a:gd name="T7" fmla="*/ 2147483647 h 96"/>
                <a:gd name="T8" fmla="*/ 2147483647 w 96"/>
                <a:gd name="T9" fmla="*/ 2147483647 h 96"/>
                <a:gd name="T10" fmla="*/ 2147483647 w 96"/>
                <a:gd name="T11" fmla="*/ 2147483647 h 96"/>
                <a:gd name="T12" fmla="*/ 2147483647 w 96"/>
                <a:gd name="T13" fmla="*/ 2147483647 h 96"/>
                <a:gd name="T14" fmla="*/ 2147483647 w 96"/>
                <a:gd name="T15" fmla="*/ 2147483647 h 96"/>
                <a:gd name="T16" fmla="*/ 2147483647 w 96"/>
                <a:gd name="T17" fmla="*/ 2147483647 h 96"/>
                <a:gd name="T18" fmla="*/ 2147483647 w 96"/>
                <a:gd name="T19" fmla="*/ 2147483647 h 96"/>
                <a:gd name="T20" fmla="*/ 2147483647 w 96"/>
                <a:gd name="T21" fmla="*/ 2147483647 h 96"/>
                <a:gd name="T22" fmla="*/ 2147483647 w 96"/>
                <a:gd name="T23" fmla="*/ 2147483647 h 96"/>
                <a:gd name="T24" fmla="*/ 2147483647 w 96"/>
                <a:gd name="T25" fmla="*/ 2147483647 h 96"/>
                <a:gd name="T26" fmla="*/ 2147483647 w 96"/>
                <a:gd name="T27" fmla="*/ 2147483647 h 96"/>
                <a:gd name="T28" fmla="*/ 2147483647 w 96"/>
                <a:gd name="T29" fmla="*/ 2147483647 h 96"/>
                <a:gd name="T30" fmla="*/ 2147483647 w 96"/>
                <a:gd name="T31" fmla="*/ 0 h 96"/>
                <a:gd name="T32" fmla="*/ 2147483647 w 96"/>
                <a:gd name="T33" fmla="*/ 2147483647 h 96"/>
                <a:gd name="T34" fmla="*/ 2147483647 w 96"/>
                <a:gd name="T35" fmla="*/ 214748364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96"/>
                <a:gd name="T56" fmla="*/ 96 w 96"/>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96">
                  <a:moveTo>
                    <a:pt x="40" y="24"/>
                  </a:moveTo>
                  <a:lnTo>
                    <a:pt x="24" y="32"/>
                  </a:lnTo>
                  <a:lnTo>
                    <a:pt x="8" y="32"/>
                  </a:lnTo>
                  <a:lnTo>
                    <a:pt x="0" y="32"/>
                  </a:lnTo>
                  <a:lnTo>
                    <a:pt x="8" y="32"/>
                  </a:lnTo>
                  <a:lnTo>
                    <a:pt x="16" y="48"/>
                  </a:lnTo>
                  <a:lnTo>
                    <a:pt x="24" y="64"/>
                  </a:lnTo>
                  <a:lnTo>
                    <a:pt x="32" y="64"/>
                  </a:lnTo>
                  <a:lnTo>
                    <a:pt x="40" y="80"/>
                  </a:lnTo>
                  <a:lnTo>
                    <a:pt x="56" y="88"/>
                  </a:lnTo>
                  <a:lnTo>
                    <a:pt x="80" y="96"/>
                  </a:lnTo>
                  <a:lnTo>
                    <a:pt x="88" y="80"/>
                  </a:lnTo>
                  <a:lnTo>
                    <a:pt x="96" y="48"/>
                  </a:lnTo>
                  <a:lnTo>
                    <a:pt x="96" y="32"/>
                  </a:lnTo>
                  <a:lnTo>
                    <a:pt x="96" y="16"/>
                  </a:lnTo>
                  <a:lnTo>
                    <a:pt x="64" y="0"/>
                  </a:lnTo>
                  <a:lnTo>
                    <a:pt x="56" y="8"/>
                  </a:lnTo>
                  <a:lnTo>
                    <a:pt x="40" y="2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199" name="Freeform 748"/>
            <p:cNvSpPr/>
            <p:nvPr/>
          </p:nvSpPr>
          <p:spPr bwMode="auto">
            <a:xfrm>
              <a:off x="2979740" y="2822503"/>
              <a:ext cx="177597" cy="296285"/>
            </a:xfrm>
            <a:custGeom>
              <a:avLst/>
              <a:gdLst>
                <a:gd name="T0" fmla="*/ 2147483647 w 168"/>
                <a:gd name="T1" fmla="*/ 2147483647 h 280"/>
                <a:gd name="T2" fmla="*/ 2147483647 w 168"/>
                <a:gd name="T3" fmla="*/ 2147483647 h 280"/>
                <a:gd name="T4" fmla="*/ 2147483647 w 168"/>
                <a:gd name="T5" fmla="*/ 2147483647 h 280"/>
                <a:gd name="T6" fmla="*/ 2147483647 w 168"/>
                <a:gd name="T7" fmla="*/ 2147483647 h 280"/>
                <a:gd name="T8" fmla="*/ 2147483647 w 168"/>
                <a:gd name="T9" fmla="*/ 2147483647 h 280"/>
                <a:gd name="T10" fmla="*/ 2147483647 w 168"/>
                <a:gd name="T11" fmla="*/ 2147483647 h 280"/>
                <a:gd name="T12" fmla="*/ 2147483647 w 168"/>
                <a:gd name="T13" fmla="*/ 2147483647 h 280"/>
                <a:gd name="T14" fmla="*/ 2147483647 w 168"/>
                <a:gd name="T15" fmla="*/ 2147483647 h 280"/>
                <a:gd name="T16" fmla="*/ 2147483647 w 168"/>
                <a:gd name="T17" fmla="*/ 2147483647 h 280"/>
                <a:gd name="T18" fmla="*/ 2147483647 w 168"/>
                <a:gd name="T19" fmla="*/ 2147483647 h 280"/>
                <a:gd name="T20" fmla="*/ 2147483647 w 168"/>
                <a:gd name="T21" fmla="*/ 2147483647 h 280"/>
                <a:gd name="T22" fmla="*/ 2147483647 w 168"/>
                <a:gd name="T23" fmla="*/ 2147483647 h 280"/>
                <a:gd name="T24" fmla="*/ 2147483647 w 168"/>
                <a:gd name="T25" fmla="*/ 2147483647 h 280"/>
                <a:gd name="T26" fmla="*/ 2147483647 w 168"/>
                <a:gd name="T27" fmla="*/ 2147483647 h 280"/>
                <a:gd name="T28" fmla="*/ 2147483647 w 168"/>
                <a:gd name="T29" fmla="*/ 2147483647 h 280"/>
                <a:gd name="T30" fmla="*/ 0 w 168"/>
                <a:gd name="T31" fmla="*/ 2147483647 h 280"/>
                <a:gd name="T32" fmla="*/ 0 w 168"/>
                <a:gd name="T33" fmla="*/ 2147483647 h 280"/>
                <a:gd name="T34" fmla="*/ 2147483647 w 168"/>
                <a:gd name="T35" fmla="*/ 2147483647 h 280"/>
                <a:gd name="T36" fmla="*/ 2147483647 w 168"/>
                <a:gd name="T37" fmla="*/ 2147483647 h 280"/>
                <a:gd name="T38" fmla="*/ 2147483647 w 168"/>
                <a:gd name="T39" fmla="*/ 2147483647 h 280"/>
                <a:gd name="T40" fmla="*/ 2147483647 w 168"/>
                <a:gd name="T41" fmla="*/ 2147483647 h 280"/>
                <a:gd name="T42" fmla="*/ 2147483647 w 168"/>
                <a:gd name="T43" fmla="*/ 2147483647 h 280"/>
                <a:gd name="T44" fmla="*/ 2147483647 w 168"/>
                <a:gd name="T45" fmla="*/ 2147483647 h 280"/>
                <a:gd name="T46" fmla="*/ 2147483647 w 168"/>
                <a:gd name="T47" fmla="*/ 2147483647 h 280"/>
                <a:gd name="T48" fmla="*/ 2147483647 w 168"/>
                <a:gd name="T49" fmla="*/ 2147483647 h 280"/>
                <a:gd name="T50" fmla="*/ 2147483647 w 168"/>
                <a:gd name="T51" fmla="*/ 2147483647 h 280"/>
                <a:gd name="T52" fmla="*/ 2147483647 w 168"/>
                <a:gd name="T53" fmla="*/ 2147483647 h 280"/>
                <a:gd name="T54" fmla="*/ 2147483647 w 168"/>
                <a:gd name="T55" fmla="*/ 2147483647 h 280"/>
                <a:gd name="T56" fmla="*/ 2147483647 w 168"/>
                <a:gd name="T57" fmla="*/ 2147483647 h 280"/>
                <a:gd name="T58" fmla="*/ 2147483647 w 168"/>
                <a:gd name="T59" fmla="*/ 2147483647 h 280"/>
                <a:gd name="T60" fmla="*/ 2147483647 w 168"/>
                <a:gd name="T61" fmla="*/ 2147483647 h 280"/>
                <a:gd name="T62" fmla="*/ 2147483647 w 168"/>
                <a:gd name="T63" fmla="*/ 2147483647 h 280"/>
                <a:gd name="T64" fmla="*/ 2147483647 w 168"/>
                <a:gd name="T65" fmla="*/ 2147483647 h 280"/>
                <a:gd name="T66" fmla="*/ 2147483647 w 168"/>
                <a:gd name="T67" fmla="*/ 2147483647 h 280"/>
                <a:gd name="T68" fmla="*/ 2147483647 w 168"/>
                <a:gd name="T69" fmla="*/ 2147483647 h 280"/>
                <a:gd name="T70" fmla="*/ 2147483647 w 168"/>
                <a:gd name="T71" fmla="*/ 2147483647 h 280"/>
                <a:gd name="T72" fmla="*/ 2147483647 w 168"/>
                <a:gd name="T73" fmla="*/ 2147483647 h 280"/>
                <a:gd name="T74" fmla="*/ 2147483647 w 168"/>
                <a:gd name="T75" fmla="*/ 2147483647 h 280"/>
                <a:gd name="T76" fmla="*/ 2147483647 w 168"/>
                <a:gd name="T77" fmla="*/ 2147483647 h 280"/>
                <a:gd name="T78" fmla="*/ 2147483647 w 168"/>
                <a:gd name="T79" fmla="*/ 2147483647 h 280"/>
                <a:gd name="T80" fmla="*/ 2147483647 w 168"/>
                <a:gd name="T81" fmla="*/ 2147483647 h 280"/>
                <a:gd name="T82" fmla="*/ 2147483647 w 168"/>
                <a:gd name="T83" fmla="*/ 2147483647 h 280"/>
                <a:gd name="T84" fmla="*/ 2147483647 w 168"/>
                <a:gd name="T85" fmla="*/ 2147483647 h 280"/>
                <a:gd name="T86" fmla="*/ 2147483647 w 168"/>
                <a:gd name="T87" fmla="*/ 2147483647 h 280"/>
                <a:gd name="T88" fmla="*/ 2147483647 w 168"/>
                <a:gd name="T89" fmla="*/ 2147483647 h 280"/>
                <a:gd name="T90" fmla="*/ 2147483647 w 168"/>
                <a:gd name="T91" fmla="*/ 2147483647 h 280"/>
                <a:gd name="T92" fmla="*/ 2147483647 w 168"/>
                <a:gd name="T93" fmla="*/ 2147483647 h 280"/>
                <a:gd name="T94" fmla="*/ 2147483647 w 168"/>
                <a:gd name="T95" fmla="*/ 2147483647 h 280"/>
                <a:gd name="T96" fmla="*/ 2147483647 w 168"/>
                <a:gd name="T97" fmla="*/ 2147483647 h 280"/>
                <a:gd name="T98" fmla="*/ 2147483647 w 168"/>
                <a:gd name="T99" fmla="*/ 2147483647 h 280"/>
                <a:gd name="T100" fmla="*/ 2147483647 w 168"/>
                <a:gd name="T101" fmla="*/ 2147483647 h 280"/>
                <a:gd name="T102" fmla="*/ 2147483647 w 168"/>
                <a:gd name="T103" fmla="*/ 2147483647 h 280"/>
                <a:gd name="T104" fmla="*/ 2147483647 w 168"/>
                <a:gd name="T105" fmla="*/ 0 h 280"/>
                <a:gd name="T106" fmla="*/ 2147483647 w 168"/>
                <a:gd name="T107" fmla="*/ 0 h 280"/>
                <a:gd name="T108" fmla="*/ 2147483647 w 168"/>
                <a:gd name="T109" fmla="*/ 2147483647 h 280"/>
                <a:gd name="T110" fmla="*/ 2147483647 w 168"/>
                <a:gd name="T111" fmla="*/ 0 h 280"/>
                <a:gd name="T112" fmla="*/ 2147483647 w 168"/>
                <a:gd name="T113" fmla="*/ 2147483647 h 2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8"/>
                <a:gd name="T172" fmla="*/ 0 h 280"/>
                <a:gd name="T173" fmla="*/ 168 w 168"/>
                <a:gd name="T174" fmla="*/ 280 h 2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8" h="280">
                  <a:moveTo>
                    <a:pt x="104" y="24"/>
                  </a:moveTo>
                  <a:lnTo>
                    <a:pt x="88" y="56"/>
                  </a:lnTo>
                  <a:lnTo>
                    <a:pt x="80" y="80"/>
                  </a:lnTo>
                  <a:lnTo>
                    <a:pt x="88" y="104"/>
                  </a:lnTo>
                  <a:lnTo>
                    <a:pt x="88" y="128"/>
                  </a:lnTo>
                  <a:lnTo>
                    <a:pt x="96" y="152"/>
                  </a:lnTo>
                  <a:lnTo>
                    <a:pt x="88" y="160"/>
                  </a:lnTo>
                  <a:lnTo>
                    <a:pt x="80" y="184"/>
                  </a:lnTo>
                  <a:lnTo>
                    <a:pt x="80" y="192"/>
                  </a:lnTo>
                  <a:lnTo>
                    <a:pt x="88" y="208"/>
                  </a:lnTo>
                  <a:lnTo>
                    <a:pt x="88" y="216"/>
                  </a:lnTo>
                  <a:lnTo>
                    <a:pt x="64" y="208"/>
                  </a:lnTo>
                  <a:lnTo>
                    <a:pt x="40" y="192"/>
                  </a:lnTo>
                  <a:lnTo>
                    <a:pt x="24" y="192"/>
                  </a:lnTo>
                  <a:lnTo>
                    <a:pt x="24" y="208"/>
                  </a:lnTo>
                  <a:lnTo>
                    <a:pt x="0" y="216"/>
                  </a:lnTo>
                  <a:lnTo>
                    <a:pt x="0" y="256"/>
                  </a:lnTo>
                  <a:lnTo>
                    <a:pt x="8" y="272"/>
                  </a:lnTo>
                  <a:lnTo>
                    <a:pt x="24" y="272"/>
                  </a:lnTo>
                  <a:lnTo>
                    <a:pt x="32" y="280"/>
                  </a:lnTo>
                  <a:lnTo>
                    <a:pt x="24" y="280"/>
                  </a:lnTo>
                  <a:lnTo>
                    <a:pt x="32" y="280"/>
                  </a:lnTo>
                  <a:lnTo>
                    <a:pt x="40" y="280"/>
                  </a:lnTo>
                  <a:lnTo>
                    <a:pt x="56" y="280"/>
                  </a:lnTo>
                  <a:lnTo>
                    <a:pt x="72" y="272"/>
                  </a:lnTo>
                  <a:lnTo>
                    <a:pt x="88" y="256"/>
                  </a:lnTo>
                  <a:lnTo>
                    <a:pt x="96" y="248"/>
                  </a:lnTo>
                  <a:lnTo>
                    <a:pt x="128" y="232"/>
                  </a:lnTo>
                  <a:lnTo>
                    <a:pt x="144" y="240"/>
                  </a:lnTo>
                  <a:lnTo>
                    <a:pt x="152" y="248"/>
                  </a:lnTo>
                  <a:lnTo>
                    <a:pt x="160" y="256"/>
                  </a:lnTo>
                  <a:lnTo>
                    <a:pt x="168" y="248"/>
                  </a:lnTo>
                  <a:lnTo>
                    <a:pt x="168" y="240"/>
                  </a:lnTo>
                  <a:lnTo>
                    <a:pt x="160" y="216"/>
                  </a:lnTo>
                  <a:lnTo>
                    <a:pt x="160" y="200"/>
                  </a:lnTo>
                  <a:lnTo>
                    <a:pt x="152" y="176"/>
                  </a:lnTo>
                  <a:lnTo>
                    <a:pt x="152" y="168"/>
                  </a:lnTo>
                  <a:lnTo>
                    <a:pt x="128" y="168"/>
                  </a:lnTo>
                  <a:lnTo>
                    <a:pt x="112" y="160"/>
                  </a:lnTo>
                  <a:lnTo>
                    <a:pt x="104" y="136"/>
                  </a:lnTo>
                  <a:lnTo>
                    <a:pt x="96" y="104"/>
                  </a:lnTo>
                  <a:lnTo>
                    <a:pt x="104" y="96"/>
                  </a:lnTo>
                  <a:lnTo>
                    <a:pt x="96" y="64"/>
                  </a:lnTo>
                  <a:lnTo>
                    <a:pt x="120" y="64"/>
                  </a:lnTo>
                  <a:lnTo>
                    <a:pt x="128" y="80"/>
                  </a:lnTo>
                  <a:lnTo>
                    <a:pt x="144" y="80"/>
                  </a:lnTo>
                  <a:lnTo>
                    <a:pt x="144" y="72"/>
                  </a:lnTo>
                  <a:lnTo>
                    <a:pt x="144" y="64"/>
                  </a:lnTo>
                  <a:lnTo>
                    <a:pt x="152" y="64"/>
                  </a:lnTo>
                  <a:lnTo>
                    <a:pt x="144" y="40"/>
                  </a:lnTo>
                  <a:lnTo>
                    <a:pt x="152" y="24"/>
                  </a:lnTo>
                  <a:lnTo>
                    <a:pt x="152" y="8"/>
                  </a:lnTo>
                  <a:lnTo>
                    <a:pt x="144" y="0"/>
                  </a:lnTo>
                  <a:lnTo>
                    <a:pt x="136" y="0"/>
                  </a:lnTo>
                  <a:lnTo>
                    <a:pt x="112" y="8"/>
                  </a:lnTo>
                  <a:lnTo>
                    <a:pt x="104" y="0"/>
                  </a:lnTo>
                  <a:lnTo>
                    <a:pt x="104" y="2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00" name="Freeform 749"/>
            <p:cNvSpPr/>
            <p:nvPr/>
          </p:nvSpPr>
          <p:spPr bwMode="auto">
            <a:xfrm>
              <a:off x="2614149" y="2670029"/>
              <a:ext cx="101360" cy="76237"/>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lnTo>
                    <a:pt x="72" y="5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01" name="Freeform 750"/>
            <p:cNvSpPr/>
            <p:nvPr/>
          </p:nvSpPr>
          <p:spPr bwMode="auto">
            <a:xfrm>
              <a:off x="2939023" y="3118788"/>
              <a:ext cx="126484" cy="127351"/>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02" name="Freeform 751"/>
            <p:cNvSpPr/>
            <p:nvPr/>
          </p:nvSpPr>
          <p:spPr bwMode="auto">
            <a:xfrm>
              <a:off x="2614149" y="2670029"/>
              <a:ext cx="101360" cy="76237"/>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03" name="Freeform 752"/>
            <p:cNvSpPr/>
            <p:nvPr/>
          </p:nvSpPr>
          <p:spPr bwMode="auto">
            <a:xfrm>
              <a:off x="2614149" y="2670029"/>
              <a:ext cx="101360" cy="76237"/>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04" name="Freeform 753"/>
            <p:cNvSpPr/>
            <p:nvPr/>
          </p:nvSpPr>
          <p:spPr bwMode="auto">
            <a:xfrm>
              <a:off x="2681723" y="2728939"/>
              <a:ext cx="8663" cy="867"/>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05" name="Freeform 754"/>
            <p:cNvSpPr/>
            <p:nvPr/>
          </p:nvSpPr>
          <p:spPr bwMode="auto">
            <a:xfrm>
              <a:off x="2681723" y="2728939"/>
              <a:ext cx="8663" cy="867"/>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06" name="Freeform 755"/>
            <p:cNvSpPr/>
            <p:nvPr/>
          </p:nvSpPr>
          <p:spPr bwMode="auto">
            <a:xfrm>
              <a:off x="2681723" y="2728939"/>
              <a:ext cx="8663" cy="867"/>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07" name="Freeform 756"/>
            <p:cNvSpPr/>
            <p:nvPr/>
          </p:nvSpPr>
          <p:spPr bwMode="auto">
            <a:xfrm>
              <a:off x="2639273" y="2728939"/>
              <a:ext cx="51114" cy="76237"/>
            </a:xfrm>
            <a:custGeom>
              <a:avLst/>
              <a:gdLst>
                <a:gd name="T0" fmla="*/ 2147483647 w 48"/>
                <a:gd name="T1" fmla="*/ 2147483647 h 72"/>
                <a:gd name="T2" fmla="*/ 2147483647 w 48"/>
                <a:gd name="T3" fmla="*/ 0 h 72"/>
                <a:gd name="T4" fmla="*/ 2147483647 w 48"/>
                <a:gd name="T5" fmla="*/ 0 h 72"/>
                <a:gd name="T6" fmla="*/ 0 w 48"/>
                <a:gd name="T7" fmla="*/ 0 h 72"/>
                <a:gd name="T8" fmla="*/ 0 w 48"/>
                <a:gd name="T9" fmla="*/ 2147483647 h 72"/>
                <a:gd name="T10" fmla="*/ 2147483647 w 48"/>
                <a:gd name="T11" fmla="*/ 2147483647 h 72"/>
                <a:gd name="T12" fmla="*/ 0 w 48"/>
                <a:gd name="T13" fmla="*/ 2147483647 h 72"/>
                <a:gd name="T14" fmla="*/ 0 w 48"/>
                <a:gd name="T15" fmla="*/ 2147483647 h 72"/>
                <a:gd name="T16" fmla="*/ 0 w 48"/>
                <a:gd name="T17" fmla="*/ 2147483647 h 72"/>
                <a:gd name="T18" fmla="*/ 2147483647 w 48"/>
                <a:gd name="T19" fmla="*/ 2147483647 h 72"/>
                <a:gd name="T20" fmla="*/ 2147483647 w 48"/>
                <a:gd name="T21" fmla="*/ 2147483647 h 72"/>
                <a:gd name="T22" fmla="*/ 2147483647 w 48"/>
                <a:gd name="T23" fmla="*/ 2147483647 h 72"/>
                <a:gd name="T24" fmla="*/ 2147483647 w 48"/>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72"/>
                <a:gd name="T41" fmla="*/ 48 w 48"/>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72">
                  <a:moveTo>
                    <a:pt x="40" y="8"/>
                  </a:moveTo>
                  <a:lnTo>
                    <a:pt x="40" y="0"/>
                  </a:lnTo>
                  <a:lnTo>
                    <a:pt x="24" y="0"/>
                  </a:lnTo>
                  <a:lnTo>
                    <a:pt x="0" y="0"/>
                  </a:lnTo>
                  <a:lnTo>
                    <a:pt x="0" y="16"/>
                  </a:lnTo>
                  <a:lnTo>
                    <a:pt x="8" y="32"/>
                  </a:lnTo>
                  <a:lnTo>
                    <a:pt x="0" y="48"/>
                  </a:lnTo>
                  <a:lnTo>
                    <a:pt x="0" y="56"/>
                  </a:lnTo>
                  <a:lnTo>
                    <a:pt x="0" y="72"/>
                  </a:lnTo>
                  <a:lnTo>
                    <a:pt x="24" y="72"/>
                  </a:lnTo>
                  <a:lnTo>
                    <a:pt x="48" y="64"/>
                  </a:lnTo>
                  <a:lnTo>
                    <a:pt x="40" y="24"/>
                  </a:lnTo>
                  <a:lnTo>
                    <a:pt x="40" y="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08" name="Freeform 757"/>
            <p:cNvSpPr/>
            <p:nvPr/>
          </p:nvSpPr>
          <p:spPr bwMode="auto">
            <a:xfrm>
              <a:off x="2715510" y="2677826"/>
              <a:ext cx="162004" cy="144677"/>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2147483647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0 w 153"/>
                <a:gd name="T37" fmla="*/ 2147483647 h 136"/>
                <a:gd name="T38" fmla="*/ 0 w 153"/>
                <a:gd name="T39" fmla="*/ 2147483647 h 136"/>
                <a:gd name="T40" fmla="*/ 2147483647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36"/>
                <a:gd name="T80" fmla="*/ 153 w 153"/>
                <a:gd name="T81" fmla="*/ 136 h 1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09" name="Freeform 758"/>
            <p:cNvSpPr/>
            <p:nvPr/>
          </p:nvSpPr>
          <p:spPr bwMode="auto">
            <a:xfrm>
              <a:off x="2877513" y="2728939"/>
              <a:ext cx="169801" cy="102227"/>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0 h 96"/>
                <a:gd name="T38" fmla="*/ 2147483647 w 160"/>
                <a:gd name="T39" fmla="*/ 2147483647 h 96"/>
                <a:gd name="T40" fmla="*/ 2147483647 w 160"/>
                <a:gd name="T41" fmla="*/ 2147483647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96"/>
                <a:gd name="T65" fmla="*/ 160 w 160"/>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10" name="Freeform 759"/>
            <p:cNvSpPr/>
            <p:nvPr/>
          </p:nvSpPr>
          <p:spPr bwMode="auto">
            <a:xfrm>
              <a:off x="2715510" y="2677826"/>
              <a:ext cx="162004" cy="144677"/>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0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2147483647 w 153"/>
                <a:gd name="T37" fmla="*/ 2147483647 h 136"/>
                <a:gd name="T38" fmla="*/ 0 w 153"/>
                <a:gd name="T39" fmla="*/ 2147483647 h 136"/>
                <a:gd name="T40" fmla="*/ 0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2147483647 w 153"/>
                <a:gd name="T53" fmla="*/ 2147483647 h 1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136"/>
                <a:gd name="T83" fmla="*/ 153 w 153"/>
                <a:gd name="T84" fmla="*/ 136 h 1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11" name="Freeform 760"/>
            <p:cNvSpPr/>
            <p:nvPr/>
          </p:nvSpPr>
          <p:spPr bwMode="auto">
            <a:xfrm>
              <a:off x="2877513" y="2728939"/>
              <a:ext cx="169801" cy="102227"/>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2147483647 h 96"/>
                <a:gd name="T38" fmla="*/ 2147483647 w 160"/>
                <a:gd name="T39" fmla="*/ 0 h 96"/>
                <a:gd name="T40" fmla="*/ 2147483647 w 160"/>
                <a:gd name="T41" fmla="*/ 2147483647 h 96"/>
                <a:gd name="T42" fmla="*/ 2147483647 w 160"/>
                <a:gd name="T43" fmla="*/ 2147483647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
                <a:gd name="T67" fmla="*/ 0 h 96"/>
                <a:gd name="T68" fmla="*/ 160 w 160"/>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12" name="Freeform 761"/>
            <p:cNvSpPr/>
            <p:nvPr/>
          </p:nvSpPr>
          <p:spPr bwMode="auto">
            <a:xfrm>
              <a:off x="2826400" y="2822503"/>
              <a:ext cx="102227" cy="127351"/>
            </a:xfrm>
            <a:custGeom>
              <a:avLst/>
              <a:gdLst>
                <a:gd name="T0" fmla="*/ 2147483647 w 96"/>
                <a:gd name="T1" fmla="*/ 2147483647 h 120"/>
                <a:gd name="T2" fmla="*/ 2147483647 w 96"/>
                <a:gd name="T3" fmla="*/ 2147483647 h 120"/>
                <a:gd name="T4" fmla="*/ 2147483647 w 96"/>
                <a:gd name="T5" fmla="*/ 2147483647 h 120"/>
                <a:gd name="T6" fmla="*/ 2147483647 w 96"/>
                <a:gd name="T7" fmla="*/ 2147483647 h 120"/>
                <a:gd name="T8" fmla="*/ 2147483647 w 96"/>
                <a:gd name="T9" fmla="*/ 2147483647 h 120"/>
                <a:gd name="T10" fmla="*/ 2147483647 w 96"/>
                <a:gd name="T11" fmla="*/ 0 h 120"/>
                <a:gd name="T12" fmla="*/ 2147483647 w 96"/>
                <a:gd name="T13" fmla="*/ 0 h 120"/>
                <a:gd name="T14" fmla="*/ 2147483647 w 96"/>
                <a:gd name="T15" fmla="*/ 2147483647 h 120"/>
                <a:gd name="T16" fmla="*/ 2147483647 w 96"/>
                <a:gd name="T17" fmla="*/ 2147483647 h 120"/>
                <a:gd name="T18" fmla="*/ 2147483647 w 96"/>
                <a:gd name="T19" fmla="*/ 2147483647 h 120"/>
                <a:gd name="T20" fmla="*/ 2147483647 w 96"/>
                <a:gd name="T21" fmla="*/ 2147483647 h 120"/>
                <a:gd name="T22" fmla="*/ 2147483647 w 96"/>
                <a:gd name="T23" fmla="*/ 2147483647 h 120"/>
                <a:gd name="T24" fmla="*/ 2147483647 w 96"/>
                <a:gd name="T25" fmla="*/ 2147483647 h 120"/>
                <a:gd name="T26" fmla="*/ 2147483647 w 96"/>
                <a:gd name="T27" fmla="*/ 2147483647 h 120"/>
                <a:gd name="T28" fmla="*/ 2147483647 w 96"/>
                <a:gd name="T29" fmla="*/ 2147483647 h 120"/>
                <a:gd name="T30" fmla="*/ 2147483647 w 96"/>
                <a:gd name="T31" fmla="*/ 2147483647 h 120"/>
                <a:gd name="T32" fmla="*/ 2147483647 w 96"/>
                <a:gd name="T33" fmla="*/ 2147483647 h 120"/>
                <a:gd name="T34" fmla="*/ 0 w 96"/>
                <a:gd name="T35" fmla="*/ 2147483647 h 120"/>
                <a:gd name="T36" fmla="*/ 2147483647 w 96"/>
                <a:gd name="T37" fmla="*/ 2147483647 h 120"/>
                <a:gd name="T38" fmla="*/ 2147483647 w 96"/>
                <a:gd name="T39" fmla="*/ 2147483647 h 120"/>
                <a:gd name="T40" fmla="*/ 2147483647 w 96"/>
                <a:gd name="T41" fmla="*/ 2147483647 h 120"/>
                <a:gd name="T42" fmla="*/ 2147483647 w 96"/>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120"/>
                <a:gd name="T68" fmla="*/ 96 w 96"/>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120">
                  <a:moveTo>
                    <a:pt x="40" y="112"/>
                  </a:moveTo>
                  <a:lnTo>
                    <a:pt x="56" y="96"/>
                  </a:lnTo>
                  <a:lnTo>
                    <a:pt x="72" y="64"/>
                  </a:lnTo>
                  <a:lnTo>
                    <a:pt x="88" y="56"/>
                  </a:lnTo>
                  <a:lnTo>
                    <a:pt x="96" y="8"/>
                  </a:lnTo>
                  <a:lnTo>
                    <a:pt x="88" y="0"/>
                  </a:lnTo>
                  <a:lnTo>
                    <a:pt x="72" y="0"/>
                  </a:lnTo>
                  <a:lnTo>
                    <a:pt x="56" y="8"/>
                  </a:lnTo>
                  <a:lnTo>
                    <a:pt x="48" y="16"/>
                  </a:lnTo>
                  <a:lnTo>
                    <a:pt x="40" y="24"/>
                  </a:lnTo>
                  <a:lnTo>
                    <a:pt x="32" y="24"/>
                  </a:lnTo>
                  <a:lnTo>
                    <a:pt x="32" y="32"/>
                  </a:lnTo>
                  <a:lnTo>
                    <a:pt x="40" y="40"/>
                  </a:lnTo>
                  <a:lnTo>
                    <a:pt x="32" y="56"/>
                  </a:lnTo>
                  <a:lnTo>
                    <a:pt x="32" y="80"/>
                  </a:lnTo>
                  <a:lnTo>
                    <a:pt x="16" y="80"/>
                  </a:lnTo>
                  <a:lnTo>
                    <a:pt x="8" y="88"/>
                  </a:lnTo>
                  <a:lnTo>
                    <a:pt x="0" y="96"/>
                  </a:lnTo>
                  <a:lnTo>
                    <a:pt x="8" y="104"/>
                  </a:lnTo>
                  <a:lnTo>
                    <a:pt x="16" y="120"/>
                  </a:lnTo>
                  <a:lnTo>
                    <a:pt x="24" y="112"/>
                  </a:lnTo>
                  <a:lnTo>
                    <a:pt x="40" y="112"/>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13" name="Freeform 762"/>
            <p:cNvSpPr/>
            <p:nvPr/>
          </p:nvSpPr>
          <p:spPr bwMode="auto">
            <a:xfrm>
              <a:off x="2801276" y="2847627"/>
              <a:ext cx="67574" cy="76237"/>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14" name="Freeform 763"/>
            <p:cNvSpPr/>
            <p:nvPr/>
          </p:nvSpPr>
          <p:spPr bwMode="auto">
            <a:xfrm>
              <a:off x="2784816" y="2711613"/>
              <a:ext cx="101361" cy="136014"/>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2147483647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0 w 96"/>
                <a:gd name="T31" fmla="*/ 2147483647 h 128"/>
                <a:gd name="T32" fmla="*/ 2147483647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lnTo>
                    <a:pt x="96" y="112"/>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15" name="Freeform 764"/>
            <p:cNvSpPr/>
            <p:nvPr/>
          </p:nvSpPr>
          <p:spPr bwMode="auto">
            <a:xfrm>
              <a:off x="2801276" y="2847627"/>
              <a:ext cx="67574" cy="76237"/>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16" name="Freeform 765"/>
            <p:cNvSpPr/>
            <p:nvPr/>
          </p:nvSpPr>
          <p:spPr bwMode="auto">
            <a:xfrm>
              <a:off x="2784816" y="2711613"/>
              <a:ext cx="101361" cy="136014"/>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17" name="Freeform 766"/>
            <p:cNvSpPr/>
            <p:nvPr/>
          </p:nvSpPr>
          <p:spPr bwMode="auto">
            <a:xfrm>
              <a:off x="2784816" y="2711613"/>
              <a:ext cx="101361" cy="136014"/>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18" name="Freeform 767"/>
            <p:cNvSpPr/>
            <p:nvPr/>
          </p:nvSpPr>
          <p:spPr bwMode="auto">
            <a:xfrm>
              <a:off x="2690386" y="2703816"/>
              <a:ext cx="33787" cy="84900"/>
            </a:xfrm>
            <a:custGeom>
              <a:avLst/>
              <a:gdLst>
                <a:gd name="T0" fmla="*/ 2147483647 w 32"/>
                <a:gd name="T1" fmla="*/ 2147483647 h 80"/>
                <a:gd name="T2" fmla="*/ 2147483647 w 32"/>
                <a:gd name="T3" fmla="*/ 2147483647 h 80"/>
                <a:gd name="T4" fmla="*/ 2147483647 w 32"/>
                <a:gd name="T5" fmla="*/ 2147483647 h 80"/>
                <a:gd name="T6" fmla="*/ 2147483647 w 32"/>
                <a:gd name="T7" fmla="*/ 0 h 80"/>
                <a:gd name="T8" fmla="*/ 2147483647 w 32"/>
                <a:gd name="T9" fmla="*/ 2147483647 h 80"/>
                <a:gd name="T10" fmla="*/ 2147483647 w 32"/>
                <a:gd name="T11" fmla="*/ 2147483647 h 80"/>
                <a:gd name="T12" fmla="*/ 0 w 32"/>
                <a:gd name="T13" fmla="*/ 2147483647 h 80"/>
                <a:gd name="T14" fmla="*/ 0 w 32"/>
                <a:gd name="T15" fmla="*/ 2147483647 h 80"/>
                <a:gd name="T16" fmla="*/ 2147483647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80"/>
                <a:gd name="T41" fmla="*/ 32 w 32"/>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19" name="Freeform 768"/>
            <p:cNvSpPr/>
            <p:nvPr/>
          </p:nvSpPr>
          <p:spPr bwMode="auto">
            <a:xfrm>
              <a:off x="2681723" y="2728939"/>
              <a:ext cx="25123" cy="67574"/>
            </a:xfrm>
            <a:custGeom>
              <a:avLst/>
              <a:gdLst>
                <a:gd name="T0" fmla="*/ 2147483647 w 24"/>
                <a:gd name="T1" fmla="*/ 2147483647 h 64"/>
                <a:gd name="T2" fmla="*/ 2147483647 w 24"/>
                <a:gd name="T3" fmla="*/ 0 h 64"/>
                <a:gd name="T4" fmla="*/ 0 w 24"/>
                <a:gd name="T5" fmla="*/ 0 h 64"/>
                <a:gd name="T6" fmla="*/ 0 w 24"/>
                <a:gd name="T7" fmla="*/ 2147483647 h 64"/>
                <a:gd name="T8" fmla="*/ 0 w 24"/>
                <a:gd name="T9" fmla="*/ 2147483647 h 64"/>
                <a:gd name="T10" fmla="*/ 2147483647 w 24"/>
                <a:gd name="T11" fmla="*/ 2147483647 h 64"/>
                <a:gd name="T12" fmla="*/ 2147483647 w 24"/>
                <a:gd name="T13" fmla="*/ 2147483647 h 64"/>
                <a:gd name="T14" fmla="*/ 2147483647 w 24"/>
                <a:gd name="T15" fmla="*/ 2147483647 h 64"/>
                <a:gd name="T16" fmla="*/ 2147483647 w 24"/>
                <a:gd name="T17" fmla="*/ 21474836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4"/>
                <a:gd name="T29" fmla="*/ 24 w 2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4">
                  <a:moveTo>
                    <a:pt x="8" y="8"/>
                  </a:moveTo>
                  <a:lnTo>
                    <a:pt x="8" y="0"/>
                  </a:lnTo>
                  <a:lnTo>
                    <a:pt x="0" y="0"/>
                  </a:lnTo>
                  <a:lnTo>
                    <a:pt x="0" y="8"/>
                  </a:lnTo>
                  <a:lnTo>
                    <a:pt x="0" y="24"/>
                  </a:lnTo>
                  <a:lnTo>
                    <a:pt x="8" y="64"/>
                  </a:lnTo>
                  <a:lnTo>
                    <a:pt x="24" y="56"/>
                  </a:lnTo>
                  <a:lnTo>
                    <a:pt x="16" y="40"/>
                  </a:lnTo>
                  <a:lnTo>
                    <a:pt x="8" y="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20" name="Freeform 769"/>
            <p:cNvSpPr/>
            <p:nvPr/>
          </p:nvSpPr>
          <p:spPr bwMode="auto">
            <a:xfrm>
              <a:off x="2690386" y="2703816"/>
              <a:ext cx="33787" cy="84900"/>
            </a:xfrm>
            <a:custGeom>
              <a:avLst/>
              <a:gdLst>
                <a:gd name="T0" fmla="*/ 2147483647 w 32"/>
                <a:gd name="T1" fmla="*/ 2147483647 h 80"/>
                <a:gd name="T2" fmla="*/ 2147483647 w 32"/>
                <a:gd name="T3" fmla="*/ 2147483647 h 80"/>
                <a:gd name="T4" fmla="*/ 2147483647 w 32"/>
                <a:gd name="T5" fmla="*/ 2147483647 h 80"/>
                <a:gd name="T6" fmla="*/ 2147483647 w 32"/>
                <a:gd name="T7" fmla="*/ 2147483647 h 80"/>
                <a:gd name="T8" fmla="*/ 2147483647 w 32"/>
                <a:gd name="T9" fmla="*/ 0 h 80"/>
                <a:gd name="T10" fmla="*/ 2147483647 w 32"/>
                <a:gd name="T11" fmla="*/ 2147483647 h 80"/>
                <a:gd name="T12" fmla="*/ 2147483647 w 32"/>
                <a:gd name="T13" fmla="*/ 2147483647 h 80"/>
                <a:gd name="T14" fmla="*/ 0 w 32"/>
                <a:gd name="T15" fmla="*/ 2147483647 h 80"/>
                <a:gd name="T16" fmla="*/ 0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2147483647 w 32"/>
                <a:gd name="T27" fmla="*/ 2147483647 h 80"/>
                <a:gd name="T28" fmla="*/ 2147483647 w 32"/>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80"/>
                <a:gd name="T47" fmla="*/ 32 w 32"/>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21" name="Freeform 770"/>
            <p:cNvSpPr/>
            <p:nvPr/>
          </p:nvSpPr>
          <p:spPr bwMode="auto">
            <a:xfrm>
              <a:off x="2681723" y="2728939"/>
              <a:ext cx="25123" cy="67574"/>
            </a:xfrm>
            <a:custGeom>
              <a:avLst/>
              <a:gdLst>
                <a:gd name="T0" fmla="*/ 2147483647 w 24"/>
                <a:gd name="T1" fmla="*/ 2147483647 h 64"/>
                <a:gd name="T2" fmla="*/ 2147483647 w 24"/>
                <a:gd name="T3" fmla="*/ 0 h 64"/>
                <a:gd name="T4" fmla="*/ 0 w 24"/>
                <a:gd name="T5" fmla="*/ 0 h 64"/>
                <a:gd name="T6" fmla="*/ 0 w 24"/>
                <a:gd name="T7" fmla="*/ 0 h 64"/>
                <a:gd name="T8" fmla="*/ 0 w 24"/>
                <a:gd name="T9" fmla="*/ 2147483647 h 64"/>
                <a:gd name="T10" fmla="*/ 0 w 24"/>
                <a:gd name="T11" fmla="*/ 2147483647 h 64"/>
                <a:gd name="T12" fmla="*/ 2147483647 w 24"/>
                <a:gd name="T13" fmla="*/ 2147483647 h 64"/>
                <a:gd name="T14" fmla="*/ 2147483647 w 24"/>
                <a:gd name="T15" fmla="*/ 2147483647 h 64"/>
                <a:gd name="T16" fmla="*/ 2147483647 w 24"/>
                <a:gd name="T17" fmla="*/ 2147483647 h 64"/>
                <a:gd name="T18" fmla="*/ 2147483647 w 24"/>
                <a:gd name="T19" fmla="*/ 214748364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64"/>
                <a:gd name="T32" fmla="*/ 24 w 24"/>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64">
                  <a:moveTo>
                    <a:pt x="8" y="8"/>
                  </a:moveTo>
                  <a:lnTo>
                    <a:pt x="8" y="0"/>
                  </a:lnTo>
                  <a:lnTo>
                    <a:pt x="0" y="0"/>
                  </a:lnTo>
                  <a:lnTo>
                    <a:pt x="0" y="8"/>
                  </a:lnTo>
                  <a:lnTo>
                    <a:pt x="0" y="24"/>
                  </a:lnTo>
                  <a:lnTo>
                    <a:pt x="8" y="64"/>
                  </a:lnTo>
                  <a:lnTo>
                    <a:pt x="24" y="56"/>
                  </a:lnTo>
                  <a:lnTo>
                    <a:pt x="16" y="40"/>
                  </a:lnTo>
                  <a:lnTo>
                    <a:pt x="8" y="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22" name="Freeform 771"/>
            <p:cNvSpPr/>
            <p:nvPr/>
          </p:nvSpPr>
          <p:spPr bwMode="auto">
            <a:xfrm>
              <a:off x="2835063" y="3102328"/>
              <a:ext cx="178464" cy="177597"/>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0 h 168"/>
                <a:gd name="T36" fmla="*/ 2147483647 w 168"/>
                <a:gd name="T37" fmla="*/ 2147483647 h 168"/>
                <a:gd name="T38" fmla="*/ 0 w 168"/>
                <a:gd name="T39" fmla="*/ 2147483647 h 168"/>
                <a:gd name="T40" fmla="*/ 2147483647 w 168"/>
                <a:gd name="T41" fmla="*/ 2147483647 h 168"/>
                <a:gd name="T42" fmla="*/ 2147483647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8"/>
                <a:gd name="T79" fmla="*/ 0 h 168"/>
                <a:gd name="T80" fmla="*/ 168 w 168"/>
                <a:gd name="T81" fmla="*/ 168 h 1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23" name="Freeform 772"/>
            <p:cNvSpPr/>
            <p:nvPr/>
          </p:nvSpPr>
          <p:spPr bwMode="auto">
            <a:xfrm>
              <a:off x="2690386" y="2618916"/>
              <a:ext cx="42450" cy="51113"/>
            </a:xfrm>
            <a:custGeom>
              <a:avLst/>
              <a:gdLst>
                <a:gd name="T0" fmla="*/ 0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0 w 40"/>
                <a:gd name="T11" fmla="*/ 2147483647 h 48"/>
                <a:gd name="T12" fmla="*/ 0 60000 65536"/>
                <a:gd name="T13" fmla="*/ 0 60000 65536"/>
                <a:gd name="T14" fmla="*/ 0 60000 65536"/>
                <a:gd name="T15" fmla="*/ 0 60000 65536"/>
                <a:gd name="T16" fmla="*/ 0 60000 65536"/>
                <a:gd name="T17" fmla="*/ 0 60000 65536"/>
                <a:gd name="T18" fmla="*/ 0 w 40"/>
                <a:gd name="T19" fmla="*/ 0 h 48"/>
                <a:gd name="T20" fmla="*/ 40 w 40"/>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0" h="48">
                  <a:moveTo>
                    <a:pt x="0" y="48"/>
                  </a:moveTo>
                  <a:lnTo>
                    <a:pt x="16" y="48"/>
                  </a:lnTo>
                  <a:lnTo>
                    <a:pt x="40" y="40"/>
                  </a:lnTo>
                  <a:lnTo>
                    <a:pt x="40" y="32"/>
                  </a:lnTo>
                  <a:lnTo>
                    <a:pt x="40" y="0"/>
                  </a:lnTo>
                  <a:lnTo>
                    <a:pt x="0" y="4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24" name="Freeform 774"/>
            <p:cNvSpPr/>
            <p:nvPr/>
          </p:nvSpPr>
          <p:spPr bwMode="auto">
            <a:xfrm>
              <a:off x="2835063" y="3102328"/>
              <a:ext cx="178464" cy="177597"/>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2147483647 h 168"/>
                <a:gd name="T36" fmla="*/ 2147483647 w 168"/>
                <a:gd name="T37" fmla="*/ 2147483647 h 168"/>
                <a:gd name="T38" fmla="*/ 2147483647 w 168"/>
                <a:gd name="T39" fmla="*/ 0 h 168"/>
                <a:gd name="T40" fmla="*/ 2147483647 w 168"/>
                <a:gd name="T41" fmla="*/ 2147483647 h 168"/>
                <a:gd name="T42" fmla="*/ 0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2147483647 w 168"/>
                <a:gd name="T53" fmla="*/ 2147483647 h 168"/>
                <a:gd name="T54" fmla="*/ 2147483647 w 168"/>
                <a:gd name="T55" fmla="*/ 2147483647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68"/>
                <a:gd name="T86" fmla="*/ 168 w 168"/>
                <a:gd name="T87" fmla="*/ 168 h 1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solidFill>
              <a:schemeClr val="bg1">
                <a:lumMod val="65000"/>
              </a:schemeClr>
            </a:solidFill>
            <a:ln w="6350" cmpd="sng">
              <a:noFill/>
              <a:miter lim="800000"/>
            </a:ln>
          </p:spPr>
          <p:txBody>
            <a:bodyPr/>
            <a:lstStyle/>
            <a:p>
              <a:pPr defTabSz="1218565"/>
              <a:endParaRPr lang="zh-CN" altLang="en-US" sz="3200">
                <a:solidFill>
                  <a:prstClr val="black"/>
                </a:solidFill>
              </a:endParaRPr>
            </a:p>
          </p:txBody>
        </p:sp>
        <p:sp>
          <p:nvSpPr>
            <p:cNvPr id="225" name="Freeform 775"/>
            <p:cNvSpPr/>
            <p:nvPr/>
          </p:nvSpPr>
          <p:spPr bwMode="auto">
            <a:xfrm>
              <a:off x="417137" y="1497885"/>
              <a:ext cx="364725" cy="499872"/>
            </a:xfrm>
            <a:custGeom>
              <a:avLst/>
              <a:gdLst>
                <a:gd name="T0" fmla="*/ 2147483647 w 344"/>
                <a:gd name="T1" fmla="*/ 2147483647 h 472"/>
                <a:gd name="T2" fmla="*/ 2147483647 w 344"/>
                <a:gd name="T3" fmla="*/ 2147483647 h 472"/>
                <a:gd name="T4" fmla="*/ 2147483647 w 344"/>
                <a:gd name="T5" fmla="*/ 2147483647 h 472"/>
                <a:gd name="T6" fmla="*/ 2147483647 w 344"/>
                <a:gd name="T7" fmla="*/ 2147483647 h 472"/>
                <a:gd name="T8" fmla="*/ 2147483647 w 344"/>
                <a:gd name="T9" fmla="*/ 2147483647 h 472"/>
                <a:gd name="T10" fmla="*/ 2147483647 w 344"/>
                <a:gd name="T11" fmla="*/ 2147483647 h 472"/>
                <a:gd name="T12" fmla="*/ 2147483647 w 344"/>
                <a:gd name="T13" fmla="*/ 2147483647 h 472"/>
                <a:gd name="T14" fmla="*/ 2147483647 w 344"/>
                <a:gd name="T15" fmla="*/ 0 h 472"/>
                <a:gd name="T16" fmla="*/ 2147483647 w 344"/>
                <a:gd name="T17" fmla="*/ 2147483647 h 472"/>
                <a:gd name="T18" fmla="*/ 2147483647 w 344"/>
                <a:gd name="T19" fmla="*/ 2147483647 h 472"/>
                <a:gd name="T20" fmla="*/ 2147483647 w 344"/>
                <a:gd name="T21" fmla="*/ 2147483647 h 472"/>
                <a:gd name="T22" fmla="*/ 2147483647 w 344"/>
                <a:gd name="T23" fmla="*/ 2147483647 h 472"/>
                <a:gd name="T24" fmla="*/ 2147483647 w 344"/>
                <a:gd name="T25" fmla="*/ 2147483647 h 472"/>
                <a:gd name="T26" fmla="*/ 2147483647 w 344"/>
                <a:gd name="T27" fmla="*/ 2147483647 h 472"/>
                <a:gd name="T28" fmla="*/ 2147483647 w 344"/>
                <a:gd name="T29" fmla="*/ 2147483647 h 472"/>
                <a:gd name="T30" fmla="*/ 2147483647 w 344"/>
                <a:gd name="T31" fmla="*/ 2147483647 h 472"/>
                <a:gd name="T32" fmla="*/ 2147483647 w 344"/>
                <a:gd name="T33" fmla="*/ 2147483647 h 472"/>
                <a:gd name="T34" fmla="*/ 2147483647 w 344"/>
                <a:gd name="T35" fmla="*/ 2147483647 h 472"/>
                <a:gd name="T36" fmla="*/ 2147483647 w 344"/>
                <a:gd name="T37" fmla="*/ 2147483647 h 472"/>
                <a:gd name="T38" fmla="*/ 0 w 344"/>
                <a:gd name="T39" fmla="*/ 2147483647 h 472"/>
                <a:gd name="T40" fmla="*/ 2147483647 w 344"/>
                <a:gd name="T41" fmla="*/ 2147483647 h 472"/>
                <a:gd name="T42" fmla="*/ 2147483647 w 344"/>
                <a:gd name="T43" fmla="*/ 2147483647 h 472"/>
                <a:gd name="T44" fmla="*/ 2147483647 w 344"/>
                <a:gd name="T45" fmla="*/ 2147483647 h 472"/>
                <a:gd name="T46" fmla="*/ 2147483647 w 344"/>
                <a:gd name="T47" fmla="*/ 2147483647 h 472"/>
                <a:gd name="T48" fmla="*/ 2147483647 w 344"/>
                <a:gd name="T49" fmla="*/ 2147483647 h 472"/>
                <a:gd name="T50" fmla="*/ 2147483647 w 344"/>
                <a:gd name="T51" fmla="*/ 2147483647 h 472"/>
                <a:gd name="T52" fmla="*/ 2147483647 w 344"/>
                <a:gd name="T53" fmla="*/ 2147483647 h 472"/>
                <a:gd name="T54" fmla="*/ 2147483647 w 344"/>
                <a:gd name="T55" fmla="*/ 2147483647 h 472"/>
                <a:gd name="T56" fmla="*/ 2147483647 w 344"/>
                <a:gd name="T57" fmla="*/ 2147483647 h 472"/>
                <a:gd name="T58" fmla="*/ 2147483647 w 344"/>
                <a:gd name="T59" fmla="*/ 2147483647 h 472"/>
                <a:gd name="T60" fmla="*/ 2147483647 w 344"/>
                <a:gd name="T61" fmla="*/ 2147483647 h 472"/>
                <a:gd name="T62" fmla="*/ 2147483647 w 344"/>
                <a:gd name="T63" fmla="*/ 2147483647 h 472"/>
                <a:gd name="T64" fmla="*/ 2147483647 w 344"/>
                <a:gd name="T65" fmla="*/ 2147483647 h 472"/>
                <a:gd name="T66" fmla="*/ 2147483647 w 344"/>
                <a:gd name="T67" fmla="*/ 2147483647 h 472"/>
                <a:gd name="T68" fmla="*/ 2147483647 w 344"/>
                <a:gd name="T69" fmla="*/ 2147483647 h 472"/>
                <a:gd name="T70" fmla="*/ 2147483647 w 344"/>
                <a:gd name="T71" fmla="*/ 2147483647 h 472"/>
                <a:gd name="T72" fmla="*/ 2147483647 w 344"/>
                <a:gd name="T73" fmla="*/ 2147483647 h 472"/>
                <a:gd name="T74" fmla="*/ 2147483647 w 344"/>
                <a:gd name="T75" fmla="*/ 2147483647 h 472"/>
                <a:gd name="T76" fmla="*/ 2147483647 w 344"/>
                <a:gd name="T77" fmla="*/ 2147483647 h 472"/>
                <a:gd name="T78" fmla="*/ 2147483647 w 344"/>
                <a:gd name="T79" fmla="*/ 2147483647 h 472"/>
                <a:gd name="T80" fmla="*/ 2147483647 w 344"/>
                <a:gd name="T81" fmla="*/ 2147483647 h 472"/>
                <a:gd name="T82" fmla="*/ 2147483647 w 344"/>
                <a:gd name="T83" fmla="*/ 2147483647 h 472"/>
                <a:gd name="T84" fmla="*/ 2147483647 w 344"/>
                <a:gd name="T85" fmla="*/ 2147483647 h 472"/>
                <a:gd name="T86" fmla="*/ 2147483647 w 344"/>
                <a:gd name="T87" fmla="*/ 2147483647 h 472"/>
                <a:gd name="T88" fmla="*/ 2147483647 w 344"/>
                <a:gd name="T89" fmla="*/ 2147483647 h 472"/>
                <a:gd name="T90" fmla="*/ 2147483647 w 344"/>
                <a:gd name="T91" fmla="*/ 2147483647 h 472"/>
                <a:gd name="T92" fmla="*/ 2147483647 w 344"/>
                <a:gd name="T93" fmla="*/ 2147483647 h 472"/>
                <a:gd name="T94" fmla="*/ 2147483647 w 344"/>
                <a:gd name="T95" fmla="*/ 2147483647 h 4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4"/>
                <a:gd name="T145" fmla="*/ 0 h 472"/>
                <a:gd name="T146" fmla="*/ 344 w 344"/>
                <a:gd name="T147" fmla="*/ 472 h 4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4" h="472">
                  <a:moveTo>
                    <a:pt x="336" y="64"/>
                  </a:moveTo>
                  <a:lnTo>
                    <a:pt x="328" y="48"/>
                  </a:lnTo>
                  <a:lnTo>
                    <a:pt x="288" y="56"/>
                  </a:lnTo>
                  <a:lnTo>
                    <a:pt x="240" y="32"/>
                  </a:lnTo>
                  <a:lnTo>
                    <a:pt x="216" y="32"/>
                  </a:lnTo>
                  <a:lnTo>
                    <a:pt x="192" y="24"/>
                  </a:lnTo>
                  <a:lnTo>
                    <a:pt x="192" y="8"/>
                  </a:lnTo>
                  <a:lnTo>
                    <a:pt x="152" y="0"/>
                  </a:lnTo>
                  <a:lnTo>
                    <a:pt x="136" y="16"/>
                  </a:lnTo>
                  <a:lnTo>
                    <a:pt x="104" y="24"/>
                  </a:lnTo>
                  <a:lnTo>
                    <a:pt x="80" y="40"/>
                  </a:lnTo>
                  <a:lnTo>
                    <a:pt x="64" y="80"/>
                  </a:lnTo>
                  <a:lnTo>
                    <a:pt x="32" y="88"/>
                  </a:lnTo>
                  <a:lnTo>
                    <a:pt x="32" y="112"/>
                  </a:lnTo>
                  <a:lnTo>
                    <a:pt x="56" y="144"/>
                  </a:lnTo>
                  <a:lnTo>
                    <a:pt x="80" y="160"/>
                  </a:lnTo>
                  <a:lnTo>
                    <a:pt x="80" y="176"/>
                  </a:lnTo>
                  <a:lnTo>
                    <a:pt x="64" y="184"/>
                  </a:lnTo>
                  <a:lnTo>
                    <a:pt x="40" y="176"/>
                  </a:lnTo>
                  <a:lnTo>
                    <a:pt x="0" y="200"/>
                  </a:lnTo>
                  <a:lnTo>
                    <a:pt x="16" y="216"/>
                  </a:lnTo>
                  <a:lnTo>
                    <a:pt x="32" y="232"/>
                  </a:lnTo>
                  <a:lnTo>
                    <a:pt x="64" y="232"/>
                  </a:lnTo>
                  <a:lnTo>
                    <a:pt x="96" y="232"/>
                  </a:lnTo>
                  <a:lnTo>
                    <a:pt x="80" y="264"/>
                  </a:lnTo>
                  <a:lnTo>
                    <a:pt x="48" y="272"/>
                  </a:lnTo>
                  <a:lnTo>
                    <a:pt x="24" y="288"/>
                  </a:lnTo>
                  <a:lnTo>
                    <a:pt x="24" y="312"/>
                  </a:lnTo>
                  <a:lnTo>
                    <a:pt x="48" y="328"/>
                  </a:lnTo>
                  <a:lnTo>
                    <a:pt x="56" y="352"/>
                  </a:lnTo>
                  <a:lnTo>
                    <a:pt x="72" y="360"/>
                  </a:lnTo>
                  <a:lnTo>
                    <a:pt x="80" y="384"/>
                  </a:lnTo>
                  <a:lnTo>
                    <a:pt x="104" y="384"/>
                  </a:lnTo>
                  <a:lnTo>
                    <a:pt x="144" y="384"/>
                  </a:lnTo>
                  <a:lnTo>
                    <a:pt x="120" y="416"/>
                  </a:lnTo>
                  <a:lnTo>
                    <a:pt x="64" y="472"/>
                  </a:lnTo>
                  <a:lnTo>
                    <a:pt x="128" y="432"/>
                  </a:lnTo>
                  <a:lnTo>
                    <a:pt x="184" y="376"/>
                  </a:lnTo>
                  <a:lnTo>
                    <a:pt x="176" y="368"/>
                  </a:lnTo>
                  <a:lnTo>
                    <a:pt x="208" y="328"/>
                  </a:lnTo>
                  <a:lnTo>
                    <a:pt x="216" y="344"/>
                  </a:lnTo>
                  <a:lnTo>
                    <a:pt x="224" y="360"/>
                  </a:lnTo>
                  <a:lnTo>
                    <a:pt x="248" y="344"/>
                  </a:lnTo>
                  <a:lnTo>
                    <a:pt x="272" y="328"/>
                  </a:lnTo>
                  <a:lnTo>
                    <a:pt x="288" y="336"/>
                  </a:lnTo>
                  <a:lnTo>
                    <a:pt x="344" y="344"/>
                  </a:lnTo>
                  <a:lnTo>
                    <a:pt x="344" y="64"/>
                  </a:lnTo>
                  <a:lnTo>
                    <a:pt x="336" y="64"/>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26" name="Freeform 777"/>
            <p:cNvSpPr/>
            <p:nvPr/>
          </p:nvSpPr>
          <p:spPr bwMode="auto">
            <a:xfrm>
              <a:off x="1002776" y="2126840"/>
              <a:ext cx="771033" cy="398512"/>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0 h 376"/>
                <a:gd name="T50" fmla="*/ 2147483647 w 728"/>
                <a:gd name="T51" fmla="*/ 2147483647 h 376"/>
                <a:gd name="T52" fmla="*/ 2147483647 w 728"/>
                <a:gd name="T53" fmla="*/ 2147483647 h 376"/>
                <a:gd name="T54" fmla="*/ 2147483647 w 728"/>
                <a:gd name="T55" fmla="*/ 2147483647 h 376"/>
                <a:gd name="T56" fmla="*/ 0 w 728"/>
                <a:gd name="T57" fmla="*/ 2147483647 h 376"/>
                <a:gd name="T58" fmla="*/ 2147483647 w 728"/>
                <a:gd name="T59" fmla="*/ 2147483647 h 376"/>
                <a:gd name="T60" fmla="*/ 2147483647 w 728"/>
                <a:gd name="T61" fmla="*/ 2147483647 h 376"/>
                <a:gd name="T62" fmla="*/ 2147483647 w 728"/>
                <a:gd name="T63" fmla="*/ 2147483647 h 376"/>
                <a:gd name="T64" fmla="*/ 2147483647 w 728"/>
                <a:gd name="T65" fmla="*/ 2147483647 h 3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8"/>
                <a:gd name="T100" fmla="*/ 0 h 376"/>
                <a:gd name="T101" fmla="*/ 728 w 728"/>
                <a:gd name="T102" fmla="*/ 376 h 3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27" name="Freeform 779"/>
            <p:cNvSpPr/>
            <p:nvPr/>
          </p:nvSpPr>
          <p:spPr bwMode="auto">
            <a:xfrm>
              <a:off x="1002776" y="2126840"/>
              <a:ext cx="771033" cy="398512"/>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2147483647 h 376"/>
                <a:gd name="T50" fmla="*/ 2147483647 w 728"/>
                <a:gd name="T51" fmla="*/ 0 h 376"/>
                <a:gd name="T52" fmla="*/ 2147483647 w 728"/>
                <a:gd name="T53" fmla="*/ 2147483647 h 376"/>
                <a:gd name="T54" fmla="*/ 2147483647 w 728"/>
                <a:gd name="T55" fmla="*/ 2147483647 h 376"/>
                <a:gd name="T56" fmla="*/ 2147483647 w 728"/>
                <a:gd name="T57" fmla="*/ 2147483647 h 376"/>
                <a:gd name="T58" fmla="*/ 0 w 728"/>
                <a:gd name="T59" fmla="*/ 2147483647 h 376"/>
                <a:gd name="T60" fmla="*/ 2147483647 w 728"/>
                <a:gd name="T61" fmla="*/ 2147483647 h 376"/>
                <a:gd name="T62" fmla="*/ 2147483647 w 728"/>
                <a:gd name="T63" fmla="*/ 2147483647 h 376"/>
                <a:gd name="T64" fmla="*/ 2147483647 w 728"/>
                <a:gd name="T65" fmla="*/ 2147483647 h 376"/>
                <a:gd name="T66" fmla="*/ 2147483647 w 728"/>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8"/>
                <a:gd name="T103" fmla="*/ 0 h 376"/>
                <a:gd name="T104" fmla="*/ 728 w 728"/>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28" name="Freeform 780"/>
            <p:cNvSpPr/>
            <p:nvPr/>
          </p:nvSpPr>
          <p:spPr bwMode="auto">
            <a:xfrm>
              <a:off x="1493985" y="2670029"/>
              <a:ext cx="59777" cy="58910"/>
            </a:xfrm>
            <a:custGeom>
              <a:avLst/>
              <a:gdLst>
                <a:gd name="T0" fmla="*/ 2147483647 w 56"/>
                <a:gd name="T1" fmla="*/ 2147483647 h 56"/>
                <a:gd name="T2" fmla="*/ 2147483647 w 56"/>
                <a:gd name="T3" fmla="*/ 2147483647 h 56"/>
                <a:gd name="T4" fmla="*/ 2147483647 w 56"/>
                <a:gd name="T5" fmla="*/ 0 h 56"/>
                <a:gd name="T6" fmla="*/ 2147483647 w 56"/>
                <a:gd name="T7" fmla="*/ 2147483647 h 56"/>
                <a:gd name="T8" fmla="*/ 0 w 56"/>
                <a:gd name="T9" fmla="*/ 2147483647 h 56"/>
                <a:gd name="T10" fmla="*/ 2147483647 w 56"/>
                <a:gd name="T11" fmla="*/ 2147483647 h 56"/>
                <a:gd name="T12" fmla="*/ 2147483647 w 56"/>
                <a:gd name="T13" fmla="*/ 2147483647 h 56"/>
                <a:gd name="T14" fmla="*/ 2147483647 w 56"/>
                <a:gd name="T15" fmla="*/ 2147483647 h 56"/>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6"/>
                <a:gd name="T26" fmla="*/ 56 w 56"/>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6">
                  <a:moveTo>
                    <a:pt x="56" y="56"/>
                  </a:moveTo>
                  <a:lnTo>
                    <a:pt x="56" y="48"/>
                  </a:lnTo>
                  <a:lnTo>
                    <a:pt x="56" y="0"/>
                  </a:lnTo>
                  <a:lnTo>
                    <a:pt x="32" y="16"/>
                  </a:lnTo>
                  <a:lnTo>
                    <a:pt x="0" y="24"/>
                  </a:lnTo>
                  <a:lnTo>
                    <a:pt x="24" y="56"/>
                  </a:lnTo>
                  <a:lnTo>
                    <a:pt x="40" y="56"/>
                  </a:lnTo>
                  <a:lnTo>
                    <a:pt x="56" y="56"/>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29" name="Freeform 781"/>
            <p:cNvSpPr/>
            <p:nvPr/>
          </p:nvSpPr>
          <p:spPr bwMode="auto">
            <a:xfrm>
              <a:off x="1519974" y="2728939"/>
              <a:ext cx="50247" cy="33787"/>
            </a:xfrm>
            <a:custGeom>
              <a:avLst/>
              <a:gdLst>
                <a:gd name="T0" fmla="*/ 2147483647 w 48"/>
                <a:gd name="T1" fmla="*/ 0 h 32"/>
                <a:gd name="T2" fmla="*/ 2147483647 w 48"/>
                <a:gd name="T3" fmla="*/ 0 h 32"/>
                <a:gd name="T4" fmla="*/ 0 w 48"/>
                <a:gd name="T5" fmla="*/ 0 h 32"/>
                <a:gd name="T6" fmla="*/ 2147483647 w 48"/>
                <a:gd name="T7" fmla="*/ 2147483647 h 32"/>
                <a:gd name="T8" fmla="*/ 2147483647 w 48"/>
                <a:gd name="T9" fmla="*/ 2147483647 h 32"/>
                <a:gd name="T10" fmla="*/ 2147483647 w 48"/>
                <a:gd name="T11" fmla="*/ 2147483647 h 32"/>
                <a:gd name="T12" fmla="*/ 2147483647 w 48"/>
                <a:gd name="T13" fmla="*/ 0 h 32"/>
                <a:gd name="T14" fmla="*/ 0 60000 65536"/>
                <a:gd name="T15" fmla="*/ 0 60000 65536"/>
                <a:gd name="T16" fmla="*/ 0 60000 65536"/>
                <a:gd name="T17" fmla="*/ 0 60000 65536"/>
                <a:gd name="T18" fmla="*/ 0 60000 65536"/>
                <a:gd name="T19" fmla="*/ 0 60000 65536"/>
                <a:gd name="T20" fmla="*/ 0 60000 65536"/>
                <a:gd name="T21" fmla="*/ 0 w 48"/>
                <a:gd name="T22" fmla="*/ 0 h 32"/>
                <a:gd name="T23" fmla="*/ 48 w 4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2">
                  <a:moveTo>
                    <a:pt x="32" y="0"/>
                  </a:moveTo>
                  <a:lnTo>
                    <a:pt x="16" y="0"/>
                  </a:lnTo>
                  <a:lnTo>
                    <a:pt x="0" y="0"/>
                  </a:lnTo>
                  <a:lnTo>
                    <a:pt x="8" y="8"/>
                  </a:lnTo>
                  <a:lnTo>
                    <a:pt x="40" y="32"/>
                  </a:lnTo>
                  <a:lnTo>
                    <a:pt x="48" y="16"/>
                  </a:lnTo>
                  <a:lnTo>
                    <a:pt x="32" y="0"/>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30" name="Freeform 782"/>
            <p:cNvSpPr/>
            <p:nvPr/>
          </p:nvSpPr>
          <p:spPr bwMode="auto">
            <a:xfrm>
              <a:off x="1562425" y="2746266"/>
              <a:ext cx="76237" cy="33787"/>
            </a:xfrm>
            <a:custGeom>
              <a:avLst/>
              <a:gdLst>
                <a:gd name="T0" fmla="*/ 2147483647 w 72"/>
                <a:gd name="T1" fmla="*/ 2147483647 h 32"/>
                <a:gd name="T2" fmla="*/ 2147483647 w 72"/>
                <a:gd name="T3" fmla="*/ 2147483647 h 32"/>
                <a:gd name="T4" fmla="*/ 2147483647 w 72"/>
                <a:gd name="T5" fmla="*/ 2147483647 h 32"/>
                <a:gd name="T6" fmla="*/ 2147483647 w 72"/>
                <a:gd name="T7" fmla="*/ 0 h 32"/>
                <a:gd name="T8" fmla="*/ 0 w 72"/>
                <a:gd name="T9" fmla="*/ 2147483647 h 32"/>
                <a:gd name="T10" fmla="*/ 2147483647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32"/>
                <a:gd name="T41" fmla="*/ 72 w 72"/>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32">
                  <a:moveTo>
                    <a:pt x="56" y="8"/>
                  </a:moveTo>
                  <a:lnTo>
                    <a:pt x="40" y="8"/>
                  </a:lnTo>
                  <a:lnTo>
                    <a:pt x="8" y="8"/>
                  </a:lnTo>
                  <a:lnTo>
                    <a:pt x="8" y="0"/>
                  </a:lnTo>
                  <a:lnTo>
                    <a:pt x="0" y="16"/>
                  </a:lnTo>
                  <a:lnTo>
                    <a:pt x="16" y="32"/>
                  </a:lnTo>
                  <a:lnTo>
                    <a:pt x="24" y="32"/>
                  </a:lnTo>
                  <a:lnTo>
                    <a:pt x="32" y="24"/>
                  </a:lnTo>
                  <a:lnTo>
                    <a:pt x="40" y="16"/>
                  </a:lnTo>
                  <a:lnTo>
                    <a:pt x="56" y="16"/>
                  </a:lnTo>
                  <a:lnTo>
                    <a:pt x="64" y="32"/>
                  </a:lnTo>
                  <a:lnTo>
                    <a:pt x="72" y="16"/>
                  </a:lnTo>
                  <a:lnTo>
                    <a:pt x="56" y="8"/>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31" name="Freeform 783"/>
            <p:cNvSpPr/>
            <p:nvPr/>
          </p:nvSpPr>
          <p:spPr bwMode="auto">
            <a:xfrm>
              <a:off x="1612672" y="2711613"/>
              <a:ext cx="161137" cy="169801"/>
            </a:xfrm>
            <a:custGeom>
              <a:avLst/>
              <a:gdLst>
                <a:gd name="T0" fmla="*/ 2147483647 w 152"/>
                <a:gd name="T1" fmla="*/ 2147483647 h 160"/>
                <a:gd name="T2" fmla="*/ 2147483647 w 152"/>
                <a:gd name="T3" fmla="*/ 2147483647 h 160"/>
                <a:gd name="T4" fmla="*/ 2147483647 w 152"/>
                <a:gd name="T5" fmla="*/ 2147483647 h 160"/>
                <a:gd name="T6" fmla="*/ 2147483647 w 152"/>
                <a:gd name="T7" fmla="*/ 2147483647 h 160"/>
                <a:gd name="T8" fmla="*/ 2147483647 w 152"/>
                <a:gd name="T9" fmla="*/ 2147483647 h 160"/>
                <a:gd name="T10" fmla="*/ 2147483647 w 152"/>
                <a:gd name="T11" fmla="*/ 2147483647 h 160"/>
                <a:gd name="T12" fmla="*/ 2147483647 w 152"/>
                <a:gd name="T13" fmla="*/ 2147483647 h 160"/>
                <a:gd name="T14" fmla="*/ 2147483647 w 152"/>
                <a:gd name="T15" fmla="*/ 2147483647 h 160"/>
                <a:gd name="T16" fmla="*/ 2147483647 w 152"/>
                <a:gd name="T17" fmla="*/ 0 h 160"/>
                <a:gd name="T18" fmla="*/ 2147483647 w 152"/>
                <a:gd name="T19" fmla="*/ 2147483647 h 160"/>
                <a:gd name="T20" fmla="*/ 2147483647 w 152"/>
                <a:gd name="T21" fmla="*/ 2147483647 h 160"/>
                <a:gd name="T22" fmla="*/ 2147483647 w 152"/>
                <a:gd name="T23" fmla="*/ 2147483647 h 160"/>
                <a:gd name="T24" fmla="*/ 2147483647 w 152"/>
                <a:gd name="T25" fmla="*/ 2147483647 h 160"/>
                <a:gd name="T26" fmla="*/ 2147483647 w 152"/>
                <a:gd name="T27" fmla="*/ 2147483647 h 160"/>
                <a:gd name="T28" fmla="*/ 2147483647 w 152"/>
                <a:gd name="T29" fmla="*/ 2147483647 h 160"/>
                <a:gd name="T30" fmla="*/ 2147483647 w 152"/>
                <a:gd name="T31" fmla="*/ 2147483647 h 160"/>
                <a:gd name="T32" fmla="*/ 2147483647 w 152"/>
                <a:gd name="T33" fmla="*/ 2147483647 h 160"/>
                <a:gd name="T34" fmla="*/ 2147483647 w 152"/>
                <a:gd name="T35" fmla="*/ 2147483647 h 160"/>
                <a:gd name="T36" fmla="*/ 2147483647 w 152"/>
                <a:gd name="T37" fmla="*/ 2147483647 h 160"/>
                <a:gd name="T38" fmla="*/ 2147483647 w 152"/>
                <a:gd name="T39" fmla="*/ 2147483647 h 160"/>
                <a:gd name="T40" fmla="*/ 0 w 152"/>
                <a:gd name="T41" fmla="*/ 2147483647 h 160"/>
                <a:gd name="T42" fmla="*/ 2147483647 w 152"/>
                <a:gd name="T43" fmla="*/ 2147483647 h 160"/>
                <a:gd name="T44" fmla="*/ 2147483647 w 152"/>
                <a:gd name="T45" fmla="*/ 2147483647 h 160"/>
                <a:gd name="T46" fmla="*/ 2147483647 w 152"/>
                <a:gd name="T47" fmla="*/ 2147483647 h 1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2"/>
                <a:gd name="T73" fmla="*/ 0 h 160"/>
                <a:gd name="T74" fmla="*/ 152 w 152"/>
                <a:gd name="T75" fmla="*/ 160 h 1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2" h="160">
                  <a:moveTo>
                    <a:pt x="152" y="136"/>
                  </a:moveTo>
                  <a:lnTo>
                    <a:pt x="152" y="104"/>
                  </a:lnTo>
                  <a:lnTo>
                    <a:pt x="144" y="88"/>
                  </a:lnTo>
                  <a:lnTo>
                    <a:pt x="144" y="80"/>
                  </a:lnTo>
                  <a:lnTo>
                    <a:pt x="128" y="80"/>
                  </a:lnTo>
                  <a:lnTo>
                    <a:pt x="88" y="64"/>
                  </a:lnTo>
                  <a:lnTo>
                    <a:pt x="80" y="40"/>
                  </a:lnTo>
                  <a:lnTo>
                    <a:pt x="80" y="8"/>
                  </a:lnTo>
                  <a:lnTo>
                    <a:pt x="96" y="0"/>
                  </a:lnTo>
                  <a:lnTo>
                    <a:pt x="72" y="8"/>
                  </a:lnTo>
                  <a:lnTo>
                    <a:pt x="56" y="16"/>
                  </a:lnTo>
                  <a:lnTo>
                    <a:pt x="48" y="32"/>
                  </a:lnTo>
                  <a:lnTo>
                    <a:pt x="40" y="40"/>
                  </a:lnTo>
                  <a:lnTo>
                    <a:pt x="24" y="48"/>
                  </a:lnTo>
                  <a:lnTo>
                    <a:pt x="16" y="64"/>
                  </a:lnTo>
                  <a:lnTo>
                    <a:pt x="16" y="72"/>
                  </a:lnTo>
                  <a:lnTo>
                    <a:pt x="24" y="88"/>
                  </a:lnTo>
                  <a:lnTo>
                    <a:pt x="24" y="104"/>
                  </a:lnTo>
                  <a:lnTo>
                    <a:pt x="24" y="120"/>
                  </a:lnTo>
                  <a:lnTo>
                    <a:pt x="8" y="128"/>
                  </a:lnTo>
                  <a:lnTo>
                    <a:pt x="0" y="136"/>
                  </a:lnTo>
                  <a:lnTo>
                    <a:pt x="32" y="152"/>
                  </a:lnTo>
                  <a:lnTo>
                    <a:pt x="48" y="160"/>
                  </a:lnTo>
                  <a:lnTo>
                    <a:pt x="152" y="136"/>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32" name="Freeform 784"/>
            <p:cNvSpPr/>
            <p:nvPr/>
          </p:nvSpPr>
          <p:spPr bwMode="auto">
            <a:xfrm>
              <a:off x="1663785" y="2856290"/>
              <a:ext cx="110024" cy="76237"/>
            </a:xfrm>
            <a:custGeom>
              <a:avLst/>
              <a:gdLst>
                <a:gd name="T0" fmla="*/ 0 w 104"/>
                <a:gd name="T1" fmla="*/ 2147483647 h 72"/>
                <a:gd name="T2" fmla="*/ 2147483647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0 h 72"/>
                <a:gd name="T22" fmla="*/ 0 w 104"/>
                <a:gd name="T23" fmla="*/ 2147483647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24" y="40"/>
                  </a:lnTo>
                  <a:lnTo>
                    <a:pt x="32" y="48"/>
                  </a:lnTo>
                  <a:lnTo>
                    <a:pt x="48" y="48"/>
                  </a:lnTo>
                  <a:lnTo>
                    <a:pt x="56" y="64"/>
                  </a:lnTo>
                  <a:lnTo>
                    <a:pt x="64" y="56"/>
                  </a:lnTo>
                  <a:lnTo>
                    <a:pt x="56" y="64"/>
                  </a:lnTo>
                  <a:lnTo>
                    <a:pt x="64" y="72"/>
                  </a:lnTo>
                  <a:lnTo>
                    <a:pt x="72" y="24"/>
                  </a:lnTo>
                  <a:lnTo>
                    <a:pt x="72" y="8"/>
                  </a:lnTo>
                  <a:lnTo>
                    <a:pt x="104" y="0"/>
                  </a:lnTo>
                  <a:lnTo>
                    <a:pt x="0" y="24"/>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33" name="Freeform 785"/>
            <p:cNvSpPr/>
            <p:nvPr/>
          </p:nvSpPr>
          <p:spPr bwMode="auto">
            <a:xfrm>
              <a:off x="1663785" y="2856290"/>
              <a:ext cx="110024" cy="76237"/>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34" name="Freeform 786"/>
            <p:cNvSpPr/>
            <p:nvPr/>
          </p:nvSpPr>
          <p:spPr bwMode="auto">
            <a:xfrm>
              <a:off x="1663785" y="2856290"/>
              <a:ext cx="110024" cy="76237"/>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35" name="Freeform 787"/>
            <p:cNvSpPr/>
            <p:nvPr/>
          </p:nvSpPr>
          <p:spPr bwMode="auto">
            <a:xfrm>
              <a:off x="1850912" y="2762726"/>
              <a:ext cx="67574" cy="93564"/>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88"/>
                <a:gd name="T53" fmla="*/ 64 w 64"/>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36" name="Freeform 788"/>
            <p:cNvSpPr/>
            <p:nvPr/>
          </p:nvSpPr>
          <p:spPr bwMode="auto">
            <a:xfrm>
              <a:off x="1943610" y="2796513"/>
              <a:ext cx="42450" cy="51114"/>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2147483647 w 40"/>
                <a:gd name="T11" fmla="*/ 0 h 48"/>
                <a:gd name="T12" fmla="*/ 0 w 40"/>
                <a:gd name="T13" fmla="*/ 2147483647 h 48"/>
                <a:gd name="T14" fmla="*/ 2147483647 w 40"/>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8"/>
                <a:gd name="T26" fmla="*/ 40 w 40"/>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8">
                  <a:moveTo>
                    <a:pt x="8" y="32"/>
                  </a:moveTo>
                  <a:lnTo>
                    <a:pt x="8" y="48"/>
                  </a:lnTo>
                  <a:lnTo>
                    <a:pt x="24" y="40"/>
                  </a:lnTo>
                  <a:lnTo>
                    <a:pt x="40" y="16"/>
                  </a:lnTo>
                  <a:lnTo>
                    <a:pt x="16" y="0"/>
                  </a:lnTo>
                  <a:lnTo>
                    <a:pt x="8" y="0"/>
                  </a:lnTo>
                  <a:lnTo>
                    <a:pt x="0" y="16"/>
                  </a:lnTo>
                  <a:lnTo>
                    <a:pt x="8" y="32"/>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37" name="Freeform 789"/>
            <p:cNvSpPr/>
            <p:nvPr/>
          </p:nvSpPr>
          <p:spPr bwMode="auto">
            <a:xfrm>
              <a:off x="1850912" y="2762726"/>
              <a:ext cx="67574" cy="93564"/>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2147483647 w 64"/>
                <a:gd name="T35" fmla="*/ 2147483647 h 88"/>
                <a:gd name="T36" fmla="*/ 2147483647 w 64"/>
                <a:gd name="T37" fmla="*/ 2147483647 h 88"/>
                <a:gd name="T38" fmla="*/ 2147483647 w 64"/>
                <a:gd name="T39" fmla="*/ 2147483647 h 88"/>
                <a:gd name="T40" fmla="*/ 2147483647 w 64"/>
                <a:gd name="T41" fmla="*/ 2147483647 h 88"/>
                <a:gd name="T42" fmla="*/ 2147483647 w 64"/>
                <a:gd name="T43" fmla="*/ 2147483647 h 88"/>
                <a:gd name="T44" fmla="*/ 2147483647 w 64"/>
                <a:gd name="T45" fmla="*/ 2147483647 h 88"/>
                <a:gd name="T46" fmla="*/ 2147483647 w 64"/>
                <a:gd name="T47" fmla="*/ 2147483647 h 88"/>
                <a:gd name="T48" fmla="*/ 2147483647 w 64"/>
                <a:gd name="T49" fmla="*/ 0 h 88"/>
                <a:gd name="T50" fmla="*/ 2147483647 w 64"/>
                <a:gd name="T51" fmla="*/ 2147483647 h 88"/>
                <a:gd name="T52" fmla="*/ 0 w 64"/>
                <a:gd name="T53" fmla="*/ 2147483647 h 88"/>
                <a:gd name="T54" fmla="*/ 2147483647 w 64"/>
                <a:gd name="T55" fmla="*/ 2147483647 h 88"/>
                <a:gd name="T56" fmla="*/ 2147483647 w 64"/>
                <a:gd name="T57" fmla="*/ 2147483647 h 88"/>
                <a:gd name="T58" fmla="*/ 2147483647 w 64"/>
                <a:gd name="T59" fmla="*/ 2147483647 h 88"/>
                <a:gd name="T60" fmla="*/ 2147483647 w 64"/>
                <a:gd name="T61" fmla="*/ 2147483647 h 88"/>
                <a:gd name="T62" fmla="*/ 2147483647 w 64"/>
                <a:gd name="T63" fmla="*/ 2147483647 h 88"/>
                <a:gd name="T64" fmla="*/ 2147483647 w 64"/>
                <a:gd name="T65" fmla="*/ 2147483647 h 88"/>
                <a:gd name="T66" fmla="*/ 2147483647 w 64"/>
                <a:gd name="T67" fmla="*/ 2147483647 h 88"/>
                <a:gd name="T68" fmla="*/ 2147483647 w 64"/>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88"/>
                <a:gd name="T107" fmla="*/ 64 w 64"/>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38" name="Freeform 790"/>
            <p:cNvSpPr/>
            <p:nvPr/>
          </p:nvSpPr>
          <p:spPr bwMode="auto">
            <a:xfrm>
              <a:off x="1943610" y="2796513"/>
              <a:ext cx="42450" cy="51114"/>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2147483647 h 48"/>
                <a:gd name="T10" fmla="*/ 2147483647 w 40"/>
                <a:gd name="T11" fmla="*/ 0 h 48"/>
                <a:gd name="T12" fmla="*/ 2147483647 w 40"/>
                <a:gd name="T13" fmla="*/ 0 h 48"/>
                <a:gd name="T14" fmla="*/ 0 w 40"/>
                <a:gd name="T15" fmla="*/ 2147483647 h 48"/>
                <a:gd name="T16" fmla="*/ 2147483647 w 40"/>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8"/>
                <a:gd name="T29" fmla="*/ 40 w 4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8">
                  <a:moveTo>
                    <a:pt x="8" y="32"/>
                  </a:moveTo>
                  <a:lnTo>
                    <a:pt x="8" y="48"/>
                  </a:lnTo>
                  <a:lnTo>
                    <a:pt x="24" y="40"/>
                  </a:lnTo>
                  <a:lnTo>
                    <a:pt x="40" y="16"/>
                  </a:lnTo>
                  <a:lnTo>
                    <a:pt x="16" y="0"/>
                  </a:lnTo>
                  <a:lnTo>
                    <a:pt x="8" y="0"/>
                  </a:lnTo>
                  <a:lnTo>
                    <a:pt x="0" y="16"/>
                  </a:lnTo>
                  <a:lnTo>
                    <a:pt x="8" y="32"/>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39" name="Freeform 791"/>
            <p:cNvSpPr/>
            <p:nvPr/>
          </p:nvSpPr>
          <p:spPr bwMode="auto">
            <a:xfrm>
              <a:off x="1689775" y="3178565"/>
              <a:ext cx="262498" cy="542322"/>
            </a:xfrm>
            <a:custGeom>
              <a:avLst/>
              <a:gdLst>
                <a:gd name="T0" fmla="*/ 2147483647 w 248"/>
                <a:gd name="T1" fmla="*/ 2147483647 h 512"/>
                <a:gd name="T2" fmla="*/ 2147483647 w 248"/>
                <a:gd name="T3" fmla="*/ 2147483647 h 512"/>
                <a:gd name="T4" fmla="*/ 2147483647 w 248"/>
                <a:gd name="T5" fmla="*/ 2147483647 h 512"/>
                <a:gd name="T6" fmla="*/ 2147483647 w 248"/>
                <a:gd name="T7" fmla="*/ 2147483647 h 512"/>
                <a:gd name="T8" fmla="*/ 2147483647 w 248"/>
                <a:gd name="T9" fmla="*/ 2147483647 h 512"/>
                <a:gd name="T10" fmla="*/ 2147483647 w 248"/>
                <a:gd name="T11" fmla="*/ 2147483647 h 512"/>
                <a:gd name="T12" fmla="*/ 2147483647 w 248"/>
                <a:gd name="T13" fmla="*/ 2147483647 h 512"/>
                <a:gd name="T14" fmla="*/ 2147483647 w 248"/>
                <a:gd name="T15" fmla="*/ 2147483647 h 512"/>
                <a:gd name="T16" fmla="*/ 2147483647 w 248"/>
                <a:gd name="T17" fmla="*/ 2147483647 h 512"/>
                <a:gd name="T18" fmla="*/ 2147483647 w 248"/>
                <a:gd name="T19" fmla="*/ 2147483647 h 512"/>
                <a:gd name="T20" fmla="*/ 2147483647 w 248"/>
                <a:gd name="T21" fmla="*/ 2147483647 h 512"/>
                <a:gd name="T22" fmla="*/ 2147483647 w 248"/>
                <a:gd name="T23" fmla="*/ 2147483647 h 512"/>
                <a:gd name="T24" fmla="*/ 2147483647 w 248"/>
                <a:gd name="T25" fmla="*/ 2147483647 h 512"/>
                <a:gd name="T26" fmla="*/ 2147483647 w 248"/>
                <a:gd name="T27" fmla="*/ 2147483647 h 512"/>
                <a:gd name="T28" fmla="*/ 2147483647 w 248"/>
                <a:gd name="T29" fmla="*/ 0 h 512"/>
                <a:gd name="T30" fmla="*/ 2147483647 w 248"/>
                <a:gd name="T31" fmla="*/ 0 h 512"/>
                <a:gd name="T32" fmla="*/ 2147483647 w 248"/>
                <a:gd name="T33" fmla="*/ 2147483647 h 512"/>
                <a:gd name="T34" fmla="*/ 2147483647 w 248"/>
                <a:gd name="T35" fmla="*/ 0 h 512"/>
                <a:gd name="T36" fmla="*/ 2147483647 w 248"/>
                <a:gd name="T37" fmla="*/ 0 h 512"/>
                <a:gd name="T38" fmla="*/ 2147483647 w 248"/>
                <a:gd name="T39" fmla="*/ 2147483647 h 512"/>
                <a:gd name="T40" fmla="*/ 2147483647 w 248"/>
                <a:gd name="T41" fmla="*/ 2147483647 h 512"/>
                <a:gd name="T42" fmla="*/ 2147483647 w 248"/>
                <a:gd name="T43" fmla="*/ 2147483647 h 512"/>
                <a:gd name="T44" fmla="*/ 2147483647 w 248"/>
                <a:gd name="T45" fmla="*/ 2147483647 h 512"/>
                <a:gd name="T46" fmla="*/ 2147483647 w 248"/>
                <a:gd name="T47" fmla="*/ 2147483647 h 512"/>
                <a:gd name="T48" fmla="*/ 2147483647 w 248"/>
                <a:gd name="T49" fmla="*/ 2147483647 h 512"/>
                <a:gd name="T50" fmla="*/ 2147483647 w 248"/>
                <a:gd name="T51" fmla="*/ 2147483647 h 512"/>
                <a:gd name="T52" fmla="*/ 2147483647 w 248"/>
                <a:gd name="T53" fmla="*/ 2147483647 h 512"/>
                <a:gd name="T54" fmla="*/ 2147483647 w 248"/>
                <a:gd name="T55" fmla="*/ 2147483647 h 512"/>
                <a:gd name="T56" fmla="*/ 2147483647 w 248"/>
                <a:gd name="T57" fmla="*/ 2147483647 h 512"/>
                <a:gd name="T58" fmla="*/ 2147483647 w 248"/>
                <a:gd name="T59" fmla="*/ 2147483647 h 512"/>
                <a:gd name="T60" fmla="*/ 2147483647 w 248"/>
                <a:gd name="T61" fmla="*/ 2147483647 h 512"/>
                <a:gd name="T62" fmla="*/ 2147483647 w 248"/>
                <a:gd name="T63" fmla="*/ 2147483647 h 512"/>
                <a:gd name="T64" fmla="*/ 0 w 248"/>
                <a:gd name="T65" fmla="*/ 2147483647 h 512"/>
                <a:gd name="T66" fmla="*/ 2147483647 w 248"/>
                <a:gd name="T67" fmla="*/ 2147483647 h 512"/>
                <a:gd name="T68" fmla="*/ 2147483647 w 248"/>
                <a:gd name="T69" fmla="*/ 2147483647 h 512"/>
                <a:gd name="T70" fmla="*/ 2147483647 w 248"/>
                <a:gd name="T71" fmla="*/ 2147483647 h 512"/>
                <a:gd name="T72" fmla="*/ 2147483647 w 248"/>
                <a:gd name="T73" fmla="*/ 2147483647 h 512"/>
                <a:gd name="T74" fmla="*/ 2147483647 w 248"/>
                <a:gd name="T75" fmla="*/ 2147483647 h 512"/>
                <a:gd name="T76" fmla="*/ 2147483647 w 248"/>
                <a:gd name="T77" fmla="*/ 2147483647 h 512"/>
                <a:gd name="T78" fmla="*/ 2147483647 w 248"/>
                <a:gd name="T79" fmla="*/ 2147483647 h 512"/>
                <a:gd name="T80" fmla="*/ 2147483647 w 248"/>
                <a:gd name="T81" fmla="*/ 2147483647 h 512"/>
                <a:gd name="T82" fmla="*/ 2147483647 w 248"/>
                <a:gd name="T83" fmla="*/ 2147483647 h 512"/>
                <a:gd name="T84" fmla="*/ 2147483647 w 248"/>
                <a:gd name="T85" fmla="*/ 2147483647 h 512"/>
                <a:gd name="T86" fmla="*/ 2147483647 w 248"/>
                <a:gd name="T87" fmla="*/ 2147483647 h 512"/>
                <a:gd name="T88" fmla="*/ 2147483647 w 248"/>
                <a:gd name="T89" fmla="*/ 2147483647 h 512"/>
                <a:gd name="T90" fmla="*/ 2147483647 w 248"/>
                <a:gd name="T91" fmla="*/ 2147483647 h 512"/>
                <a:gd name="T92" fmla="*/ 2147483647 w 248"/>
                <a:gd name="T93" fmla="*/ 2147483647 h 512"/>
                <a:gd name="T94" fmla="*/ 2147483647 w 248"/>
                <a:gd name="T95" fmla="*/ 2147483647 h 512"/>
                <a:gd name="T96" fmla="*/ 2147483647 w 248"/>
                <a:gd name="T97" fmla="*/ 2147483647 h 512"/>
                <a:gd name="T98" fmla="*/ 2147483647 w 248"/>
                <a:gd name="T99" fmla="*/ 2147483647 h 512"/>
                <a:gd name="T100" fmla="*/ 2147483647 w 248"/>
                <a:gd name="T101" fmla="*/ 2147483647 h 512"/>
                <a:gd name="T102" fmla="*/ 2147483647 w 248"/>
                <a:gd name="T103" fmla="*/ 2147483647 h 512"/>
                <a:gd name="T104" fmla="*/ 2147483647 w 248"/>
                <a:gd name="T105" fmla="*/ 2147483647 h 512"/>
                <a:gd name="T106" fmla="*/ 2147483647 w 248"/>
                <a:gd name="T107" fmla="*/ 2147483647 h 512"/>
                <a:gd name="T108" fmla="*/ 2147483647 w 248"/>
                <a:gd name="T109" fmla="*/ 2147483647 h 512"/>
                <a:gd name="T110" fmla="*/ 2147483647 w 248"/>
                <a:gd name="T111" fmla="*/ 2147483647 h 512"/>
                <a:gd name="T112" fmla="*/ 2147483647 w 248"/>
                <a:gd name="T113" fmla="*/ 2147483647 h 512"/>
                <a:gd name="T114" fmla="*/ 2147483647 w 248"/>
                <a:gd name="T115" fmla="*/ 2147483647 h 512"/>
                <a:gd name="T116" fmla="*/ 2147483647 w 248"/>
                <a:gd name="T117" fmla="*/ 2147483647 h 512"/>
                <a:gd name="T118" fmla="*/ 2147483647 w 248"/>
                <a:gd name="T119" fmla="*/ 2147483647 h 512"/>
                <a:gd name="T120" fmla="*/ 2147483647 w 248"/>
                <a:gd name="T121" fmla="*/ 2147483647 h 512"/>
                <a:gd name="T122" fmla="*/ 2147483647 w 248"/>
                <a:gd name="T123" fmla="*/ 2147483647 h 5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512"/>
                <a:gd name="T188" fmla="*/ 248 w 248"/>
                <a:gd name="T189" fmla="*/ 512 h 5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512">
                  <a:moveTo>
                    <a:pt x="192" y="144"/>
                  </a:moveTo>
                  <a:lnTo>
                    <a:pt x="192" y="128"/>
                  </a:lnTo>
                  <a:lnTo>
                    <a:pt x="200" y="112"/>
                  </a:lnTo>
                  <a:lnTo>
                    <a:pt x="232" y="88"/>
                  </a:lnTo>
                  <a:lnTo>
                    <a:pt x="240" y="80"/>
                  </a:lnTo>
                  <a:lnTo>
                    <a:pt x="248" y="56"/>
                  </a:lnTo>
                  <a:lnTo>
                    <a:pt x="248" y="48"/>
                  </a:lnTo>
                  <a:lnTo>
                    <a:pt x="232" y="56"/>
                  </a:lnTo>
                  <a:lnTo>
                    <a:pt x="208" y="72"/>
                  </a:lnTo>
                  <a:lnTo>
                    <a:pt x="192" y="64"/>
                  </a:lnTo>
                  <a:lnTo>
                    <a:pt x="192" y="40"/>
                  </a:lnTo>
                  <a:lnTo>
                    <a:pt x="184" y="32"/>
                  </a:lnTo>
                  <a:lnTo>
                    <a:pt x="160" y="24"/>
                  </a:lnTo>
                  <a:lnTo>
                    <a:pt x="144" y="16"/>
                  </a:lnTo>
                  <a:lnTo>
                    <a:pt x="136" y="0"/>
                  </a:lnTo>
                  <a:lnTo>
                    <a:pt x="120" y="0"/>
                  </a:lnTo>
                  <a:lnTo>
                    <a:pt x="112" y="8"/>
                  </a:lnTo>
                  <a:lnTo>
                    <a:pt x="96" y="0"/>
                  </a:lnTo>
                  <a:lnTo>
                    <a:pt x="88" y="0"/>
                  </a:lnTo>
                  <a:lnTo>
                    <a:pt x="80" y="8"/>
                  </a:lnTo>
                  <a:lnTo>
                    <a:pt x="80" y="24"/>
                  </a:lnTo>
                  <a:lnTo>
                    <a:pt x="64" y="40"/>
                  </a:lnTo>
                  <a:lnTo>
                    <a:pt x="64" y="64"/>
                  </a:lnTo>
                  <a:lnTo>
                    <a:pt x="56" y="80"/>
                  </a:lnTo>
                  <a:lnTo>
                    <a:pt x="48" y="128"/>
                  </a:lnTo>
                  <a:lnTo>
                    <a:pt x="48" y="168"/>
                  </a:lnTo>
                  <a:lnTo>
                    <a:pt x="24" y="224"/>
                  </a:lnTo>
                  <a:lnTo>
                    <a:pt x="24" y="280"/>
                  </a:lnTo>
                  <a:lnTo>
                    <a:pt x="24" y="304"/>
                  </a:lnTo>
                  <a:lnTo>
                    <a:pt x="16" y="336"/>
                  </a:lnTo>
                  <a:lnTo>
                    <a:pt x="24" y="352"/>
                  </a:lnTo>
                  <a:lnTo>
                    <a:pt x="16" y="416"/>
                  </a:lnTo>
                  <a:lnTo>
                    <a:pt x="0" y="440"/>
                  </a:lnTo>
                  <a:lnTo>
                    <a:pt x="8" y="464"/>
                  </a:lnTo>
                  <a:lnTo>
                    <a:pt x="16" y="488"/>
                  </a:lnTo>
                  <a:lnTo>
                    <a:pt x="80" y="512"/>
                  </a:lnTo>
                  <a:lnTo>
                    <a:pt x="64" y="496"/>
                  </a:lnTo>
                  <a:lnTo>
                    <a:pt x="56" y="472"/>
                  </a:lnTo>
                  <a:lnTo>
                    <a:pt x="64" y="448"/>
                  </a:lnTo>
                  <a:lnTo>
                    <a:pt x="80" y="424"/>
                  </a:lnTo>
                  <a:lnTo>
                    <a:pt x="88" y="416"/>
                  </a:lnTo>
                  <a:lnTo>
                    <a:pt x="96" y="392"/>
                  </a:lnTo>
                  <a:lnTo>
                    <a:pt x="88" y="384"/>
                  </a:lnTo>
                  <a:lnTo>
                    <a:pt x="80" y="368"/>
                  </a:lnTo>
                  <a:lnTo>
                    <a:pt x="96" y="344"/>
                  </a:lnTo>
                  <a:lnTo>
                    <a:pt x="112" y="328"/>
                  </a:lnTo>
                  <a:lnTo>
                    <a:pt x="120" y="304"/>
                  </a:lnTo>
                  <a:lnTo>
                    <a:pt x="120" y="296"/>
                  </a:lnTo>
                  <a:lnTo>
                    <a:pt x="112" y="296"/>
                  </a:lnTo>
                  <a:lnTo>
                    <a:pt x="112" y="288"/>
                  </a:lnTo>
                  <a:lnTo>
                    <a:pt x="136" y="280"/>
                  </a:lnTo>
                  <a:lnTo>
                    <a:pt x="144" y="264"/>
                  </a:lnTo>
                  <a:lnTo>
                    <a:pt x="152" y="248"/>
                  </a:lnTo>
                  <a:lnTo>
                    <a:pt x="192" y="232"/>
                  </a:lnTo>
                  <a:lnTo>
                    <a:pt x="200" y="224"/>
                  </a:lnTo>
                  <a:lnTo>
                    <a:pt x="208" y="224"/>
                  </a:lnTo>
                  <a:lnTo>
                    <a:pt x="216" y="200"/>
                  </a:lnTo>
                  <a:lnTo>
                    <a:pt x="208" y="184"/>
                  </a:lnTo>
                  <a:lnTo>
                    <a:pt x="192" y="176"/>
                  </a:lnTo>
                  <a:lnTo>
                    <a:pt x="208" y="176"/>
                  </a:lnTo>
                  <a:lnTo>
                    <a:pt x="192" y="168"/>
                  </a:lnTo>
                  <a:lnTo>
                    <a:pt x="192" y="144"/>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40" name="Freeform 792"/>
            <p:cNvSpPr/>
            <p:nvPr/>
          </p:nvSpPr>
          <p:spPr bwMode="auto">
            <a:xfrm>
              <a:off x="1833586" y="3144777"/>
              <a:ext cx="118687" cy="110024"/>
            </a:xfrm>
            <a:custGeom>
              <a:avLst/>
              <a:gdLst>
                <a:gd name="T0" fmla="*/ 2147483647 w 112"/>
                <a:gd name="T1" fmla="*/ 0 h 104"/>
                <a:gd name="T2" fmla="*/ 0 w 112"/>
                <a:gd name="T3" fmla="*/ 2147483647 h 104"/>
                <a:gd name="T4" fmla="*/ 0 w 112"/>
                <a:gd name="T5" fmla="*/ 2147483647 h 104"/>
                <a:gd name="T6" fmla="*/ 2147483647 w 112"/>
                <a:gd name="T7" fmla="*/ 2147483647 h 104"/>
                <a:gd name="T8" fmla="*/ 2147483647 w 112"/>
                <a:gd name="T9" fmla="*/ 2147483647 h 104"/>
                <a:gd name="T10" fmla="*/ 2147483647 w 112"/>
                <a:gd name="T11" fmla="*/ 2147483647 h 104"/>
                <a:gd name="T12" fmla="*/ 2147483647 w 112"/>
                <a:gd name="T13" fmla="*/ 2147483647 h 104"/>
                <a:gd name="T14" fmla="*/ 2147483647 w 112"/>
                <a:gd name="T15" fmla="*/ 2147483647 h 104"/>
                <a:gd name="T16" fmla="*/ 2147483647 w 112"/>
                <a:gd name="T17" fmla="*/ 2147483647 h 104"/>
                <a:gd name="T18" fmla="*/ 2147483647 w 112"/>
                <a:gd name="T19" fmla="*/ 2147483647 h 104"/>
                <a:gd name="T20" fmla="*/ 2147483647 w 112"/>
                <a:gd name="T21" fmla="*/ 2147483647 h 104"/>
                <a:gd name="T22" fmla="*/ 2147483647 w 112"/>
                <a:gd name="T23" fmla="*/ 2147483647 h 104"/>
                <a:gd name="T24" fmla="*/ 2147483647 w 112"/>
                <a:gd name="T25" fmla="*/ 2147483647 h 104"/>
                <a:gd name="T26" fmla="*/ 2147483647 w 112"/>
                <a:gd name="T27" fmla="*/ 2147483647 h 104"/>
                <a:gd name="T28" fmla="*/ 2147483647 w 112"/>
                <a:gd name="T29" fmla="*/ 2147483647 h 104"/>
                <a:gd name="T30" fmla="*/ 2147483647 w 112"/>
                <a:gd name="T31" fmla="*/ 2147483647 h 104"/>
                <a:gd name="T32" fmla="*/ 2147483647 w 112"/>
                <a:gd name="T33" fmla="*/ 2147483647 h 104"/>
                <a:gd name="T34" fmla="*/ 2147483647 w 112"/>
                <a:gd name="T35" fmla="*/ 0 h 104"/>
                <a:gd name="T36" fmla="*/ 2147483647 w 112"/>
                <a:gd name="T37" fmla="*/ 0 h 104"/>
                <a:gd name="T38" fmla="*/ 2147483647 w 112"/>
                <a:gd name="T39" fmla="*/ 0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104"/>
                <a:gd name="T62" fmla="*/ 112 w 112"/>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104">
                  <a:moveTo>
                    <a:pt x="32" y="0"/>
                  </a:moveTo>
                  <a:lnTo>
                    <a:pt x="0" y="24"/>
                  </a:lnTo>
                  <a:lnTo>
                    <a:pt x="0" y="32"/>
                  </a:lnTo>
                  <a:lnTo>
                    <a:pt x="8" y="48"/>
                  </a:lnTo>
                  <a:lnTo>
                    <a:pt x="24" y="56"/>
                  </a:lnTo>
                  <a:lnTo>
                    <a:pt x="48" y="64"/>
                  </a:lnTo>
                  <a:lnTo>
                    <a:pt x="56" y="72"/>
                  </a:lnTo>
                  <a:lnTo>
                    <a:pt x="56" y="96"/>
                  </a:lnTo>
                  <a:lnTo>
                    <a:pt x="72" y="104"/>
                  </a:lnTo>
                  <a:lnTo>
                    <a:pt x="96" y="88"/>
                  </a:lnTo>
                  <a:lnTo>
                    <a:pt x="112" y="80"/>
                  </a:lnTo>
                  <a:lnTo>
                    <a:pt x="104" y="72"/>
                  </a:lnTo>
                  <a:lnTo>
                    <a:pt x="104" y="56"/>
                  </a:lnTo>
                  <a:lnTo>
                    <a:pt x="96" y="56"/>
                  </a:lnTo>
                  <a:lnTo>
                    <a:pt x="80" y="32"/>
                  </a:lnTo>
                  <a:lnTo>
                    <a:pt x="72" y="24"/>
                  </a:lnTo>
                  <a:lnTo>
                    <a:pt x="56" y="8"/>
                  </a:lnTo>
                  <a:lnTo>
                    <a:pt x="56" y="0"/>
                  </a:lnTo>
                  <a:lnTo>
                    <a:pt x="48" y="0"/>
                  </a:lnTo>
                  <a:lnTo>
                    <a:pt x="32" y="0"/>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41" name="Freeform 793"/>
            <p:cNvSpPr/>
            <p:nvPr/>
          </p:nvSpPr>
          <p:spPr bwMode="auto">
            <a:xfrm>
              <a:off x="1892496" y="3297252"/>
              <a:ext cx="68440" cy="84900"/>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42" name="Freeform 794"/>
            <p:cNvSpPr/>
            <p:nvPr/>
          </p:nvSpPr>
          <p:spPr bwMode="auto">
            <a:xfrm>
              <a:off x="1740022" y="3008764"/>
              <a:ext cx="152474" cy="178464"/>
            </a:xfrm>
            <a:custGeom>
              <a:avLst/>
              <a:gdLst>
                <a:gd name="T0" fmla="*/ 2147483647 w 144"/>
                <a:gd name="T1" fmla="*/ 2147483647 h 168"/>
                <a:gd name="T2" fmla="*/ 2147483647 w 144"/>
                <a:gd name="T3" fmla="*/ 2147483647 h 168"/>
                <a:gd name="T4" fmla="*/ 2147483647 w 144"/>
                <a:gd name="T5" fmla="*/ 2147483647 h 168"/>
                <a:gd name="T6" fmla="*/ 2147483647 w 144"/>
                <a:gd name="T7" fmla="*/ 2147483647 h 168"/>
                <a:gd name="T8" fmla="*/ 2147483647 w 144"/>
                <a:gd name="T9" fmla="*/ 2147483647 h 168"/>
                <a:gd name="T10" fmla="*/ 2147483647 w 144"/>
                <a:gd name="T11" fmla="*/ 2147483647 h 168"/>
                <a:gd name="T12" fmla="*/ 2147483647 w 144"/>
                <a:gd name="T13" fmla="*/ 2147483647 h 168"/>
                <a:gd name="T14" fmla="*/ 2147483647 w 144"/>
                <a:gd name="T15" fmla="*/ 2147483647 h 168"/>
                <a:gd name="T16" fmla="*/ 2147483647 w 144"/>
                <a:gd name="T17" fmla="*/ 2147483647 h 168"/>
                <a:gd name="T18" fmla="*/ 2147483647 w 144"/>
                <a:gd name="T19" fmla="*/ 2147483647 h 168"/>
                <a:gd name="T20" fmla="*/ 2147483647 w 144"/>
                <a:gd name="T21" fmla="*/ 2147483647 h 168"/>
                <a:gd name="T22" fmla="*/ 2147483647 w 144"/>
                <a:gd name="T23" fmla="*/ 2147483647 h 168"/>
                <a:gd name="T24" fmla="*/ 2147483647 w 144"/>
                <a:gd name="T25" fmla="*/ 2147483647 h 168"/>
                <a:gd name="T26" fmla="*/ 2147483647 w 144"/>
                <a:gd name="T27" fmla="*/ 0 h 168"/>
                <a:gd name="T28" fmla="*/ 2147483647 w 144"/>
                <a:gd name="T29" fmla="*/ 2147483647 h 168"/>
                <a:gd name="T30" fmla="*/ 0 w 144"/>
                <a:gd name="T31" fmla="*/ 2147483647 h 168"/>
                <a:gd name="T32" fmla="*/ 2147483647 w 144"/>
                <a:gd name="T33" fmla="*/ 2147483647 h 168"/>
                <a:gd name="T34" fmla="*/ 2147483647 w 144"/>
                <a:gd name="T35" fmla="*/ 2147483647 h 168"/>
                <a:gd name="T36" fmla="*/ 0 w 144"/>
                <a:gd name="T37" fmla="*/ 2147483647 h 168"/>
                <a:gd name="T38" fmla="*/ 0 w 144"/>
                <a:gd name="T39" fmla="*/ 2147483647 h 168"/>
                <a:gd name="T40" fmla="*/ 2147483647 w 144"/>
                <a:gd name="T41" fmla="*/ 2147483647 h 168"/>
                <a:gd name="T42" fmla="*/ 2147483647 w 144"/>
                <a:gd name="T43" fmla="*/ 2147483647 h 168"/>
                <a:gd name="T44" fmla="*/ 2147483647 w 144"/>
                <a:gd name="T45" fmla="*/ 2147483647 h 168"/>
                <a:gd name="T46" fmla="*/ 2147483647 w 144"/>
                <a:gd name="T47" fmla="*/ 2147483647 h 168"/>
                <a:gd name="T48" fmla="*/ 2147483647 w 144"/>
                <a:gd name="T49" fmla="*/ 2147483647 h 168"/>
                <a:gd name="T50" fmla="*/ 2147483647 w 144"/>
                <a:gd name="T51" fmla="*/ 2147483647 h 168"/>
                <a:gd name="T52" fmla="*/ 2147483647 w 144"/>
                <a:gd name="T53" fmla="*/ 2147483647 h 168"/>
                <a:gd name="T54" fmla="*/ 2147483647 w 144"/>
                <a:gd name="T55" fmla="*/ 2147483647 h 168"/>
                <a:gd name="T56" fmla="*/ 2147483647 w 144"/>
                <a:gd name="T57" fmla="*/ 2147483647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4"/>
                <a:gd name="T88" fmla="*/ 0 h 168"/>
                <a:gd name="T89" fmla="*/ 144 w 144"/>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4" h="168">
                  <a:moveTo>
                    <a:pt x="88" y="160"/>
                  </a:moveTo>
                  <a:lnTo>
                    <a:pt x="88" y="152"/>
                  </a:lnTo>
                  <a:lnTo>
                    <a:pt x="120" y="128"/>
                  </a:lnTo>
                  <a:lnTo>
                    <a:pt x="136" y="128"/>
                  </a:lnTo>
                  <a:lnTo>
                    <a:pt x="144" y="128"/>
                  </a:lnTo>
                  <a:lnTo>
                    <a:pt x="144" y="104"/>
                  </a:lnTo>
                  <a:lnTo>
                    <a:pt x="144" y="88"/>
                  </a:lnTo>
                  <a:lnTo>
                    <a:pt x="120" y="80"/>
                  </a:lnTo>
                  <a:lnTo>
                    <a:pt x="112" y="72"/>
                  </a:lnTo>
                  <a:lnTo>
                    <a:pt x="112" y="56"/>
                  </a:lnTo>
                  <a:lnTo>
                    <a:pt x="88" y="40"/>
                  </a:lnTo>
                  <a:lnTo>
                    <a:pt x="64" y="32"/>
                  </a:lnTo>
                  <a:lnTo>
                    <a:pt x="56" y="8"/>
                  </a:lnTo>
                  <a:lnTo>
                    <a:pt x="32" y="0"/>
                  </a:lnTo>
                  <a:lnTo>
                    <a:pt x="16" y="16"/>
                  </a:lnTo>
                  <a:lnTo>
                    <a:pt x="0" y="16"/>
                  </a:lnTo>
                  <a:lnTo>
                    <a:pt x="8" y="32"/>
                  </a:lnTo>
                  <a:lnTo>
                    <a:pt x="8" y="64"/>
                  </a:lnTo>
                  <a:lnTo>
                    <a:pt x="0" y="88"/>
                  </a:lnTo>
                  <a:lnTo>
                    <a:pt x="0" y="104"/>
                  </a:lnTo>
                  <a:lnTo>
                    <a:pt x="16" y="112"/>
                  </a:lnTo>
                  <a:lnTo>
                    <a:pt x="8" y="128"/>
                  </a:lnTo>
                  <a:lnTo>
                    <a:pt x="24" y="160"/>
                  </a:lnTo>
                  <a:lnTo>
                    <a:pt x="32" y="168"/>
                  </a:lnTo>
                  <a:lnTo>
                    <a:pt x="40" y="160"/>
                  </a:lnTo>
                  <a:lnTo>
                    <a:pt x="48" y="160"/>
                  </a:lnTo>
                  <a:lnTo>
                    <a:pt x="64" y="168"/>
                  </a:lnTo>
                  <a:lnTo>
                    <a:pt x="72" y="160"/>
                  </a:lnTo>
                  <a:lnTo>
                    <a:pt x="88" y="160"/>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43" name="Freeform 795"/>
            <p:cNvSpPr/>
            <p:nvPr/>
          </p:nvSpPr>
          <p:spPr bwMode="auto">
            <a:xfrm>
              <a:off x="1689775" y="2805176"/>
              <a:ext cx="517199" cy="550986"/>
            </a:xfrm>
            <a:custGeom>
              <a:avLst/>
              <a:gdLst>
                <a:gd name="T0" fmla="*/ 2147483647 w 488"/>
                <a:gd name="T1" fmla="*/ 2147483647 h 520"/>
                <a:gd name="T2" fmla="*/ 2147483647 w 488"/>
                <a:gd name="T3" fmla="*/ 2147483647 h 520"/>
                <a:gd name="T4" fmla="*/ 2147483647 w 488"/>
                <a:gd name="T5" fmla="*/ 2147483647 h 520"/>
                <a:gd name="T6" fmla="*/ 2147483647 w 488"/>
                <a:gd name="T7" fmla="*/ 2147483647 h 520"/>
                <a:gd name="T8" fmla="*/ 2147483647 w 488"/>
                <a:gd name="T9" fmla="*/ 2147483647 h 520"/>
                <a:gd name="T10" fmla="*/ 2147483647 w 488"/>
                <a:gd name="T11" fmla="*/ 2147483647 h 520"/>
                <a:gd name="T12" fmla="*/ 2147483647 w 488"/>
                <a:gd name="T13" fmla="*/ 2147483647 h 520"/>
                <a:gd name="T14" fmla="*/ 2147483647 w 488"/>
                <a:gd name="T15" fmla="*/ 2147483647 h 520"/>
                <a:gd name="T16" fmla="*/ 2147483647 w 488"/>
                <a:gd name="T17" fmla="*/ 2147483647 h 520"/>
                <a:gd name="T18" fmla="*/ 2147483647 w 488"/>
                <a:gd name="T19" fmla="*/ 2147483647 h 520"/>
                <a:gd name="T20" fmla="*/ 2147483647 w 488"/>
                <a:gd name="T21" fmla="*/ 2147483647 h 520"/>
                <a:gd name="T22" fmla="*/ 2147483647 w 488"/>
                <a:gd name="T23" fmla="*/ 2147483647 h 520"/>
                <a:gd name="T24" fmla="*/ 2147483647 w 488"/>
                <a:gd name="T25" fmla="*/ 2147483647 h 520"/>
                <a:gd name="T26" fmla="*/ 2147483647 w 488"/>
                <a:gd name="T27" fmla="*/ 2147483647 h 520"/>
                <a:gd name="T28" fmla="*/ 2147483647 w 488"/>
                <a:gd name="T29" fmla="*/ 2147483647 h 520"/>
                <a:gd name="T30" fmla="*/ 2147483647 w 488"/>
                <a:gd name="T31" fmla="*/ 2147483647 h 520"/>
                <a:gd name="T32" fmla="*/ 2147483647 w 488"/>
                <a:gd name="T33" fmla="*/ 2147483647 h 520"/>
                <a:gd name="T34" fmla="*/ 2147483647 w 488"/>
                <a:gd name="T35" fmla="*/ 2147483647 h 520"/>
                <a:gd name="T36" fmla="*/ 2147483647 w 488"/>
                <a:gd name="T37" fmla="*/ 2147483647 h 520"/>
                <a:gd name="T38" fmla="*/ 2147483647 w 488"/>
                <a:gd name="T39" fmla="*/ 2147483647 h 520"/>
                <a:gd name="T40" fmla="*/ 2147483647 w 488"/>
                <a:gd name="T41" fmla="*/ 2147483647 h 520"/>
                <a:gd name="T42" fmla="*/ 2147483647 w 488"/>
                <a:gd name="T43" fmla="*/ 2147483647 h 520"/>
                <a:gd name="T44" fmla="*/ 2147483647 w 488"/>
                <a:gd name="T45" fmla="*/ 2147483647 h 520"/>
                <a:gd name="T46" fmla="*/ 2147483647 w 488"/>
                <a:gd name="T47" fmla="*/ 0 h 520"/>
                <a:gd name="T48" fmla="*/ 2147483647 w 488"/>
                <a:gd name="T49" fmla="*/ 2147483647 h 520"/>
                <a:gd name="T50" fmla="*/ 2147483647 w 488"/>
                <a:gd name="T51" fmla="*/ 2147483647 h 520"/>
                <a:gd name="T52" fmla="*/ 2147483647 w 488"/>
                <a:gd name="T53" fmla="*/ 2147483647 h 520"/>
                <a:gd name="T54" fmla="*/ 2147483647 w 488"/>
                <a:gd name="T55" fmla="*/ 2147483647 h 520"/>
                <a:gd name="T56" fmla="*/ 2147483647 w 488"/>
                <a:gd name="T57" fmla="*/ 2147483647 h 520"/>
                <a:gd name="T58" fmla="*/ 2147483647 w 488"/>
                <a:gd name="T59" fmla="*/ 2147483647 h 520"/>
                <a:gd name="T60" fmla="*/ 0 w 488"/>
                <a:gd name="T61" fmla="*/ 2147483647 h 520"/>
                <a:gd name="T62" fmla="*/ 2147483647 w 488"/>
                <a:gd name="T63" fmla="*/ 2147483647 h 520"/>
                <a:gd name="T64" fmla="*/ 2147483647 w 488"/>
                <a:gd name="T65" fmla="*/ 2147483647 h 520"/>
                <a:gd name="T66" fmla="*/ 2147483647 w 488"/>
                <a:gd name="T67" fmla="*/ 2147483647 h 520"/>
                <a:gd name="T68" fmla="*/ 2147483647 w 488"/>
                <a:gd name="T69" fmla="*/ 2147483647 h 520"/>
                <a:gd name="T70" fmla="*/ 2147483647 w 488"/>
                <a:gd name="T71" fmla="*/ 2147483647 h 520"/>
                <a:gd name="T72" fmla="*/ 2147483647 w 488"/>
                <a:gd name="T73" fmla="*/ 2147483647 h 520"/>
                <a:gd name="T74" fmla="*/ 2147483647 w 488"/>
                <a:gd name="T75" fmla="*/ 2147483647 h 520"/>
                <a:gd name="T76" fmla="*/ 2147483647 w 488"/>
                <a:gd name="T77" fmla="*/ 2147483647 h 5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8"/>
                <a:gd name="T118" fmla="*/ 0 h 520"/>
                <a:gd name="T119" fmla="*/ 488 w 488"/>
                <a:gd name="T120" fmla="*/ 520 h 5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8" h="520">
                  <a:moveTo>
                    <a:pt x="248" y="400"/>
                  </a:moveTo>
                  <a:lnTo>
                    <a:pt x="248" y="408"/>
                  </a:lnTo>
                  <a:lnTo>
                    <a:pt x="240" y="432"/>
                  </a:lnTo>
                  <a:lnTo>
                    <a:pt x="232" y="440"/>
                  </a:lnTo>
                  <a:lnTo>
                    <a:pt x="200" y="464"/>
                  </a:lnTo>
                  <a:lnTo>
                    <a:pt x="208" y="464"/>
                  </a:lnTo>
                  <a:lnTo>
                    <a:pt x="200" y="464"/>
                  </a:lnTo>
                  <a:lnTo>
                    <a:pt x="216" y="472"/>
                  </a:lnTo>
                  <a:lnTo>
                    <a:pt x="232" y="480"/>
                  </a:lnTo>
                  <a:lnTo>
                    <a:pt x="248" y="496"/>
                  </a:lnTo>
                  <a:lnTo>
                    <a:pt x="256" y="520"/>
                  </a:lnTo>
                  <a:lnTo>
                    <a:pt x="264" y="504"/>
                  </a:lnTo>
                  <a:lnTo>
                    <a:pt x="280" y="488"/>
                  </a:lnTo>
                  <a:lnTo>
                    <a:pt x="296" y="472"/>
                  </a:lnTo>
                  <a:lnTo>
                    <a:pt x="312" y="416"/>
                  </a:lnTo>
                  <a:lnTo>
                    <a:pt x="328" y="392"/>
                  </a:lnTo>
                  <a:lnTo>
                    <a:pt x="368" y="368"/>
                  </a:lnTo>
                  <a:lnTo>
                    <a:pt x="400" y="360"/>
                  </a:lnTo>
                  <a:lnTo>
                    <a:pt x="408" y="360"/>
                  </a:lnTo>
                  <a:lnTo>
                    <a:pt x="416" y="344"/>
                  </a:lnTo>
                  <a:lnTo>
                    <a:pt x="416" y="328"/>
                  </a:lnTo>
                  <a:lnTo>
                    <a:pt x="432" y="304"/>
                  </a:lnTo>
                  <a:lnTo>
                    <a:pt x="432" y="296"/>
                  </a:lnTo>
                  <a:lnTo>
                    <a:pt x="440" y="232"/>
                  </a:lnTo>
                  <a:lnTo>
                    <a:pt x="448" y="224"/>
                  </a:lnTo>
                  <a:lnTo>
                    <a:pt x="488" y="176"/>
                  </a:lnTo>
                  <a:lnTo>
                    <a:pt x="488" y="160"/>
                  </a:lnTo>
                  <a:lnTo>
                    <a:pt x="480" y="136"/>
                  </a:lnTo>
                  <a:lnTo>
                    <a:pt x="456" y="128"/>
                  </a:lnTo>
                  <a:lnTo>
                    <a:pt x="424" y="104"/>
                  </a:lnTo>
                  <a:lnTo>
                    <a:pt x="384" y="104"/>
                  </a:lnTo>
                  <a:lnTo>
                    <a:pt x="368" y="96"/>
                  </a:lnTo>
                  <a:lnTo>
                    <a:pt x="360" y="88"/>
                  </a:lnTo>
                  <a:lnTo>
                    <a:pt x="328" y="72"/>
                  </a:lnTo>
                  <a:lnTo>
                    <a:pt x="304" y="56"/>
                  </a:lnTo>
                  <a:lnTo>
                    <a:pt x="296" y="40"/>
                  </a:lnTo>
                  <a:lnTo>
                    <a:pt x="288" y="8"/>
                  </a:lnTo>
                  <a:lnTo>
                    <a:pt x="280" y="8"/>
                  </a:lnTo>
                  <a:lnTo>
                    <a:pt x="264" y="32"/>
                  </a:lnTo>
                  <a:lnTo>
                    <a:pt x="248" y="40"/>
                  </a:lnTo>
                  <a:lnTo>
                    <a:pt x="224" y="40"/>
                  </a:lnTo>
                  <a:lnTo>
                    <a:pt x="216" y="40"/>
                  </a:lnTo>
                  <a:lnTo>
                    <a:pt x="192" y="48"/>
                  </a:lnTo>
                  <a:lnTo>
                    <a:pt x="184" y="48"/>
                  </a:lnTo>
                  <a:lnTo>
                    <a:pt x="168" y="40"/>
                  </a:lnTo>
                  <a:lnTo>
                    <a:pt x="176" y="16"/>
                  </a:lnTo>
                  <a:lnTo>
                    <a:pt x="168" y="0"/>
                  </a:lnTo>
                  <a:lnTo>
                    <a:pt x="160" y="0"/>
                  </a:lnTo>
                  <a:lnTo>
                    <a:pt x="160" y="8"/>
                  </a:lnTo>
                  <a:lnTo>
                    <a:pt x="144" y="16"/>
                  </a:lnTo>
                  <a:lnTo>
                    <a:pt x="112" y="16"/>
                  </a:lnTo>
                  <a:lnTo>
                    <a:pt x="120" y="32"/>
                  </a:lnTo>
                  <a:lnTo>
                    <a:pt x="128" y="48"/>
                  </a:lnTo>
                  <a:lnTo>
                    <a:pt x="88" y="56"/>
                  </a:lnTo>
                  <a:lnTo>
                    <a:pt x="80" y="48"/>
                  </a:lnTo>
                  <a:lnTo>
                    <a:pt x="48" y="56"/>
                  </a:lnTo>
                  <a:lnTo>
                    <a:pt x="48" y="72"/>
                  </a:lnTo>
                  <a:lnTo>
                    <a:pt x="40" y="120"/>
                  </a:lnTo>
                  <a:lnTo>
                    <a:pt x="32" y="112"/>
                  </a:lnTo>
                  <a:lnTo>
                    <a:pt x="32" y="120"/>
                  </a:lnTo>
                  <a:lnTo>
                    <a:pt x="16" y="128"/>
                  </a:lnTo>
                  <a:lnTo>
                    <a:pt x="0" y="152"/>
                  </a:lnTo>
                  <a:lnTo>
                    <a:pt x="0" y="176"/>
                  </a:lnTo>
                  <a:lnTo>
                    <a:pt x="16" y="192"/>
                  </a:lnTo>
                  <a:lnTo>
                    <a:pt x="40" y="184"/>
                  </a:lnTo>
                  <a:lnTo>
                    <a:pt x="40" y="208"/>
                  </a:lnTo>
                  <a:lnTo>
                    <a:pt x="48" y="208"/>
                  </a:lnTo>
                  <a:lnTo>
                    <a:pt x="64" y="208"/>
                  </a:lnTo>
                  <a:lnTo>
                    <a:pt x="80" y="192"/>
                  </a:lnTo>
                  <a:lnTo>
                    <a:pt x="104" y="200"/>
                  </a:lnTo>
                  <a:lnTo>
                    <a:pt x="112" y="224"/>
                  </a:lnTo>
                  <a:lnTo>
                    <a:pt x="136" y="232"/>
                  </a:lnTo>
                  <a:lnTo>
                    <a:pt x="160" y="248"/>
                  </a:lnTo>
                  <a:lnTo>
                    <a:pt x="160" y="264"/>
                  </a:lnTo>
                  <a:lnTo>
                    <a:pt x="168" y="272"/>
                  </a:lnTo>
                  <a:lnTo>
                    <a:pt x="192" y="280"/>
                  </a:lnTo>
                  <a:lnTo>
                    <a:pt x="192" y="296"/>
                  </a:lnTo>
                  <a:lnTo>
                    <a:pt x="192" y="320"/>
                  </a:lnTo>
                  <a:lnTo>
                    <a:pt x="248" y="400"/>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44" name="Freeform 796"/>
            <p:cNvSpPr/>
            <p:nvPr/>
          </p:nvSpPr>
          <p:spPr bwMode="auto">
            <a:xfrm>
              <a:off x="1892496" y="3144777"/>
              <a:ext cx="59777" cy="84900"/>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w 56"/>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80"/>
                <a:gd name="T29" fmla="*/ 56 w 56"/>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80">
                  <a:moveTo>
                    <a:pt x="0" y="0"/>
                  </a:moveTo>
                  <a:lnTo>
                    <a:pt x="0" y="8"/>
                  </a:lnTo>
                  <a:lnTo>
                    <a:pt x="16" y="24"/>
                  </a:lnTo>
                  <a:lnTo>
                    <a:pt x="24" y="32"/>
                  </a:lnTo>
                  <a:lnTo>
                    <a:pt x="40" y="56"/>
                  </a:lnTo>
                  <a:lnTo>
                    <a:pt x="48" y="64"/>
                  </a:lnTo>
                  <a:lnTo>
                    <a:pt x="48" y="72"/>
                  </a:lnTo>
                  <a:lnTo>
                    <a:pt x="56" y="80"/>
                  </a:lnTo>
                  <a:lnTo>
                    <a:pt x="0" y="0"/>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45" name="Freeform 797"/>
            <p:cNvSpPr/>
            <p:nvPr/>
          </p:nvSpPr>
          <p:spPr bwMode="auto">
            <a:xfrm>
              <a:off x="1892496" y="3297252"/>
              <a:ext cx="68440" cy="84900"/>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46" name="Freeform 798"/>
            <p:cNvSpPr/>
            <p:nvPr/>
          </p:nvSpPr>
          <p:spPr bwMode="auto">
            <a:xfrm>
              <a:off x="1892496" y="3144777"/>
              <a:ext cx="59777" cy="84900"/>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47" name="Freeform 799"/>
            <p:cNvSpPr/>
            <p:nvPr/>
          </p:nvSpPr>
          <p:spPr bwMode="auto">
            <a:xfrm>
              <a:off x="1892496" y="3144777"/>
              <a:ext cx="59777" cy="84900"/>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48" name="Freeform 800"/>
            <p:cNvSpPr/>
            <p:nvPr/>
          </p:nvSpPr>
          <p:spPr bwMode="auto">
            <a:xfrm>
              <a:off x="1901160" y="2788716"/>
              <a:ext cx="51114" cy="58910"/>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56"/>
                <a:gd name="T38" fmla="*/ 48 w 48"/>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49" name="Freeform 801"/>
            <p:cNvSpPr/>
            <p:nvPr/>
          </p:nvSpPr>
          <p:spPr bwMode="auto">
            <a:xfrm>
              <a:off x="1697572" y="2711613"/>
              <a:ext cx="178464" cy="153341"/>
            </a:xfrm>
            <a:custGeom>
              <a:avLst/>
              <a:gdLst>
                <a:gd name="T0" fmla="*/ 2147483647 w 168"/>
                <a:gd name="T1" fmla="*/ 2147483647 h 144"/>
                <a:gd name="T2" fmla="*/ 2147483647 w 168"/>
                <a:gd name="T3" fmla="*/ 2147483647 h 144"/>
                <a:gd name="T4" fmla="*/ 2147483647 w 168"/>
                <a:gd name="T5" fmla="*/ 2147483647 h 144"/>
                <a:gd name="T6" fmla="*/ 2147483647 w 168"/>
                <a:gd name="T7" fmla="*/ 2147483647 h 144"/>
                <a:gd name="T8" fmla="*/ 2147483647 w 168"/>
                <a:gd name="T9" fmla="*/ 2147483647 h 144"/>
                <a:gd name="T10" fmla="*/ 2147483647 w 168"/>
                <a:gd name="T11" fmla="*/ 2147483647 h 144"/>
                <a:gd name="T12" fmla="*/ 2147483647 w 168"/>
                <a:gd name="T13" fmla="*/ 2147483647 h 144"/>
                <a:gd name="T14" fmla="*/ 2147483647 w 168"/>
                <a:gd name="T15" fmla="*/ 2147483647 h 144"/>
                <a:gd name="T16" fmla="*/ 2147483647 w 168"/>
                <a:gd name="T17" fmla="*/ 2147483647 h 144"/>
                <a:gd name="T18" fmla="*/ 2147483647 w 168"/>
                <a:gd name="T19" fmla="*/ 2147483647 h 144"/>
                <a:gd name="T20" fmla="*/ 2147483647 w 168"/>
                <a:gd name="T21" fmla="*/ 2147483647 h 144"/>
                <a:gd name="T22" fmla="*/ 2147483647 w 168"/>
                <a:gd name="T23" fmla="*/ 2147483647 h 144"/>
                <a:gd name="T24" fmla="*/ 2147483647 w 168"/>
                <a:gd name="T25" fmla="*/ 0 h 144"/>
                <a:gd name="T26" fmla="*/ 0 w 168"/>
                <a:gd name="T27" fmla="*/ 2147483647 h 144"/>
                <a:gd name="T28" fmla="*/ 0 w 168"/>
                <a:gd name="T29" fmla="*/ 2147483647 h 144"/>
                <a:gd name="T30" fmla="*/ 2147483647 w 168"/>
                <a:gd name="T31" fmla="*/ 2147483647 h 144"/>
                <a:gd name="T32" fmla="*/ 2147483647 w 168"/>
                <a:gd name="T33" fmla="*/ 2147483647 h 144"/>
                <a:gd name="T34" fmla="*/ 2147483647 w 168"/>
                <a:gd name="T35" fmla="*/ 2147483647 h 144"/>
                <a:gd name="T36" fmla="*/ 2147483647 w 168"/>
                <a:gd name="T37" fmla="*/ 2147483647 h 144"/>
                <a:gd name="T38" fmla="*/ 2147483647 w 168"/>
                <a:gd name="T39" fmla="*/ 2147483647 h 144"/>
                <a:gd name="T40" fmla="*/ 2147483647 w 168"/>
                <a:gd name="T41" fmla="*/ 2147483647 h 144"/>
                <a:gd name="T42" fmla="*/ 2147483647 w 168"/>
                <a:gd name="T43" fmla="*/ 2147483647 h 144"/>
                <a:gd name="T44" fmla="*/ 2147483647 w 168"/>
                <a:gd name="T45" fmla="*/ 2147483647 h 144"/>
                <a:gd name="T46" fmla="*/ 2147483647 w 168"/>
                <a:gd name="T47" fmla="*/ 2147483647 h 144"/>
                <a:gd name="T48" fmla="*/ 2147483647 w 168"/>
                <a:gd name="T49" fmla="*/ 2147483647 h 144"/>
                <a:gd name="T50" fmla="*/ 2147483647 w 168"/>
                <a:gd name="T51" fmla="*/ 2147483647 h 144"/>
                <a:gd name="T52" fmla="*/ 2147483647 w 168"/>
                <a:gd name="T53" fmla="*/ 2147483647 h 144"/>
                <a:gd name="T54" fmla="*/ 2147483647 w 168"/>
                <a:gd name="T55" fmla="*/ 2147483647 h 1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44"/>
                <a:gd name="T86" fmla="*/ 168 w 168"/>
                <a:gd name="T87" fmla="*/ 144 h 1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44">
                  <a:moveTo>
                    <a:pt x="152" y="88"/>
                  </a:moveTo>
                  <a:lnTo>
                    <a:pt x="144" y="72"/>
                  </a:lnTo>
                  <a:lnTo>
                    <a:pt x="152" y="64"/>
                  </a:lnTo>
                  <a:lnTo>
                    <a:pt x="168" y="48"/>
                  </a:lnTo>
                  <a:lnTo>
                    <a:pt x="152" y="40"/>
                  </a:lnTo>
                  <a:lnTo>
                    <a:pt x="152" y="32"/>
                  </a:lnTo>
                  <a:lnTo>
                    <a:pt x="128" y="24"/>
                  </a:lnTo>
                  <a:lnTo>
                    <a:pt x="88" y="24"/>
                  </a:lnTo>
                  <a:lnTo>
                    <a:pt x="64" y="24"/>
                  </a:lnTo>
                  <a:lnTo>
                    <a:pt x="64" y="16"/>
                  </a:lnTo>
                  <a:lnTo>
                    <a:pt x="40" y="8"/>
                  </a:lnTo>
                  <a:lnTo>
                    <a:pt x="24" y="16"/>
                  </a:lnTo>
                  <a:lnTo>
                    <a:pt x="16" y="0"/>
                  </a:lnTo>
                  <a:lnTo>
                    <a:pt x="0" y="8"/>
                  </a:lnTo>
                  <a:lnTo>
                    <a:pt x="0" y="40"/>
                  </a:lnTo>
                  <a:lnTo>
                    <a:pt x="8" y="64"/>
                  </a:lnTo>
                  <a:lnTo>
                    <a:pt x="48" y="80"/>
                  </a:lnTo>
                  <a:lnTo>
                    <a:pt x="64" y="80"/>
                  </a:lnTo>
                  <a:lnTo>
                    <a:pt x="64" y="88"/>
                  </a:lnTo>
                  <a:lnTo>
                    <a:pt x="72" y="104"/>
                  </a:lnTo>
                  <a:lnTo>
                    <a:pt x="72" y="136"/>
                  </a:lnTo>
                  <a:lnTo>
                    <a:pt x="80" y="144"/>
                  </a:lnTo>
                  <a:lnTo>
                    <a:pt x="120" y="136"/>
                  </a:lnTo>
                  <a:lnTo>
                    <a:pt x="112" y="120"/>
                  </a:lnTo>
                  <a:lnTo>
                    <a:pt x="104" y="104"/>
                  </a:lnTo>
                  <a:lnTo>
                    <a:pt x="136" y="104"/>
                  </a:lnTo>
                  <a:lnTo>
                    <a:pt x="152" y="96"/>
                  </a:lnTo>
                  <a:lnTo>
                    <a:pt x="152" y="88"/>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50" name="Freeform 802"/>
            <p:cNvSpPr/>
            <p:nvPr/>
          </p:nvSpPr>
          <p:spPr bwMode="auto">
            <a:xfrm>
              <a:off x="1578885" y="2881413"/>
              <a:ext cx="169801" cy="237374"/>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0 h 224"/>
                <a:gd name="T26" fmla="*/ 2147483647 w 160"/>
                <a:gd name="T27" fmla="*/ 2147483647 h 224"/>
                <a:gd name="T28" fmla="*/ 2147483647 w 160"/>
                <a:gd name="T29" fmla="*/ 2147483647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0 w 160"/>
                <a:gd name="T39" fmla="*/ 2147483647 h 224"/>
                <a:gd name="T40" fmla="*/ 2147483647 w 160"/>
                <a:gd name="T41" fmla="*/ 2147483647 h 224"/>
                <a:gd name="T42" fmla="*/ 2147483647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
                <a:gd name="T91" fmla="*/ 0 h 224"/>
                <a:gd name="T92" fmla="*/ 160 w 160"/>
                <a:gd name="T93" fmla="*/ 224 h 2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 h="224">
                  <a:moveTo>
                    <a:pt x="152" y="136"/>
                  </a:move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51" name="Freeform 803"/>
            <p:cNvSpPr/>
            <p:nvPr/>
          </p:nvSpPr>
          <p:spPr bwMode="auto">
            <a:xfrm>
              <a:off x="1901160" y="2788716"/>
              <a:ext cx="51114" cy="58910"/>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2147483647 w 48"/>
                <a:gd name="T25" fmla="*/ 2147483647 h 56"/>
                <a:gd name="T26" fmla="*/ 2147483647 w 48"/>
                <a:gd name="T27" fmla="*/ 2147483647 h 56"/>
                <a:gd name="T28" fmla="*/ 2147483647 w 48"/>
                <a:gd name="T29" fmla="*/ 2147483647 h 56"/>
                <a:gd name="T30" fmla="*/ 2147483647 w 48"/>
                <a:gd name="T31" fmla="*/ 2147483647 h 56"/>
                <a:gd name="T32" fmla="*/ 2147483647 w 48"/>
                <a:gd name="T33" fmla="*/ 2147483647 h 56"/>
                <a:gd name="T34" fmla="*/ 2147483647 w 48"/>
                <a:gd name="T35" fmla="*/ 2147483647 h 56"/>
                <a:gd name="T36" fmla="*/ 2147483647 w 48"/>
                <a:gd name="T37" fmla="*/ 0 h 56"/>
                <a:gd name="T38" fmla="*/ 2147483647 w 48"/>
                <a:gd name="T39" fmla="*/ 2147483647 h 56"/>
                <a:gd name="T40" fmla="*/ 0 w 48"/>
                <a:gd name="T41" fmla="*/ 2147483647 h 56"/>
                <a:gd name="T42" fmla="*/ 2147483647 w 48"/>
                <a:gd name="T43" fmla="*/ 2147483647 h 56"/>
                <a:gd name="T44" fmla="*/ 2147483647 w 48"/>
                <a:gd name="T45" fmla="*/ 2147483647 h 56"/>
                <a:gd name="T46" fmla="*/ 2147483647 w 48"/>
                <a:gd name="T47" fmla="*/ 2147483647 h 56"/>
                <a:gd name="T48" fmla="*/ 2147483647 w 48"/>
                <a:gd name="T49" fmla="*/ 2147483647 h 56"/>
                <a:gd name="T50" fmla="*/ 2147483647 w 48"/>
                <a:gd name="T51" fmla="*/ 2147483647 h 56"/>
                <a:gd name="T52" fmla="*/ 2147483647 w 48"/>
                <a:gd name="T53" fmla="*/ 2147483647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56"/>
                <a:gd name="T83" fmla="*/ 48 w 48"/>
                <a:gd name="T84" fmla="*/ 56 h 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52" name="Freeform 804"/>
            <p:cNvSpPr/>
            <p:nvPr/>
          </p:nvSpPr>
          <p:spPr bwMode="auto">
            <a:xfrm>
              <a:off x="1578885" y="2881413"/>
              <a:ext cx="169801" cy="237374"/>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2147483647 h 224"/>
                <a:gd name="T26" fmla="*/ 2147483647 w 160"/>
                <a:gd name="T27" fmla="*/ 0 h 224"/>
                <a:gd name="T28" fmla="*/ 2147483647 w 160"/>
                <a:gd name="T29" fmla="*/ 0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2147483647 w 160"/>
                <a:gd name="T39" fmla="*/ 2147483647 h 224"/>
                <a:gd name="T40" fmla="*/ 2147483647 w 160"/>
                <a:gd name="T41" fmla="*/ 2147483647 h 224"/>
                <a:gd name="T42" fmla="*/ 0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2147483647 w 160"/>
                <a:gd name="T61" fmla="*/ 2147483647 h 224"/>
                <a:gd name="T62" fmla="*/ 2147483647 w 160"/>
                <a:gd name="T63" fmla="*/ 2147483647 h 224"/>
                <a:gd name="T64" fmla="*/ 2147483647 w 160"/>
                <a:gd name="T65" fmla="*/ 2147483647 h 224"/>
                <a:gd name="T66" fmla="*/ 2147483647 w 160"/>
                <a:gd name="T67" fmla="*/ 2147483647 h 224"/>
                <a:gd name="T68" fmla="*/ 2147483647 w 160"/>
                <a:gd name="T69" fmla="*/ 2147483647 h 224"/>
                <a:gd name="T70" fmla="*/ 2147483647 w 160"/>
                <a:gd name="T71" fmla="*/ 2147483647 h 224"/>
                <a:gd name="T72" fmla="*/ 2147483647 w 160"/>
                <a:gd name="T73" fmla="*/ 2147483647 h 224"/>
                <a:gd name="T74" fmla="*/ 2147483647 w 160"/>
                <a:gd name="T75" fmla="*/ 2147483647 h 224"/>
                <a:gd name="T76" fmla="*/ 2147483647 w 160"/>
                <a:gd name="T77" fmla="*/ 2147483647 h 224"/>
                <a:gd name="T78" fmla="*/ 2147483647 w 160"/>
                <a:gd name="T79" fmla="*/ 2147483647 h 224"/>
                <a:gd name="T80" fmla="*/ 2147483647 w 160"/>
                <a:gd name="T81" fmla="*/ 2147483647 h 224"/>
                <a:gd name="T82" fmla="*/ 2147483647 w 160"/>
                <a:gd name="T83" fmla="*/ 2147483647 h 224"/>
                <a:gd name="T84" fmla="*/ 2147483647 w 160"/>
                <a:gd name="T85" fmla="*/ 2147483647 h 224"/>
                <a:gd name="T86" fmla="*/ 2147483647 w 160"/>
                <a:gd name="T87" fmla="*/ 2147483647 h 224"/>
                <a:gd name="T88" fmla="*/ 2147483647 w 160"/>
                <a:gd name="T89" fmla="*/ 0 h 224"/>
                <a:gd name="T90" fmla="*/ 2147483647 w 160"/>
                <a:gd name="T91" fmla="*/ 0 h 224"/>
                <a:gd name="T92" fmla="*/ 2147483647 w 160"/>
                <a:gd name="T93" fmla="*/ 2147483647 h 224"/>
                <a:gd name="T94" fmla="*/ 2147483647 w 160"/>
                <a:gd name="T95" fmla="*/ 2147483647 h 224"/>
                <a:gd name="T96" fmla="*/ 2147483647 w 160"/>
                <a:gd name="T97" fmla="*/ 2147483647 h 224"/>
                <a:gd name="T98" fmla="*/ 2147483647 w 160"/>
                <a:gd name="T99" fmla="*/ 2147483647 h 224"/>
                <a:gd name="T100" fmla="*/ 2147483647 w 160"/>
                <a:gd name="T101" fmla="*/ 2147483647 h 224"/>
                <a:gd name="T102" fmla="*/ 2147483647 w 160"/>
                <a:gd name="T103" fmla="*/ 2147483647 h 224"/>
                <a:gd name="T104" fmla="*/ 0 w 160"/>
                <a:gd name="T105" fmla="*/ 2147483647 h 224"/>
                <a:gd name="T106" fmla="*/ 2147483647 w 160"/>
                <a:gd name="T107" fmla="*/ 2147483647 h 224"/>
                <a:gd name="T108" fmla="*/ 2147483647 w 160"/>
                <a:gd name="T109" fmla="*/ 2147483647 h 224"/>
                <a:gd name="T110" fmla="*/ 2147483647 w 160"/>
                <a:gd name="T111" fmla="*/ 2147483647 h 224"/>
                <a:gd name="T112" fmla="*/ 2147483647 w 160"/>
                <a:gd name="T113" fmla="*/ 2147483647 h 224"/>
                <a:gd name="T114" fmla="*/ 2147483647 w 160"/>
                <a:gd name="T115" fmla="*/ 2147483647 h 224"/>
                <a:gd name="T116" fmla="*/ 2147483647 w 160"/>
                <a:gd name="T117" fmla="*/ 2147483647 h 224"/>
                <a:gd name="T118" fmla="*/ 2147483647 w 160"/>
                <a:gd name="T119" fmla="*/ 2147483647 h 224"/>
                <a:gd name="T120" fmla="*/ 2147483647 w 160"/>
                <a:gd name="T121" fmla="*/ 2147483647 h 224"/>
                <a:gd name="T122" fmla="*/ 2147483647 w 160"/>
                <a:gd name="T123" fmla="*/ 2147483647 h 224"/>
                <a:gd name="T124" fmla="*/ 2147483647 w 160"/>
                <a:gd name="T125" fmla="*/ 2147483647 h 2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0"/>
                <a:gd name="T190" fmla="*/ 0 h 224"/>
                <a:gd name="T191" fmla="*/ 160 w 160"/>
                <a:gd name="T192" fmla="*/ 224 h 2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0" h="224">
                  <a:moveTo>
                    <a:pt x="152" y="136"/>
                  </a:move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53" name="Freeform 805"/>
            <p:cNvSpPr/>
            <p:nvPr/>
          </p:nvSpPr>
          <p:spPr bwMode="auto">
            <a:xfrm>
              <a:off x="1596212" y="2856290"/>
              <a:ext cx="67574" cy="84900"/>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54" name="Freeform 806"/>
            <p:cNvSpPr/>
            <p:nvPr/>
          </p:nvSpPr>
          <p:spPr bwMode="auto">
            <a:xfrm>
              <a:off x="1477525" y="2661366"/>
              <a:ext cx="76237" cy="33787"/>
            </a:xfrm>
            <a:custGeom>
              <a:avLst/>
              <a:gdLst>
                <a:gd name="T0" fmla="*/ 2147483647 w 72"/>
                <a:gd name="T1" fmla="*/ 2147483647 h 32"/>
                <a:gd name="T2" fmla="*/ 2147483647 w 72"/>
                <a:gd name="T3" fmla="*/ 0 h 32"/>
                <a:gd name="T4" fmla="*/ 2147483647 w 72"/>
                <a:gd name="T5" fmla="*/ 0 h 32"/>
                <a:gd name="T6" fmla="*/ 0 w 72"/>
                <a:gd name="T7" fmla="*/ 2147483647 h 32"/>
                <a:gd name="T8" fmla="*/ 0 w 72"/>
                <a:gd name="T9" fmla="*/ 2147483647 h 32"/>
                <a:gd name="T10" fmla="*/ 2147483647 w 72"/>
                <a:gd name="T11" fmla="*/ 2147483647 h 32"/>
                <a:gd name="T12" fmla="*/ 2147483647 w 72"/>
                <a:gd name="T13" fmla="*/ 2147483647 h 32"/>
                <a:gd name="T14" fmla="*/ 2147483647 w 72"/>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32"/>
                <a:gd name="T26" fmla="*/ 72 w 7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32">
                  <a:moveTo>
                    <a:pt x="72" y="8"/>
                  </a:moveTo>
                  <a:lnTo>
                    <a:pt x="32" y="0"/>
                  </a:lnTo>
                  <a:lnTo>
                    <a:pt x="16" y="0"/>
                  </a:lnTo>
                  <a:lnTo>
                    <a:pt x="0" y="8"/>
                  </a:lnTo>
                  <a:lnTo>
                    <a:pt x="0" y="24"/>
                  </a:lnTo>
                  <a:lnTo>
                    <a:pt x="16" y="32"/>
                  </a:lnTo>
                  <a:lnTo>
                    <a:pt x="48" y="24"/>
                  </a:lnTo>
                  <a:lnTo>
                    <a:pt x="72" y="8"/>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55" name="Freeform 807"/>
            <p:cNvSpPr/>
            <p:nvPr/>
          </p:nvSpPr>
          <p:spPr bwMode="auto">
            <a:xfrm>
              <a:off x="1435074" y="2635376"/>
              <a:ext cx="58910" cy="51114"/>
            </a:xfrm>
            <a:custGeom>
              <a:avLst/>
              <a:gdLst>
                <a:gd name="T0" fmla="*/ 2147483647 w 56"/>
                <a:gd name="T1" fmla="*/ 2147483647 h 48"/>
                <a:gd name="T2" fmla="*/ 2147483647 w 56"/>
                <a:gd name="T3" fmla="*/ 2147483647 h 48"/>
                <a:gd name="T4" fmla="*/ 2147483647 w 56"/>
                <a:gd name="T5" fmla="*/ 0 h 48"/>
                <a:gd name="T6" fmla="*/ 2147483647 w 56"/>
                <a:gd name="T7" fmla="*/ 0 h 48"/>
                <a:gd name="T8" fmla="*/ 2147483647 w 56"/>
                <a:gd name="T9" fmla="*/ 2147483647 h 48"/>
                <a:gd name="T10" fmla="*/ 2147483647 w 56"/>
                <a:gd name="T11" fmla="*/ 2147483647 h 48"/>
                <a:gd name="T12" fmla="*/ 2147483647 w 56"/>
                <a:gd name="T13" fmla="*/ 2147483647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56" y="24"/>
                  </a:moveTo>
                  <a:lnTo>
                    <a:pt x="40" y="16"/>
                  </a:lnTo>
                  <a:lnTo>
                    <a:pt x="40" y="0"/>
                  </a:lnTo>
                  <a:lnTo>
                    <a:pt x="24" y="0"/>
                  </a:lnTo>
                  <a:lnTo>
                    <a:pt x="16" y="8"/>
                  </a:lnTo>
                  <a:lnTo>
                    <a:pt x="24" y="24"/>
                  </a:lnTo>
                  <a:lnTo>
                    <a:pt x="8" y="24"/>
                  </a:lnTo>
                  <a:lnTo>
                    <a:pt x="0" y="32"/>
                  </a:lnTo>
                  <a:lnTo>
                    <a:pt x="0" y="40"/>
                  </a:lnTo>
                  <a:lnTo>
                    <a:pt x="0" y="48"/>
                  </a:lnTo>
                  <a:lnTo>
                    <a:pt x="24" y="48"/>
                  </a:lnTo>
                  <a:lnTo>
                    <a:pt x="40" y="48"/>
                  </a:lnTo>
                  <a:lnTo>
                    <a:pt x="40" y="32"/>
                  </a:lnTo>
                  <a:lnTo>
                    <a:pt x="56" y="24"/>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56" name="Freeform 808"/>
            <p:cNvSpPr/>
            <p:nvPr/>
          </p:nvSpPr>
          <p:spPr bwMode="auto">
            <a:xfrm>
              <a:off x="1104136" y="2415328"/>
              <a:ext cx="407175" cy="262498"/>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0 h 248"/>
                <a:gd name="T48" fmla="*/ 0 w 384"/>
                <a:gd name="T49" fmla="*/ 0 h 248"/>
                <a:gd name="T50" fmla="*/ 2147483647 w 384"/>
                <a:gd name="T51" fmla="*/ 2147483647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4"/>
                <a:gd name="T166" fmla="*/ 0 h 248"/>
                <a:gd name="T167" fmla="*/ 384 w 384"/>
                <a:gd name="T168" fmla="*/ 248 h 2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57" name="Freeform 809"/>
            <p:cNvSpPr/>
            <p:nvPr/>
          </p:nvSpPr>
          <p:spPr bwMode="auto">
            <a:xfrm>
              <a:off x="1596212" y="2856290"/>
              <a:ext cx="67574" cy="84900"/>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58" name="Freeform 810"/>
            <p:cNvSpPr/>
            <p:nvPr/>
          </p:nvSpPr>
          <p:spPr bwMode="auto">
            <a:xfrm>
              <a:off x="1104136" y="2415328"/>
              <a:ext cx="407175" cy="262498"/>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2147483647 h 248"/>
                <a:gd name="T48" fmla="*/ 2147483647 w 384"/>
                <a:gd name="T49" fmla="*/ 0 h 248"/>
                <a:gd name="T50" fmla="*/ 0 w 384"/>
                <a:gd name="T51" fmla="*/ 0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2147483647 w 384"/>
                <a:gd name="T111" fmla="*/ 2147483647 h 2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4"/>
                <a:gd name="T169" fmla="*/ 0 h 248"/>
                <a:gd name="T170" fmla="*/ 384 w 384"/>
                <a:gd name="T171" fmla="*/ 248 h 2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sp>
          <p:nvSpPr>
            <p:cNvPr id="259" name="Freeform 778"/>
            <p:cNvSpPr/>
            <p:nvPr/>
          </p:nvSpPr>
          <p:spPr bwMode="auto">
            <a:xfrm>
              <a:off x="785327" y="1464964"/>
              <a:ext cx="1145288" cy="789226"/>
            </a:xfrm>
            <a:custGeom>
              <a:avLst/>
              <a:gdLst>
                <a:gd name="T0" fmla="*/ 2147483647 w 1080"/>
                <a:gd name="T1" fmla="*/ 2147483647 h 744"/>
                <a:gd name="T2" fmla="*/ 2147483647 w 1080"/>
                <a:gd name="T3" fmla="*/ 2147483647 h 744"/>
                <a:gd name="T4" fmla="*/ 2147483647 w 1080"/>
                <a:gd name="T5" fmla="*/ 2147483647 h 744"/>
                <a:gd name="T6" fmla="*/ 2147483647 w 1080"/>
                <a:gd name="T7" fmla="*/ 2147483647 h 744"/>
                <a:gd name="T8" fmla="*/ 2147483647 w 1080"/>
                <a:gd name="T9" fmla="*/ 2147483647 h 744"/>
                <a:gd name="T10" fmla="*/ 2147483647 w 1080"/>
                <a:gd name="T11" fmla="*/ 2147483647 h 744"/>
                <a:gd name="T12" fmla="*/ 2147483647 w 1080"/>
                <a:gd name="T13" fmla="*/ 2147483647 h 744"/>
                <a:gd name="T14" fmla="*/ 2147483647 w 1080"/>
                <a:gd name="T15" fmla="*/ 2147483647 h 744"/>
                <a:gd name="T16" fmla="*/ 2147483647 w 1080"/>
                <a:gd name="T17" fmla="*/ 2147483647 h 744"/>
                <a:gd name="T18" fmla="*/ 2147483647 w 1080"/>
                <a:gd name="T19" fmla="*/ 2147483647 h 744"/>
                <a:gd name="T20" fmla="*/ 2147483647 w 1080"/>
                <a:gd name="T21" fmla="*/ 2147483647 h 744"/>
                <a:gd name="T22" fmla="*/ 2147483647 w 1080"/>
                <a:gd name="T23" fmla="*/ 2147483647 h 744"/>
                <a:gd name="T24" fmla="*/ 2147483647 w 1080"/>
                <a:gd name="T25" fmla="*/ 2147483647 h 744"/>
                <a:gd name="T26" fmla="*/ 2147483647 w 1080"/>
                <a:gd name="T27" fmla="*/ 2147483647 h 744"/>
                <a:gd name="T28" fmla="*/ 2147483647 w 1080"/>
                <a:gd name="T29" fmla="*/ 2147483647 h 744"/>
                <a:gd name="T30" fmla="*/ 2147483647 w 1080"/>
                <a:gd name="T31" fmla="*/ 2147483647 h 744"/>
                <a:gd name="T32" fmla="*/ 2147483647 w 1080"/>
                <a:gd name="T33" fmla="*/ 2147483647 h 744"/>
                <a:gd name="T34" fmla="*/ 2147483647 w 1080"/>
                <a:gd name="T35" fmla="*/ 2147483647 h 744"/>
                <a:gd name="T36" fmla="*/ 2147483647 w 1080"/>
                <a:gd name="T37" fmla="*/ 2147483647 h 744"/>
                <a:gd name="T38" fmla="*/ 2147483647 w 1080"/>
                <a:gd name="T39" fmla="*/ 2147483647 h 744"/>
                <a:gd name="T40" fmla="*/ 2147483647 w 1080"/>
                <a:gd name="T41" fmla="*/ 2147483647 h 744"/>
                <a:gd name="T42" fmla="*/ 2147483647 w 1080"/>
                <a:gd name="T43" fmla="*/ 2147483647 h 744"/>
                <a:gd name="T44" fmla="*/ 2147483647 w 1080"/>
                <a:gd name="T45" fmla="*/ 2147483647 h 744"/>
                <a:gd name="T46" fmla="*/ 2147483647 w 1080"/>
                <a:gd name="T47" fmla="*/ 2147483647 h 744"/>
                <a:gd name="T48" fmla="*/ 2147483647 w 1080"/>
                <a:gd name="T49" fmla="*/ 2147483647 h 744"/>
                <a:gd name="T50" fmla="*/ 2147483647 w 1080"/>
                <a:gd name="T51" fmla="*/ 2147483647 h 744"/>
                <a:gd name="T52" fmla="*/ 2147483647 w 1080"/>
                <a:gd name="T53" fmla="*/ 2147483647 h 744"/>
                <a:gd name="T54" fmla="*/ 2147483647 w 1080"/>
                <a:gd name="T55" fmla="*/ 2147483647 h 744"/>
                <a:gd name="T56" fmla="*/ 2147483647 w 1080"/>
                <a:gd name="T57" fmla="*/ 2147483647 h 744"/>
                <a:gd name="T58" fmla="*/ 2147483647 w 1080"/>
                <a:gd name="T59" fmla="*/ 2147483647 h 744"/>
                <a:gd name="T60" fmla="*/ 2147483647 w 1080"/>
                <a:gd name="T61" fmla="*/ 2147483647 h 744"/>
                <a:gd name="T62" fmla="*/ 2147483647 w 1080"/>
                <a:gd name="T63" fmla="*/ 2147483647 h 744"/>
                <a:gd name="T64" fmla="*/ 2147483647 w 1080"/>
                <a:gd name="T65" fmla="*/ 2147483647 h 744"/>
                <a:gd name="T66" fmla="*/ 2147483647 w 1080"/>
                <a:gd name="T67" fmla="*/ 2147483647 h 744"/>
                <a:gd name="T68" fmla="*/ 2147483647 w 1080"/>
                <a:gd name="T69" fmla="*/ 2147483647 h 744"/>
                <a:gd name="T70" fmla="*/ 2147483647 w 1080"/>
                <a:gd name="T71" fmla="*/ 2147483647 h 744"/>
                <a:gd name="T72" fmla="*/ 2147483647 w 1080"/>
                <a:gd name="T73" fmla="*/ 2147483647 h 744"/>
                <a:gd name="T74" fmla="*/ 2147483647 w 1080"/>
                <a:gd name="T75" fmla="*/ 2147483647 h 744"/>
                <a:gd name="T76" fmla="*/ 2147483647 w 1080"/>
                <a:gd name="T77" fmla="*/ 2147483647 h 744"/>
                <a:gd name="T78" fmla="*/ 2147483647 w 1080"/>
                <a:gd name="T79" fmla="*/ 2147483647 h 744"/>
                <a:gd name="T80" fmla="*/ 2147483647 w 1080"/>
                <a:gd name="T81" fmla="*/ 0 h 744"/>
                <a:gd name="T82" fmla="*/ 2147483647 w 1080"/>
                <a:gd name="T83" fmla="*/ 2147483647 h 744"/>
                <a:gd name="T84" fmla="*/ 2147483647 w 1080"/>
                <a:gd name="T85" fmla="*/ 2147483647 h 744"/>
                <a:gd name="T86" fmla="*/ 2147483647 w 1080"/>
                <a:gd name="T87" fmla="*/ 2147483647 h 744"/>
                <a:gd name="T88" fmla="*/ 2147483647 w 1080"/>
                <a:gd name="T89" fmla="*/ 2147483647 h 744"/>
                <a:gd name="T90" fmla="*/ 2147483647 w 1080"/>
                <a:gd name="T91" fmla="*/ 2147483647 h 744"/>
                <a:gd name="T92" fmla="*/ 2147483647 w 1080"/>
                <a:gd name="T93" fmla="*/ 2147483647 h 744"/>
                <a:gd name="T94" fmla="*/ 2147483647 w 1080"/>
                <a:gd name="T95" fmla="*/ 2147483647 h 744"/>
                <a:gd name="T96" fmla="*/ 2147483647 w 1080"/>
                <a:gd name="T97" fmla="*/ 2147483647 h 744"/>
                <a:gd name="T98" fmla="*/ 2147483647 w 1080"/>
                <a:gd name="T99" fmla="*/ 2147483647 h 744"/>
                <a:gd name="T100" fmla="*/ 2147483647 w 1080"/>
                <a:gd name="T101" fmla="*/ 2147483647 h 744"/>
                <a:gd name="T102" fmla="*/ 2147483647 w 1080"/>
                <a:gd name="T103" fmla="*/ 2147483647 h 744"/>
                <a:gd name="T104" fmla="*/ 2147483647 w 1080"/>
                <a:gd name="T105" fmla="*/ 2147483647 h 744"/>
                <a:gd name="T106" fmla="*/ 2147483647 w 1080"/>
                <a:gd name="T107" fmla="*/ 2147483647 h 744"/>
                <a:gd name="T108" fmla="*/ 2147483647 w 1080"/>
                <a:gd name="T109" fmla="*/ 2147483647 h 744"/>
                <a:gd name="T110" fmla="*/ 0 w 1080"/>
                <a:gd name="T111" fmla="*/ 2147483647 h 744"/>
                <a:gd name="T112" fmla="*/ 2147483647 w 1080"/>
                <a:gd name="T113" fmla="*/ 2147483647 h 744"/>
                <a:gd name="T114" fmla="*/ 2147483647 w 1080"/>
                <a:gd name="T115" fmla="*/ 2147483647 h 744"/>
                <a:gd name="T116" fmla="*/ 2147483647 w 1080"/>
                <a:gd name="T117" fmla="*/ 2147483647 h 744"/>
                <a:gd name="T118" fmla="*/ 2147483647 w 1080"/>
                <a:gd name="T119" fmla="*/ 2147483647 h 744"/>
                <a:gd name="T120" fmla="*/ 2147483647 w 1080"/>
                <a:gd name="T121" fmla="*/ 2147483647 h 744"/>
                <a:gd name="T122" fmla="*/ 2147483647 w 1080"/>
                <a:gd name="T123" fmla="*/ 2147483647 h 7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80"/>
                <a:gd name="T187" fmla="*/ 0 h 744"/>
                <a:gd name="T188" fmla="*/ 1080 w 1080"/>
                <a:gd name="T189" fmla="*/ 744 h 7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80" h="744">
                  <a:moveTo>
                    <a:pt x="624" y="632"/>
                  </a:moveTo>
                  <a:lnTo>
                    <a:pt x="648" y="640"/>
                  </a:lnTo>
                  <a:lnTo>
                    <a:pt x="720" y="672"/>
                  </a:lnTo>
                  <a:lnTo>
                    <a:pt x="744" y="720"/>
                  </a:lnTo>
                  <a:lnTo>
                    <a:pt x="744" y="744"/>
                  </a:lnTo>
                  <a:lnTo>
                    <a:pt x="792" y="728"/>
                  </a:lnTo>
                  <a:lnTo>
                    <a:pt x="824" y="704"/>
                  </a:lnTo>
                  <a:lnTo>
                    <a:pt x="840" y="704"/>
                  </a:lnTo>
                  <a:lnTo>
                    <a:pt x="880" y="696"/>
                  </a:lnTo>
                  <a:lnTo>
                    <a:pt x="912" y="656"/>
                  </a:lnTo>
                  <a:lnTo>
                    <a:pt x="928" y="656"/>
                  </a:lnTo>
                  <a:lnTo>
                    <a:pt x="936" y="696"/>
                  </a:lnTo>
                  <a:lnTo>
                    <a:pt x="952" y="688"/>
                  </a:lnTo>
                  <a:lnTo>
                    <a:pt x="968" y="688"/>
                  </a:lnTo>
                  <a:lnTo>
                    <a:pt x="960" y="704"/>
                  </a:lnTo>
                  <a:lnTo>
                    <a:pt x="968" y="720"/>
                  </a:lnTo>
                  <a:lnTo>
                    <a:pt x="1000" y="688"/>
                  </a:lnTo>
                  <a:lnTo>
                    <a:pt x="1016" y="672"/>
                  </a:lnTo>
                  <a:lnTo>
                    <a:pt x="976" y="672"/>
                  </a:lnTo>
                  <a:lnTo>
                    <a:pt x="960" y="648"/>
                  </a:lnTo>
                  <a:lnTo>
                    <a:pt x="976" y="632"/>
                  </a:lnTo>
                  <a:lnTo>
                    <a:pt x="976" y="616"/>
                  </a:lnTo>
                  <a:lnTo>
                    <a:pt x="920" y="632"/>
                  </a:lnTo>
                  <a:lnTo>
                    <a:pt x="896" y="656"/>
                  </a:lnTo>
                  <a:lnTo>
                    <a:pt x="904" y="624"/>
                  </a:lnTo>
                  <a:lnTo>
                    <a:pt x="936" y="608"/>
                  </a:lnTo>
                  <a:lnTo>
                    <a:pt x="952" y="592"/>
                  </a:lnTo>
                  <a:lnTo>
                    <a:pt x="1000" y="600"/>
                  </a:lnTo>
                  <a:lnTo>
                    <a:pt x="1032" y="592"/>
                  </a:lnTo>
                  <a:lnTo>
                    <a:pt x="1064" y="576"/>
                  </a:lnTo>
                  <a:lnTo>
                    <a:pt x="1080" y="560"/>
                  </a:lnTo>
                  <a:lnTo>
                    <a:pt x="1064" y="520"/>
                  </a:lnTo>
                  <a:lnTo>
                    <a:pt x="1064" y="496"/>
                  </a:lnTo>
                  <a:lnTo>
                    <a:pt x="1008" y="472"/>
                  </a:lnTo>
                  <a:lnTo>
                    <a:pt x="1008" y="456"/>
                  </a:lnTo>
                  <a:lnTo>
                    <a:pt x="968" y="368"/>
                  </a:lnTo>
                  <a:lnTo>
                    <a:pt x="952" y="408"/>
                  </a:lnTo>
                  <a:lnTo>
                    <a:pt x="928" y="416"/>
                  </a:lnTo>
                  <a:lnTo>
                    <a:pt x="920" y="408"/>
                  </a:lnTo>
                  <a:lnTo>
                    <a:pt x="904" y="408"/>
                  </a:lnTo>
                  <a:lnTo>
                    <a:pt x="904" y="352"/>
                  </a:lnTo>
                  <a:lnTo>
                    <a:pt x="880" y="344"/>
                  </a:lnTo>
                  <a:lnTo>
                    <a:pt x="864" y="320"/>
                  </a:lnTo>
                  <a:lnTo>
                    <a:pt x="840" y="320"/>
                  </a:lnTo>
                  <a:lnTo>
                    <a:pt x="816" y="312"/>
                  </a:lnTo>
                  <a:lnTo>
                    <a:pt x="800" y="320"/>
                  </a:lnTo>
                  <a:lnTo>
                    <a:pt x="800" y="336"/>
                  </a:lnTo>
                  <a:lnTo>
                    <a:pt x="800" y="360"/>
                  </a:lnTo>
                  <a:lnTo>
                    <a:pt x="800" y="400"/>
                  </a:lnTo>
                  <a:lnTo>
                    <a:pt x="792" y="416"/>
                  </a:lnTo>
                  <a:lnTo>
                    <a:pt x="816" y="464"/>
                  </a:lnTo>
                  <a:lnTo>
                    <a:pt x="776" y="504"/>
                  </a:lnTo>
                  <a:lnTo>
                    <a:pt x="784" y="560"/>
                  </a:lnTo>
                  <a:lnTo>
                    <a:pt x="768" y="576"/>
                  </a:lnTo>
                  <a:lnTo>
                    <a:pt x="752" y="568"/>
                  </a:lnTo>
                  <a:lnTo>
                    <a:pt x="744" y="496"/>
                  </a:lnTo>
                  <a:lnTo>
                    <a:pt x="704" y="488"/>
                  </a:lnTo>
                  <a:lnTo>
                    <a:pt x="632" y="448"/>
                  </a:lnTo>
                  <a:lnTo>
                    <a:pt x="616" y="448"/>
                  </a:lnTo>
                  <a:lnTo>
                    <a:pt x="600" y="408"/>
                  </a:lnTo>
                  <a:lnTo>
                    <a:pt x="592" y="400"/>
                  </a:lnTo>
                  <a:lnTo>
                    <a:pt x="624" y="304"/>
                  </a:lnTo>
                  <a:lnTo>
                    <a:pt x="640" y="280"/>
                  </a:lnTo>
                  <a:lnTo>
                    <a:pt x="664" y="272"/>
                  </a:lnTo>
                  <a:lnTo>
                    <a:pt x="672" y="272"/>
                  </a:lnTo>
                  <a:lnTo>
                    <a:pt x="688" y="232"/>
                  </a:lnTo>
                  <a:lnTo>
                    <a:pt x="696" y="200"/>
                  </a:lnTo>
                  <a:lnTo>
                    <a:pt x="736" y="192"/>
                  </a:lnTo>
                  <a:lnTo>
                    <a:pt x="752" y="176"/>
                  </a:lnTo>
                  <a:lnTo>
                    <a:pt x="744" y="136"/>
                  </a:lnTo>
                  <a:lnTo>
                    <a:pt x="752" y="112"/>
                  </a:lnTo>
                  <a:lnTo>
                    <a:pt x="736" y="96"/>
                  </a:lnTo>
                  <a:lnTo>
                    <a:pt x="712" y="88"/>
                  </a:lnTo>
                  <a:lnTo>
                    <a:pt x="704" y="128"/>
                  </a:lnTo>
                  <a:lnTo>
                    <a:pt x="680" y="168"/>
                  </a:lnTo>
                  <a:lnTo>
                    <a:pt x="672" y="120"/>
                  </a:lnTo>
                  <a:lnTo>
                    <a:pt x="656" y="104"/>
                  </a:lnTo>
                  <a:lnTo>
                    <a:pt x="640" y="128"/>
                  </a:lnTo>
                  <a:lnTo>
                    <a:pt x="632" y="104"/>
                  </a:lnTo>
                  <a:lnTo>
                    <a:pt x="616" y="80"/>
                  </a:lnTo>
                  <a:lnTo>
                    <a:pt x="608" y="40"/>
                  </a:lnTo>
                  <a:lnTo>
                    <a:pt x="584" y="0"/>
                  </a:lnTo>
                  <a:lnTo>
                    <a:pt x="568" y="56"/>
                  </a:lnTo>
                  <a:lnTo>
                    <a:pt x="568" y="80"/>
                  </a:lnTo>
                  <a:lnTo>
                    <a:pt x="592" y="104"/>
                  </a:lnTo>
                  <a:lnTo>
                    <a:pt x="600" y="128"/>
                  </a:lnTo>
                  <a:lnTo>
                    <a:pt x="576" y="144"/>
                  </a:lnTo>
                  <a:lnTo>
                    <a:pt x="568" y="136"/>
                  </a:lnTo>
                  <a:lnTo>
                    <a:pt x="552" y="136"/>
                  </a:lnTo>
                  <a:lnTo>
                    <a:pt x="544" y="160"/>
                  </a:lnTo>
                  <a:lnTo>
                    <a:pt x="512" y="152"/>
                  </a:lnTo>
                  <a:lnTo>
                    <a:pt x="472" y="152"/>
                  </a:lnTo>
                  <a:lnTo>
                    <a:pt x="448" y="136"/>
                  </a:lnTo>
                  <a:lnTo>
                    <a:pt x="416" y="144"/>
                  </a:lnTo>
                  <a:lnTo>
                    <a:pt x="416" y="152"/>
                  </a:lnTo>
                  <a:lnTo>
                    <a:pt x="424" y="176"/>
                  </a:lnTo>
                  <a:lnTo>
                    <a:pt x="408" y="176"/>
                  </a:lnTo>
                  <a:lnTo>
                    <a:pt x="392" y="152"/>
                  </a:lnTo>
                  <a:lnTo>
                    <a:pt x="344" y="160"/>
                  </a:lnTo>
                  <a:lnTo>
                    <a:pt x="328" y="144"/>
                  </a:lnTo>
                  <a:lnTo>
                    <a:pt x="336" y="128"/>
                  </a:lnTo>
                  <a:lnTo>
                    <a:pt x="304" y="120"/>
                  </a:lnTo>
                  <a:lnTo>
                    <a:pt x="272" y="104"/>
                  </a:lnTo>
                  <a:lnTo>
                    <a:pt x="232" y="88"/>
                  </a:lnTo>
                  <a:lnTo>
                    <a:pt x="200" y="96"/>
                  </a:lnTo>
                  <a:lnTo>
                    <a:pt x="176" y="64"/>
                  </a:lnTo>
                  <a:lnTo>
                    <a:pt x="96" y="104"/>
                  </a:lnTo>
                  <a:lnTo>
                    <a:pt x="80" y="120"/>
                  </a:lnTo>
                  <a:lnTo>
                    <a:pt x="48" y="112"/>
                  </a:lnTo>
                  <a:lnTo>
                    <a:pt x="24" y="96"/>
                  </a:lnTo>
                  <a:lnTo>
                    <a:pt x="0" y="88"/>
                  </a:lnTo>
                  <a:lnTo>
                    <a:pt x="0" y="368"/>
                  </a:lnTo>
                  <a:lnTo>
                    <a:pt x="40" y="392"/>
                  </a:lnTo>
                  <a:lnTo>
                    <a:pt x="72" y="376"/>
                  </a:lnTo>
                  <a:lnTo>
                    <a:pt x="120" y="456"/>
                  </a:lnTo>
                  <a:lnTo>
                    <a:pt x="144" y="472"/>
                  </a:lnTo>
                  <a:lnTo>
                    <a:pt x="144" y="504"/>
                  </a:lnTo>
                  <a:lnTo>
                    <a:pt x="152" y="528"/>
                  </a:lnTo>
                  <a:lnTo>
                    <a:pt x="184" y="576"/>
                  </a:lnTo>
                  <a:lnTo>
                    <a:pt x="232" y="600"/>
                  </a:lnTo>
                  <a:lnTo>
                    <a:pt x="232" y="624"/>
                  </a:lnTo>
                  <a:lnTo>
                    <a:pt x="584" y="624"/>
                  </a:lnTo>
                  <a:lnTo>
                    <a:pt x="624" y="632"/>
                  </a:lnTo>
                  <a:close/>
                </a:path>
              </a:pathLst>
            </a:custGeom>
            <a:solidFill>
              <a:schemeClr val="bg1">
                <a:lumMod val="65000"/>
              </a:schemeClr>
            </a:solidFill>
            <a:ln w="3175" cmpd="sng">
              <a:noFill/>
              <a:miter lim="800000"/>
            </a:ln>
          </p:spPr>
          <p:txBody>
            <a:bodyPr/>
            <a:lstStyle/>
            <a:p>
              <a:pPr defTabSz="1218565"/>
              <a:endParaRPr lang="zh-CN" altLang="en-US" sz="3200">
                <a:solidFill>
                  <a:prstClr val="black"/>
                </a:solidFill>
              </a:endParaRPr>
            </a:p>
          </p:txBody>
        </p:sp>
      </p:grpSp>
      <p:sp>
        <p:nvSpPr>
          <p:cNvPr id="260" name="MH_SubTitle_3"/>
          <p:cNvSpPr/>
          <p:nvPr>
            <p:custDataLst>
              <p:tags r:id="rId1"/>
            </p:custDataLst>
          </p:nvPr>
        </p:nvSpPr>
        <p:spPr>
          <a:xfrm>
            <a:off x="1558181" y="3549020"/>
            <a:ext cx="1152525" cy="1150938"/>
          </a:xfrm>
          <a:prstGeom prst="ellipse">
            <a:avLst/>
          </a:prstGeom>
          <a:solidFill>
            <a:srgbClr val="0070C0"/>
          </a:solidFill>
          <a:ln w="88900" cap="flat" cmpd="sng" algn="ctr">
            <a:solidFill>
              <a:schemeClr val="accent1"/>
            </a:solidFill>
            <a:prstDash val="solid"/>
          </a:ln>
          <a:effectLst/>
        </p:spPr>
        <p:txBody>
          <a:bodyPr lIns="0" tIns="0" rIns="0" bIns="0" anchor="ctr">
            <a:normAutofit/>
          </a:bodyPr>
          <a:lstStyle/>
          <a:p>
            <a:pPr algn="ctr">
              <a:lnSpc>
                <a:spcPct val="110000"/>
              </a:lnSpc>
              <a:defRPr/>
            </a:pPr>
            <a:r>
              <a:rPr lang="zh-CN" altLang="zh-CN" sz="1600" b="1" dirty="0" smtClean="0">
                <a:solidFill>
                  <a:schemeClr val="bg1"/>
                </a:solidFill>
                <a:ea typeface="微软雅黑" panose="020B0503020204020204" pitchFamily="34" charset="-122"/>
              </a:rPr>
              <a:t>中东地区</a:t>
            </a:r>
            <a:endParaRPr lang="en-US" altLang="zh-CN" sz="1600" b="1" kern="0" dirty="0">
              <a:solidFill>
                <a:schemeClr val="bg1"/>
              </a:solidFill>
              <a:latin typeface="+mn-lt"/>
              <a:ea typeface="+mn-ea"/>
            </a:endParaRPr>
          </a:p>
        </p:txBody>
      </p:sp>
      <p:sp>
        <p:nvSpPr>
          <p:cNvPr id="261" name="MH_SubTitle_4"/>
          <p:cNvSpPr/>
          <p:nvPr>
            <p:custDataLst>
              <p:tags r:id="rId2"/>
            </p:custDataLst>
          </p:nvPr>
        </p:nvSpPr>
        <p:spPr>
          <a:xfrm>
            <a:off x="2987824" y="2947804"/>
            <a:ext cx="1296144" cy="1296144"/>
          </a:xfrm>
          <a:prstGeom prst="ellipse">
            <a:avLst/>
          </a:prstGeom>
          <a:solidFill>
            <a:srgbClr val="0070C0"/>
          </a:solidFill>
          <a:ln w="88900" cap="flat" cmpd="sng" algn="ctr">
            <a:solidFill>
              <a:schemeClr val="accent1"/>
            </a:solidFill>
            <a:prstDash val="solid"/>
          </a:ln>
          <a:effectLst/>
        </p:spPr>
        <p:txBody>
          <a:bodyPr lIns="0" tIns="0" rIns="0" bIns="0" anchor="ctr">
            <a:normAutofit/>
          </a:bodyPr>
          <a:lstStyle/>
          <a:p>
            <a:pPr algn="ctr">
              <a:defRPr/>
            </a:pPr>
            <a:r>
              <a:rPr lang="zh-CN" altLang="zh-CN" b="1" dirty="0" smtClean="0">
                <a:solidFill>
                  <a:schemeClr val="bg1"/>
                </a:solidFill>
                <a:ea typeface="微软雅黑" panose="020B0503020204020204" pitchFamily="34" charset="-122"/>
              </a:rPr>
              <a:t>中亚地</a:t>
            </a:r>
            <a:r>
              <a:rPr lang="zh-CN" altLang="en-US" b="1" dirty="0" smtClean="0">
                <a:solidFill>
                  <a:schemeClr val="bg1"/>
                </a:solidFill>
                <a:ea typeface="微软雅黑" panose="020B0503020204020204" pitchFamily="34" charset="-122"/>
              </a:rPr>
              <a:t>区</a:t>
            </a:r>
            <a:endParaRPr lang="en-US" altLang="zh-CN" b="1" kern="0" dirty="0">
              <a:solidFill>
                <a:schemeClr val="bg1"/>
              </a:solidFill>
              <a:latin typeface="+mn-lt"/>
              <a:ea typeface="+mn-ea"/>
            </a:endParaRPr>
          </a:p>
        </p:txBody>
      </p:sp>
      <p:sp>
        <p:nvSpPr>
          <p:cNvPr id="262" name="MH_SubTitle_2"/>
          <p:cNvSpPr/>
          <p:nvPr>
            <p:custDataLst>
              <p:tags r:id="rId3"/>
            </p:custDataLst>
          </p:nvPr>
        </p:nvSpPr>
        <p:spPr>
          <a:xfrm>
            <a:off x="2486869" y="4459972"/>
            <a:ext cx="1319683" cy="1319683"/>
          </a:xfrm>
          <a:prstGeom prst="ellipse">
            <a:avLst/>
          </a:prstGeom>
          <a:solidFill>
            <a:srgbClr val="0070C0"/>
          </a:solidFill>
          <a:ln w="88900" cap="flat" cmpd="sng" algn="ctr">
            <a:solidFill>
              <a:schemeClr val="accent1"/>
            </a:solidFill>
            <a:prstDash val="solid"/>
          </a:ln>
          <a:effectLst/>
        </p:spPr>
        <p:txBody>
          <a:bodyPr lIns="0" tIns="0" rIns="0" bIns="0" anchor="ctr">
            <a:normAutofit/>
          </a:bodyPr>
          <a:lstStyle/>
          <a:p>
            <a:pPr algn="ctr">
              <a:lnSpc>
                <a:spcPct val="110000"/>
              </a:lnSpc>
              <a:defRPr/>
            </a:pPr>
            <a:r>
              <a:rPr lang="zh-CN" altLang="zh-CN" b="1" dirty="0" smtClean="0">
                <a:solidFill>
                  <a:schemeClr val="bg1"/>
                </a:solidFill>
                <a:ea typeface="微软雅黑" panose="020B0503020204020204" pitchFamily="34" charset="-122"/>
              </a:rPr>
              <a:t>南亚地区</a:t>
            </a:r>
            <a:endParaRPr lang="en-US" altLang="zh-CN" b="1" kern="0" dirty="0">
              <a:solidFill>
                <a:schemeClr val="bg1"/>
              </a:solidFill>
              <a:latin typeface="+mn-lt"/>
              <a:ea typeface="+mn-ea"/>
            </a:endParaRPr>
          </a:p>
        </p:txBody>
      </p:sp>
      <p:sp>
        <p:nvSpPr>
          <p:cNvPr id="263" name="MH_SubTitle_1"/>
          <p:cNvSpPr/>
          <p:nvPr>
            <p:custDataLst>
              <p:tags r:id="rId4"/>
            </p:custDataLst>
          </p:nvPr>
        </p:nvSpPr>
        <p:spPr>
          <a:xfrm>
            <a:off x="3271094" y="5922333"/>
            <a:ext cx="827087" cy="827087"/>
          </a:xfrm>
          <a:prstGeom prst="ellipse">
            <a:avLst/>
          </a:prstGeom>
          <a:solidFill>
            <a:srgbClr val="0070C0"/>
          </a:solidFill>
          <a:ln w="63500" cap="flat" cmpd="sng" algn="ctr">
            <a:solidFill>
              <a:schemeClr val="accent1"/>
            </a:solidFill>
            <a:prstDash val="solid"/>
          </a:ln>
          <a:effectLst/>
        </p:spPr>
        <p:txBody>
          <a:bodyPr lIns="0" tIns="0" rIns="0" bIns="0" anchor="ctr">
            <a:normAutofit/>
          </a:bodyPr>
          <a:lstStyle/>
          <a:p>
            <a:pPr algn="ctr">
              <a:lnSpc>
                <a:spcPct val="120000"/>
              </a:lnSpc>
              <a:defRPr/>
            </a:pPr>
            <a:r>
              <a:rPr lang="zh-CN" altLang="zh-CN" sz="1400" b="1" dirty="0" smtClean="0">
                <a:solidFill>
                  <a:schemeClr val="bg1"/>
                </a:solidFill>
                <a:ea typeface="微软雅黑" panose="020B0503020204020204" pitchFamily="34" charset="-122"/>
              </a:rPr>
              <a:t>东南亚地区</a:t>
            </a:r>
            <a:endParaRPr lang="en-US" sz="1400" b="1" kern="0" dirty="0">
              <a:solidFill>
                <a:schemeClr val="bg1"/>
              </a:solidFill>
              <a:latin typeface="+mn-lt"/>
              <a:ea typeface="+mn-ea"/>
            </a:endParaRPr>
          </a:p>
        </p:txBody>
      </p:sp>
      <p:sp>
        <p:nvSpPr>
          <p:cNvPr id="264" name="MH_Other_1"/>
          <p:cNvSpPr>
            <a:spLocks noChangeShapeType="1"/>
          </p:cNvSpPr>
          <p:nvPr>
            <p:custDataLst>
              <p:tags r:id="rId5"/>
            </p:custDataLst>
          </p:nvPr>
        </p:nvSpPr>
        <p:spPr bwMode="auto">
          <a:xfrm>
            <a:off x="4225189" y="3964580"/>
            <a:ext cx="1675236" cy="510440"/>
          </a:xfrm>
          <a:prstGeom prst="line">
            <a:avLst/>
          </a:prstGeom>
          <a:noFill/>
          <a:ln w="38100" cap="rnd">
            <a:solidFill>
              <a:srgbClr val="00518E"/>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eaLnBrk="1" fontAlgn="auto" hangingPunct="1">
              <a:spcBef>
                <a:spcPts val="0"/>
              </a:spcBef>
              <a:spcAft>
                <a:spcPts val="0"/>
              </a:spcAft>
              <a:defRPr/>
            </a:pPr>
            <a:endParaRPr lang="zh-CN" altLang="en-US">
              <a:solidFill>
                <a:srgbClr val="FFFFFF"/>
              </a:solidFill>
              <a:latin typeface="+mn-lt"/>
              <a:ea typeface="+mn-ea"/>
            </a:endParaRPr>
          </a:p>
        </p:txBody>
      </p:sp>
      <p:sp>
        <p:nvSpPr>
          <p:cNvPr id="265" name="MH_Other_1"/>
          <p:cNvSpPr>
            <a:spLocks noChangeShapeType="1"/>
          </p:cNvSpPr>
          <p:nvPr>
            <p:custDataLst>
              <p:tags r:id="rId6"/>
            </p:custDataLst>
          </p:nvPr>
        </p:nvSpPr>
        <p:spPr bwMode="auto">
          <a:xfrm>
            <a:off x="2747752" y="4248858"/>
            <a:ext cx="2677685" cy="528914"/>
          </a:xfrm>
          <a:prstGeom prst="line">
            <a:avLst/>
          </a:prstGeom>
          <a:noFill/>
          <a:ln w="38100" cap="rnd">
            <a:solidFill>
              <a:srgbClr val="00518E"/>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eaLnBrk="1" fontAlgn="auto" hangingPunct="1">
              <a:spcBef>
                <a:spcPts val="0"/>
              </a:spcBef>
              <a:spcAft>
                <a:spcPts val="0"/>
              </a:spcAft>
              <a:defRPr/>
            </a:pPr>
            <a:endParaRPr lang="zh-CN" altLang="en-US">
              <a:solidFill>
                <a:srgbClr val="FFFFFF"/>
              </a:solidFill>
              <a:latin typeface="+mn-lt"/>
              <a:ea typeface="+mn-ea"/>
            </a:endParaRPr>
          </a:p>
        </p:txBody>
      </p:sp>
      <p:sp>
        <p:nvSpPr>
          <p:cNvPr id="266" name="MH_Other_1"/>
          <p:cNvSpPr>
            <a:spLocks noChangeShapeType="1"/>
          </p:cNvSpPr>
          <p:nvPr>
            <p:custDataLst>
              <p:tags r:id="rId7"/>
            </p:custDataLst>
          </p:nvPr>
        </p:nvSpPr>
        <p:spPr bwMode="auto">
          <a:xfrm flipV="1">
            <a:off x="4124271" y="5370496"/>
            <a:ext cx="2651447" cy="927045"/>
          </a:xfrm>
          <a:prstGeom prst="line">
            <a:avLst/>
          </a:prstGeom>
          <a:noFill/>
          <a:ln w="38100" cap="rnd">
            <a:solidFill>
              <a:srgbClr val="00518E"/>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eaLnBrk="1" fontAlgn="auto" hangingPunct="1">
              <a:spcBef>
                <a:spcPts val="0"/>
              </a:spcBef>
              <a:spcAft>
                <a:spcPts val="0"/>
              </a:spcAft>
              <a:defRPr/>
            </a:pPr>
            <a:endParaRPr lang="zh-CN" altLang="en-US">
              <a:solidFill>
                <a:srgbClr val="FFFFFF"/>
              </a:solidFill>
              <a:latin typeface="+mn-lt"/>
              <a:ea typeface="+mn-ea"/>
            </a:endParaRPr>
          </a:p>
        </p:txBody>
      </p:sp>
      <p:sp>
        <p:nvSpPr>
          <p:cNvPr id="267" name="MH_Other_1"/>
          <p:cNvSpPr>
            <a:spLocks noChangeShapeType="1"/>
          </p:cNvSpPr>
          <p:nvPr>
            <p:custDataLst>
              <p:tags r:id="rId8"/>
            </p:custDataLst>
          </p:nvPr>
        </p:nvSpPr>
        <p:spPr bwMode="auto">
          <a:xfrm flipV="1">
            <a:off x="3864573" y="5067071"/>
            <a:ext cx="2305638" cy="97455"/>
          </a:xfrm>
          <a:prstGeom prst="line">
            <a:avLst/>
          </a:prstGeom>
          <a:noFill/>
          <a:ln w="38100" cap="rnd">
            <a:solidFill>
              <a:srgbClr val="00518E"/>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eaLnBrk="1" fontAlgn="auto" hangingPunct="1">
              <a:spcBef>
                <a:spcPts val="0"/>
              </a:spcBef>
              <a:spcAft>
                <a:spcPts val="0"/>
              </a:spcAft>
              <a:defRPr/>
            </a:pPr>
            <a:endParaRPr lang="zh-CN" altLang="en-US">
              <a:solidFill>
                <a:srgbClr val="FFFFFF"/>
              </a:solidFill>
              <a:latin typeface="+mn-lt"/>
              <a:ea typeface="+mn-ea"/>
            </a:endParaRPr>
          </a:p>
        </p:txBody>
      </p:sp>
      <p:sp>
        <p:nvSpPr>
          <p:cNvPr id="268" name="矩形 267"/>
          <p:cNvSpPr/>
          <p:nvPr/>
        </p:nvSpPr>
        <p:spPr>
          <a:xfrm>
            <a:off x="571472" y="1714488"/>
            <a:ext cx="8215370" cy="1446550"/>
          </a:xfrm>
          <a:prstGeom prst="rect">
            <a:avLst/>
          </a:prstGeom>
        </p:spPr>
        <p:txBody>
          <a:bodyPr wrap="square">
            <a:spAutoFit/>
          </a:bodyPr>
          <a:lstStyle/>
          <a:p>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       “一带一路”沿线地区长期是恐怖主义势力活动频繁、恐怖主义袭击事件多发的地带</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       高铁很有可能成为极端恐怖势力的攻击目标，尤其是当地区局势紧张或政府间关系交恶时</a:t>
            </a:r>
            <a:endPar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69" name="MH_Other_5"/>
          <p:cNvSpPr>
            <a:spLocks noChangeArrowheads="1"/>
          </p:cNvSpPr>
          <p:nvPr>
            <p:custDataLst>
              <p:tags r:id="rId9"/>
            </p:custDataLst>
          </p:nvPr>
        </p:nvSpPr>
        <p:spPr bwMode="gray">
          <a:xfrm>
            <a:off x="215871" y="4714884"/>
            <a:ext cx="1903412" cy="1903413"/>
          </a:xfrm>
          <a:prstGeom prst="ellipse">
            <a:avLst/>
          </a:prstGeom>
          <a:solidFill>
            <a:schemeClr val="accent1">
              <a:lumMod val="40000"/>
              <a:lumOff val="60000"/>
            </a:schemeClr>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algn="ctr" eaLnBrk="1" fontAlgn="auto" hangingPunct="1">
              <a:spcBef>
                <a:spcPct val="0"/>
              </a:spcBef>
              <a:spcAft>
                <a:spcPts val="0"/>
              </a:spcAft>
              <a:buFontTx/>
              <a:buNone/>
              <a:defRPr/>
            </a:pPr>
            <a:endParaRPr lang="zh-TW" altLang="en-US" sz="2400" b="0" dirty="0">
              <a:solidFill>
                <a:srgbClr val="FFFFFF"/>
              </a:solidFill>
              <a:latin typeface="+mn-lt"/>
              <a:ea typeface="+mn-ea"/>
            </a:endParaRPr>
          </a:p>
        </p:txBody>
      </p:sp>
      <p:sp>
        <p:nvSpPr>
          <p:cNvPr id="270" name="MH_Title_1"/>
          <p:cNvSpPr/>
          <p:nvPr>
            <p:custDataLst>
              <p:tags r:id="rId10"/>
            </p:custDataLst>
          </p:nvPr>
        </p:nvSpPr>
        <p:spPr>
          <a:xfrm>
            <a:off x="428596" y="4927609"/>
            <a:ext cx="1479550" cy="14795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lnSpc>
                <a:spcPct val="130000"/>
              </a:lnSpc>
            </a:pPr>
            <a:r>
              <a:rPr lang="zh-CN" altLang="en-US" sz="2000" b="1" dirty="0" smtClean="0">
                <a:solidFill>
                  <a:srgbClr val="FFFF00"/>
                </a:solidFill>
                <a:ea typeface="微软雅黑" panose="020B0503020204020204" pitchFamily="34" charset="-122"/>
              </a:rPr>
              <a:t>恐怖主义弧形带</a:t>
            </a:r>
            <a:endParaRPr lang="zh-CN" altLang="en-US" sz="2000" b="1" dirty="0" smtClean="0">
              <a:solidFill>
                <a:srgbClr val="FFFF00"/>
              </a:solidFill>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
          <p:cNvSpPr>
            <a:spLocks noChangeArrowheads="1"/>
          </p:cNvSpPr>
          <p:nvPr/>
        </p:nvSpPr>
        <p:spPr bwMode="auto">
          <a:xfrm>
            <a:off x="285721" y="285728"/>
            <a:ext cx="796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9.  </a:t>
            </a:r>
            <a:r>
              <a:rPr lang="zh-CN" altLang="en-US" sz="2400" b="1" dirty="0" smtClean="0">
                <a:solidFill>
                  <a:schemeClr val="bg1"/>
                </a:solidFill>
                <a:latin typeface="微软雅黑" panose="020B0503020204020204" pitchFamily="34" charset="-122"/>
                <a:ea typeface="微软雅黑" panose="020B0503020204020204" pitchFamily="34" charset="-122"/>
              </a:rPr>
              <a:t>中国铁路“走出去”面临多重潜在风险</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10708" y="3249359"/>
            <a:ext cx="7621731" cy="50405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10708" y="3981314"/>
            <a:ext cx="7621731" cy="50405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10708" y="4713269"/>
            <a:ext cx="7621731" cy="50405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10708" y="5445224"/>
            <a:ext cx="7621731" cy="50405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215319" y="3025218"/>
            <a:ext cx="7533903" cy="3046988"/>
          </a:xfrm>
          <a:prstGeom prst="rect">
            <a:avLst/>
          </a:prstGeom>
        </p:spPr>
        <p:txBody>
          <a:bodyPr wrap="square">
            <a:spAutoFit/>
          </a:bodyPr>
          <a:lstStyle/>
          <a:p>
            <a:pPr>
              <a:lnSpc>
                <a:spcPct val="240000"/>
              </a:lnSpc>
            </a:pPr>
            <a:r>
              <a:rPr lang="zh-CN" altLang="en-US" sz="2000" b="1" dirty="0" smtClean="0">
                <a:solidFill>
                  <a:srgbClr val="002060"/>
                </a:solidFill>
                <a:ea typeface="微软雅黑" panose="020B0503020204020204" pitchFamily="34" charset="-122"/>
              </a:rPr>
              <a:t>不同轨距和不同制式的</a:t>
            </a:r>
            <a:r>
              <a:rPr lang="zh-CN" altLang="zh-CN" sz="2000" b="1" dirty="0" smtClean="0">
                <a:solidFill>
                  <a:srgbClr val="002060"/>
                </a:solidFill>
                <a:ea typeface="微软雅黑" panose="020B0503020204020204" pitchFamily="34" charset="-122"/>
              </a:rPr>
              <a:t>基础设施与装备的互联互通</a:t>
            </a:r>
            <a:endParaRPr lang="en-US" altLang="zh-CN" sz="2000" b="1" dirty="0" smtClean="0">
              <a:solidFill>
                <a:srgbClr val="002060"/>
              </a:solidFill>
              <a:ea typeface="微软雅黑" panose="020B0503020204020204" pitchFamily="34" charset="-122"/>
            </a:endParaRPr>
          </a:p>
          <a:p>
            <a:pPr>
              <a:lnSpc>
                <a:spcPct val="240000"/>
              </a:lnSpc>
            </a:pPr>
            <a:r>
              <a:rPr lang="zh-CN" altLang="zh-CN" sz="2000" b="1" dirty="0" smtClean="0">
                <a:solidFill>
                  <a:srgbClr val="002060"/>
                </a:solidFill>
                <a:ea typeface="微软雅黑" panose="020B0503020204020204" pitchFamily="34" charset="-122"/>
              </a:rPr>
              <a:t>极端气候下</a:t>
            </a:r>
            <a:r>
              <a:rPr lang="zh-CN" altLang="zh-CN" sz="2000" b="1" dirty="0">
                <a:solidFill>
                  <a:srgbClr val="002060"/>
                </a:solidFill>
                <a:ea typeface="微软雅黑" panose="020B0503020204020204" pitchFamily="34" charset="-122"/>
              </a:rPr>
              <a:t>基础设施与装备的适应性和</a:t>
            </a:r>
            <a:r>
              <a:rPr lang="zh-CN" altLang="zh-CN" sz="2000" b="1" dirty="0" smtClean="0">
                <a:solidFill>
                  <a:srgbClr val="002060"/>
                </a:solidFill>
                <a:ea typeface="微软雅黑" panose="020B0503020204020204" pitchFamily="34" charset="-122"/>
              </a:rPr>
              <a:t>可靠性</a:t>
            </a:r>
            <a:endParaRPr lang="en-US" altLang="zh-CN" sz="2000" b="1" dirty="0" smtClean="0">
              <a:solidFill>
                <a:srgbClr val="002060"/>
              </a:solidFill>
              <a:ea typeface="微软雅黑" panose="020B0503020204020204" pitchFamily="34" charset="-122"/>
            </a:endParaRPr>
          </a:p>
          <a:p>
            <a:pPr>
              <a:lnSpc>
                <a:spcPct val="240000"/>
              </a:lnSpc>
            </a:pPr>
            <a:r>
              <a:rPr lang="zh-CN" altLang="zh-CN" sz="2000" b="1" dirty="0" smtClean="0">
                <a:solidFill>
                  <a:srgbClr val="002060"/>
                </a:solidFill>
                <a:ea typeface="微软雅黑" panose="020B0503020204020204" pitchFamily="34" charset="-122"/>
              </a:rPr>
              <a:t>复杂</a:t>
            </a:r>
            <a:r>
              <a:rPr lang="zh-CN" altLang="zh-CN" sz="2000" b="1" dirty="0">
                <a:solidFill>
                  <a:srgbClr val="002060"/>
                </a:solidFill>
                <a:ea typeface="微软雅黑" panose="020B0503020204020204" pitchFamily="34" charset="-122"/>
              </a:rPr>
              <a:t>地质结构区域和强震带的工程建设、安全运营与防灾</a:t>
            </a:r>
            <a:r>
              <a:rPr lang="zh-CN" altLang="zh-CN" sz="2000" b="1" dirty="0" smtClean="0">
                <a:solidFill>
                  <a:srgbClr val="002060"/>
                </a:solidFill>
                <a:ea typeface="微软雅黑" panose="020B0503020204020204" pitchFamily="34" charset="-122"/>
              </a:rPr>
              <a:t>减灾</a:t>
            </a:r>
            <a:endParaRPr lang="en-US" altLang="zh-CN" sz="2000" b="1" dirty="0" smtClean="0">
              <a:solidFill>
                <a:srgbClr val="002060"/>
              </a:solidFill>
              <a:ea typeface="微软雅黑" panose="020B0503020204020204" pitchFamily="34" charset="-122"/>
            </a:endParaRPr>
          </a:p>
          <a:p>
            <a:pPr>
              <a:lnSpc>
                <a:spcPct val="240000"/>
              </a:lnSpc>
            </a:pPr>
            <a:r>
              <a:rPr lang="zh-CN" altLang="zh-CN" sz="2000" b="1" dirty="0" smtClean="0">
                <a:solidFill>
                  <a:srgbClr val="002060"/>
                </a:solidFill>
                <a:ea typeface="微软雅黑" panose="020B0503020204020204" pitchFamily="34" charset="-122"/>
              </a:rPr>
              <a:t>不同</a:t>
            </a:r>
            <a:r>
              <a:rPr lang="zh-CN" altLang="zh-CN" sz="2000" b="1" dirty="0">
                <a:solidFill>
                  <a:srgbClr val="002060"/>
                </a:solidFill>
                <a:ea typeface="微软雅黑" panose="020B0503020204020204" pitchFamily="34" charset="-122"/>
              </a:rPr>
              <a:t>宗教和文化背景</a:t>
            </a:r>
            <a:r>
              <a:rPr lang="zh-CN" altLang="zh-CN" sz="2000" b="1" dirty="0" smtClean="0">
                <a:solidFill>
                  <a:srgbClr val="002060"/>
                </a:solidFill>
                <a:ea typeface="微软雅黑" panose="020B0503020204020204" pitchFamily="34" charset="-122"/>
              </a:rPr>
              <a:t>下</a:t>
            </a:r>
            <a:r>
              <a:rPr lang="zh-CN" altLang="zh-CN" sz="2000" b="1" dirty="0">
                <a:solidFill>
                  <a:srgbClr val="002060"/>
                </a:solidFill>
                <a:ea typeface="微软雅黑" panose="020B0503020204020204" pitchFamily="34" charset="-122"/>
              </a:rPr>
              <a:t>的</a:t>
            </a:r>
            <a:r>
              <a:rPr lang="zh-CN" altLang="zh-CN" sz="2000" b="1" dirty="0" smtClean="0">
                <a:solidFill>
                  <a:srgbClr val="002060"/>
                </a:solidFill>
                <a:ea typeface="微软雅黑" panose="020B0503020204020204" pitchFamily="34" charset="-122"/>
              </a:rPr>
              <a:t>铁路运输组织</a:t>
            </a:r>
            <a:endParaRPr lang="zh-CN" altLang="zh-CN" sz="2000" b="1" dirty="0">
              <a:solidFill>
                <a:srgbClr val="002060"/>
              </a:solidFill>
              <a:ea typeface="微软雅黑" panose="020B0503020204020204" pitchFamily="34" charset="-122"/>
            </a:endParaRPr>
          </a:p>
        </p:txBody>
      </p:sp>
      <p:sp>
        <p:nvSpPr>
          <p:cNvPr id="11" name="MH_Other_3"/>
          <p:cNvSpPr>
            <a:spLocks noChangeArrowheads="1"/>
          </p:cNvSpPr>
          <p:nvPr>
            <p:custDataLst>
              <p:tags r:id="rId1"/>
            </p:custDataLst>
          </p:nvPr>
        </p:nvSpPr>
        <p:spPr bwMode="auto">
          <a:xfrm rot="10800000" flipH="1">
            <a:off x="827585" y="3368867"/>
            <a:ext cx="315912" cy="242887"/>
          </a:xfrm>
          <a:prstGeom prst="homePlate">
            <a:avLst>
              <a:gd name="adj" fmla="val 49660"/>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rot="10800000" anchor="ctr"/>
          <a:lstStyle/>
          <a:p>
            <a:pPr algn="ctr" fontAlgn="auto">
              <a:spcBef>
                <a:spcPts val="0"/>
              </a:spcBef>
              <a:spcAft>
                <a:spcPts val="0"/>
              </a:spcAft>
              <a:defRPr/>
            </a:pPr>
            <a:endParaRPr lang="zh-CN" altLang="en-US" b="0">
              <a:solidFill>
                <a:srgbClr val="FFFFFF"/>
              </a:solidFill>
              <a:latin typeface="+mn-lt"/>
              <a:ea typeface="+mn-ea"/>
            </a:endParaRPr>
          </a:p>
        </p:txBody>
      </p:sp>
      <p:sp>
        <p:nvSpPr>
          <p:cNvPr id="12" name="MH_Other_3"/>
          <p:cNvSpPr>
            <a:spLocks noChangeArrowheads="1"/>
          </p:cNvSpPr>
          <p:nvPr>
            <p:custDataLst>
              <p:tags r:id="rId2"/>
            </p:custDataLst>
          </p:nvPr>
        </p:nvSpPr>
        <p:spPr bwMode="auto">
          <a:xfrm rot="10800000" flipH="1">
            <a:off x="827585" y="4101580"/>
            <a:ext cx="315912" cy="242887"/>
          </a:xfrm>
          <a:prstGeom prst="homePlate">
            <a:avLst>
              <a:gd name="adj" fmla="val 49660"/>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rot="10800000" anchor="ctr"/>
          <a:lstStyle/>
          <a:p>
            <a:pPr algn="ctr" fontAlgn="auto">
              <a:spcBef>
                <a:spcPts val="0"/>
              </a:spcBef>
              <a:spcAft>
                <a:spcPts val="0"/>
              </a:spcAft>
              <a:defRPr/>
            </a:pPr>
            <a:endParaRPr lang="zh-CN" altLang="en-US" b="0">
              <a:solidFill>
                <a:srgbClr val="FFFFFF"/>
              </a:solidFill>
              <a:latin typeface="+mn-lt"/>
              <a:ea typeface="+mn-ea"/>
            </a:endParaRPr>
          </a:p>
        </p:txBody>
      </p:sp>
      <p:sp>
        <p:nvSpPr>
          <p:cNvPr id="13" name="MH_Other_3"/>
          <p:cNvSpPr>
            <a:spLocks noChangeArrowheads="1"/>
          </p:cNvSpPr>
          <p:nvPr>
            <p:custDataLst>
              <p:tags r:id="rId3"/>
            </p:custDataLst>
          </p:nvPr>
        </p:nvSpPr>
        <p:spPr bwMode="auto">
          <a:xfrm rot="10800000" flipH="1">
            <a:off x="827585" y="4833535"/>
            <a:ext cx="315912" cy="242887"/>
          </a:xfrm>
          <a:prstGeom prst="homePlate">
            <a:avLst>
              <a:gd name="adj" fmla="val 49660"/>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rot="10800000" anchor="ctr"/>
          <a:lstStyle/>
          <a:p>
            <a:pPr algn="ctr" fontAlgn="auto">
              <a:spcBef>
                <a:spcPts val="0"/>
              </a:spcBef>
              <a:spcAft>
                <a:spcPts val="0"/>
              </a:spcAft>
              <a:defRPr/>
            </a:pPr>
            <a:endParaRPr lang="zh-CN" altLang="en-US" b="0">
              <a:solidFill>
                <a:srgbClr val="FFFFFF"/>
              </a:solidFill>
              <a:latin typeface="+mn-lt"/>
              <a:ea typeface="+mn-ea"/>
            </a:endParaRPr>
          </a:p>
        </p:txBody>
      </p:sp>
      <p:sp>
        <p:nvSpPr>
          <p:cNvPr id="14" name="MH_Other_3"/>
          <p:cNvSpPr>
            <a:spLocks noChangeArrowheads="1"/>
          </p:cNvSpPr>
          <p:nvPr>
            <p:custDataLst>
              <p:tags r:id="rId4"/>
            </p:custDataLst>
          </p:nvPr>
        </p:nvSpPr>
        <p:spPr bwMode="auto">
          <a:xfrm rot="10800000" flipH="1">
            <a:off x="827585" y="5565490"/>
            <a:ext cx="315912" cy="242887"/>
          </a:xfrm>
          <a:prstGeom prst="homePlate">
            <a:avLst>
              <a:gd name="adj" fmla="val 49660"/>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rot="10800000" anchor="ctr"/>
          <a:lstStyle/>
          <a:p>
            <a:pPr algn="ctr" fontAlgn="auto">
              <a:spcBef>
                <a:spcPts val="0"/>
              </a:spcBef>
              <a:spcAft>
                <a:spcPts val="0"/>
              </a:spcAft>
              <a:defRPr/>
            </a:pPr>
            <a:endParaRPr lang="zh-CN" altLang="en-US" b="0">
              <a:solidFill>
                <a:srgbClr val="FFFFFF"/>
              </a:solidFill>
              <a:latin typeface="+mn-lt"/>
              <a:ea typeface="+mn-ea"/>
            </a:endParaRPr>
          </a:p>
        </p:txBody>
      </p:sp>
      <p:sp>
        <p:nvSpPr>
          <p:cNvPr id="15" name="矩形 14"/>
          <p:cNvSpPr/>
          <p:nvPr/>
        </p:nvSpPr>
        <p:spPr>
          <a:xfrm>
            <a:off x="428596" y="1214422"/>
            <a:ext cx="2353529" cy="612475"/>
          </a:xfrm>
          <a:prstGeom prst="rect">
            <a:avLst/>
          </a:prstGeom>
        </p:spPr>
        <p:txBody>
          <a:bodyPr wrap="none">
            <a:spAutoFit/>
          </a:bodyPr>
          <a:lstStyle/>
          <a:p>
            <a:pPr>
              <a:lnSpc>
                <a:spcPct val="130000"/>
              </a:lnSpc>
            </a:pPr>
            <a:r>
              <a:rPr lang="zh-CN" altLang="zh-CN" sz="2600" b="1" dirty="0" smtClean="0">
                <a:solidFill>
                  <a:srgbClr val="C00000"/>
                </a:solidFill>
                <a:ea typeface="微软雅黑" panose="020B0503020204020204" pitchFamily="34" charset="-122"/>
              </a:rPr>
              <a:t>（</a:t>
            </a:r>
            <a:r>
              <a:rPr lang="en-US" altLang="zh-CN" sz="2600" b="1" dirty="0" smtClean="0">
                <a:solidFill>
                  <a:srgbClr val="C00000"/>
                </a:solidFill>
                <a:ea typeface="微软雅黑" panose="020B0503020204020204" pitchFamily="34" charset="-122"/>
              </a:rPr>
              <a:t>4</a:t>
            </a:r>
            <a:r>
              <a:rPr lang="zh-CN" altLang="zh-CN" sz="2600" b="1" dirty="0" smtClean="0">
                <a:solidFill>
                  <a:srgbClr val="C00000"/>
                </a:solidFill>
                <a:ea typeface="微软雅黑" panose="020B0503020204020204" pitchFamily="34" charset="-122"/>
              </a:rPr>
              <a:t>）</a:t>
            </a:r>
            <a:r>
              <a:rPr lang="zh-CN" altLang="en-US" sz="2600" b="1" dirty="0" smtClean="0">
                <a:solidFill>
                  <a:srgbClr val="C00000"/>
                </a:solidFill>
                <a:ea typeface="微软雅黑" panose="020B0503020204020204" pitchFamily="34" charset="-122"/>
              </a:rPr>
              <a:t>技术</a:t>
            </a:r>
            <a:r>
              <a:rPr lang="zh-CN" altLang="zh-CN" sz="2600" b="1" dirty="0" smtClean="0">
                <a:solidFill>
                  <a:srgbClr val="C00000"/>
                </a:solidFill>
                <a:ea typeface="微软雅黑" panose="020B0503020204020204" pitchFamily="34" charset="-122"/>
              </a:rPr>
              <a:t>风险</a:t>
            </a:r>
            <a:endParaRPr lang="zh-CN" altLang="en-US" sz="2600" b="1" dirty="0">
              <a:solidFill>
                <a:srgbClr val="C00000"/>
              </a:solidFill>
              <a:ea typeface="微软雅黑" panose="020B0503020204020204" pitchFamily="34" charset="-122"/>
            </a:endParaRPr>
          </a:p>
        </p:txBody>
      </p:sp>
      <p:sp>
        <p:nvSpPr>
          <p:cNvPr id="16" name="TextBox 15"/>
          <p:cNvSpPr txBox="1"/>
          <p:nvPr/>
        </p:nvSpPr>
        <p:spPr>
          <a:xfrm>
            <a:off x="1214414" y="6000768"/>
            <a:ext cx="1571636" cy="369332"/>
          </a:xfrm>
          <a:prstGeom prst="rect">
            <a:avLst/>
          </a:prstGeom>
          <a:noFill/>
        </p:spPr>
        <p:txBody>
          <a:bodyPr wrap="square" rtlCol="0">
            <a:spAutoFit/>
          </a:bodyPr>
          <a:lstStyle/>
          <a:p>
            <a:r>
              <a:rPr lang="en-US" altLang="zh-CN" dirty="0" smtClean="0"/>
              <a:t>……</a:t>
            </a:r>
            <a:endParaRPr lang="zh-CN" altLang="en-US" dirty="0"/>
          </a:p>
        </p:txBody>
      </p:sp>
      <p:sp>
        <p:nvSpPr>
          <p:cNvPr id="17" name="矩形 16"/>
          <p:cNvSpPr/>
          <p:nvPr/>
        </p:nvSpPr>
        <p:spPr>
          <a:xfrm>
            <a:off x="714348" y="2016617"/>
            <a:ext cx="7643866" cy="892552"/>
          </a:xfrm>
          <a:prstGeom prst="rect">
            <a:avLst/>
          </a:prstGeom>
        </p:spPr>
        <p:txBody>
          <a:bodyPr wrap="square">
            <a:spAutoFit/>
          </a:bodyPr>
          <a:lstStyle/>
          <a:p>
            <a:r>
              <a:rPr lang="zh-CN" altLang="en-US"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“一带一路”沿线国家气候地质条件复杂多样，国情社情千差万别，面临</a:t>
            </a:r>
            <a:r>
              <a:rPr lang="en-US" altLang="zh-CN"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endParaRPr lang="zh-CN" altLang="en-US" sz="26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dministrator\Desktop\17E58PICbKj_1024.png"/>
          <p:cNvPicPr>
            <a:picLocks noChangeAspect="1" noChangeArrowheads="1"/>
          </p:cNvPicPr>
          <p:nvPr/>
        </p:nvPicPr>
        <p:blipFill>
          <a:blip r:embed="rId1" cstate="print"/>
          <a:srcRect/>
          <a:stretch>
            <a:fillRect/>
          </a:stretch>
        </p:blipFill>
        <p:spPr bwMode="auto">
          <a:xfrm>
            <a:off x="0" y="3095625"/>
            <a:ext cx="9144000" cy="3762375"/>
          </a:xfrm>
          <a:prstGeom prst="rect">
            <a:avLst/>
          </a:prstGeom>
          <a:noFill/>
        </p:spPr>
      </p:pic>
      <p:sp>
        <p:nvSpPr>
          <p:cNvPr id="5" name="MH_Other_1"/>
          <p:cNvSpPr>
            <a:spLocks noChangeArrowheads="1"/>
          </p:cNvSpPr>
          <p:nvPr>
            <p:custDataLst>
              <p:tags r:id="rId2"/>
            </p:custDataLst>
          </p:nvPr>
        </p:nvSpPr>
        <p:spPr bwMode="auto">
          <a:xfrm>
            <a:off x="285720" y="1785926"/>
            <a:ext cx="2256837" cy="648546"/>
          </a:xfrm>
          <a:custGeom>
            <a:avLst/>
            <a:gdLst/>
            <a:ahLst/>
            <a:cxnLst>
              <a:cxn ang="0">
                <a:pos x="188686" y="0"/>
              </a:cxn>
              <a:cxn ang="0">
                <a:pos x="1059543" y="0"/>
              </a:cxn>
              <a:cxn ang="0">
                <a:pos x="856343" y="798286"/>
              </a:cxn>
              <a:cxn ang="0">
                <a:pos x="0" y="798286"/>
              </a:cxn>
              <a:cxn ang="0">
                <a:pos x="188686" y="0"/>
              </a:cxn>
            </a:cxnLst>
            <a:rect l="0" t="0" r="r" b="b"/>
            <a:pathLst>
              <a:path w="1059543" h="798286">
                <a:moveTo>
                  <a:pt x="188686" y="0"/>
                </a:moveTo>
                <a:lnTo>
                  <a:pt x="1059543" y="0"/>
                </a:lnTo>
                <a:lnTo>
                  <a:pt x="856343" y="798286"/>
                </a:lnTo>
                <a:lnTo>
                  <a:pt x="0" y="798286"/>
                </a:lnTo>
                <a:lnTo>
                  <a:pt x="188686" y="0"/>
                </a:lnTo>
                <a:close/>
              </a:path>
            </a:pathLst>
          </a:custGeom>
          <a:solidFill>
            <a:srgbClr val="004E8E"/>
          </a:solidFill>
          <a:ln w="12700">
            <a:noFill/>
            <a:miter lim="800000"/>
          </a:ln>
        </p:spPr>
        <p:txBody>
          <a:bodyPr anchor="ctr"/>
          <a:lstStyle/>
          <a:p>
            <a:pPr>
              <a:lnSpc>
                <a:spcPct val="130000"/>
              </a:lnSpc>
            </a:pPr>
            <a:endParaRPr lang="zh-CN" altLang="en-US" sz="2600" b="1">
              <a:solidFill>
                <a:srgbClr val="FFFF00"/>
              </a:solidFill>
              <a:latin typeface="Agency FB" panose="020B0503020202020204" pitchFamily="34" charset="0"/>
              <a:ea typeface="微软雅黑" panose="020B0503020204020204" pitchFamily="34" charset="-122"/>
            </a:endParaRPr>
          </a:p>
        </p:txBody>
      </p:sp>
      <p:sp>
        <p:nvSpPr>
          <p:cNvPr id="6" name="MH_SubTitle_1"/>
          <p:cNvSpPr>
            <a:spLocks noChangeArrowheads="1"/>
          </p:cNvSpPr>
          <p:nvPr>
            <p:custDataLst>
              <p:tags r:id="rId3"/>
            </p:custDataLst>
          </p:nvPr>
        </p:nvSpPr>
        <p:spPr bwMode="auto">
          <a:xfrm>
            <a:off x="468244" y="1785926"/>
            <a:ext cx="8604318" cy="644754"/>
          </a:xfrm>
          <a:custGeom>
            <a:avLst/>
            <a:gdLst>
              <a:gd name="T0" fmla="*/ 4033838 w 4034972"/>
              <a:gd name="T1" fmla="*/ 0 h 798285"/>
              <a:gd name="T2" fmla="*/ 3830695 w 4034972"/>
              <a:gd name="T3" fmla="*/ 796925 h 798285"/>
              <a:gd name="T4" fmla="*/ 0 w 4034972"/>
              <a:gd name="T5" fmla="*/ 796925 h 798285"/>
              <a:gd name="T6" fmla="*/ 203143 w 4034972"/>
              <a:gd name="T7" fmla="*/ 0 h 798285"/>
              <a:gd name="T8" fmla="*/ 4033838 w 4034972"/>
              <a:gd name="T9" fmla="*/ 0 h 798285"/>
              <a:gd name="T10" fmla="*/ 0 60000 65536"/>
              <a:gd name="T11" fmla="*/ 0 60000 65536"/>
              <a:gd name="T12" fmla="*/ 0 60000 65536"/>
              <a:gd name="T13" fmla="*/ 0 60000 65536"/>
              <a:gd name="T14" fmla="*/ 0 60000 65536"/>
              <a:gd name="T15" fmla="*/ 0 w 4034972"/>
              <a:gd name="T16" fmla="*/ 0 h 798285"/>
              <a:gd name="T17" fmla="*/ 4034972 w 4034972"/>
              <a:gd name="T18" fmla="*/ 798285 h 798285"/>
            </a:gdLst>
            <a:ahLst/>
            <a:cxnLst>
              <a:cxn ang="T10">
                <a:pos x="T0" y="T1"/>
              </a:cxn>
              <a:cxn ang="T11">
                <a:pos x="T2" y="T3"/>
              </a:cxn>
              <a:cxn ang="T12">
                <a:pos x="T4" y="T5"/>
              </a:cxn>
              <a:cxn ang="T13">
                <a:pos x="T6" y="T7"/>
              </a:cxn>
              <a:cxn ang="T14">
                <a:pos x="T8" y="T9"/>
              </a:cxn>
            </a:cxnLst>
            <a:rect l="T15" t="T16" r="T17" b="T18"/>
            <a:pathLst>
              <a:path w="4034972" h="798285">
                <a:moveTo>
                  <a:pt x="4034972" y="0"/>
                </a:moveTo>
                <a:lnTo>
                  <a:pt x="3831772" y="798285"/>
                </a:lnTo>
                <a:lnTo>
                  <a:pt x="0" y="798285"/>
                </a:lnTo>
                <a:lnTo>
                  <a:pt x="203200" y="0"/>
                </a:lnTo>
                <a:lnTo>
                  <a:pt x="4034972" y="0"/>
                </a:lnTo>
                <a:close/>
              </a:path>
            </a:pathLst>
          </a:custGeom>
          <a:solidFill>
            <a:srgbClr val="0070C0"/>
          </a:solidFill>
          <a:ln w="12700">
            <a:noFill/>
            <a:miter lim="800000"/>
          </a:ln>
        </p:spPr>
        <p:txBody>
          <a:bodyPr lIns="540000" anchor="ctr"/>
          <a:lstStyle/>
          <a:p>
            <a:pPr marL="285750" indent="-285750">
              <a:lnSpc>
                <a:spcPct val="130000"/>
              </a:lnSpc>
            </a:pPr>
            <a:r>
              <a:rPr lang="en-US" altLang="zh-CN" sz="2600" b="1" dirty="0" smtClean="0">
                <a:solidFill>
                  <a:srgbClr val="FFFF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6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一、中国铁路“走出去”的意义与战略方向</a:t>
            </a:r>
            <a:endParaRPr lang="en-US" altLang="zh-CN" sz="26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MH_Other_3"/>
          <p:cNvSpPr>
            <a:spLocks noChangeArrowheads="1"/>
          </p:cNvSpPr>
          <p:nvPr>
            <p:custDataLst>
              <p:tags r:id="rId4"/>
            </p:custDataLst>
          </p:nvPr>
        </p:nvSpPr>
        <p:spPr bwMode="auto">
          <a:xfrm>
            <a:off x="285720" y="3071810"/>
            <a:ext cx="2256837" cy="644754"/>
          </a:xfrm>
          <a:custGeom>
            <a:avLst/>
            <a:gdLst/>
            <a:ahLst/>
            <a:cxnLst>
              <a:cxn ang="0">
                <a:pos x="188686" y="0"/>
              </a:cxn>
              <a:cxn ang="0">
                <a:pos x="1059543" y="0"/>
              </a:cxn>
              <a:cxn ang="0">
                <a:pos x="856343" y="798286"/>
              </a:cxn>
              <a:cxn ang="0">
                <a:pos x="0" y="798286"/>
              </a:cxn>
              <a:cxn ang="0">
                <a:pos x="188686" y="0"/>
              </a:cxn>
            </a:cxnLst>
            <a:rect l="0" t="0" r="r" b="b"/>
            <a:pathLst>
              <a:path w="1059543" h="798286">
                <a:moveTo>
                  <a:pt x="188686" y="0"/>
                </a:moveTo>
                <a:lnTo>
                  <a:pt x="1059543" y="0"/>
                </a:lnTo>
                <a:lnTo>
                  <a:pt x="856343" y="798286"/>
                </a:lnTo>
                <a:lnTo>
                  <a:pt x="0" y="798286"/>
                </a:lnTo>
                <a:lnTo>
                  <a:pt x="188686" y="0"/>
                </a:lnTo>
                <a:close/>
              </a:path>
            </a:pathLst>
          </a:custGeom>
          <a:solidFill>
            <a:srgbClr val="004E8E"/>
          </a:solidFill>
          <a:ln w="12700">
            <a:noFill/>
            <a:miter lim="800000"/>
          </a:ln>
        </p:spPr>
        <p:txBody>
          <a:bodyPr anchor="ctr"/>
          <a:lstStyle/>
          <a:p>
            <a:pPr>
              <a:lnSpc>
                <a:spcPct val="130000"/>
              </a:lnSpc>
            </a:pPr>
            <a:endParaRPr lang="zh-CN" altLang="en-US" sz="2600" b="1">
              <a:solidFill>
                <a:srgbClr val="FFFFFF"/>
              </a:solidFill>
              <a:latin typeface="Agency FB" panose="020B0503020202020204" pitchFamily="34" charset="0"/>
              <a:ea typeface="微软雅黑" panose="020B0503020204020204" pitchFamily="34" charset="-122"/>
            </a:endParaRPr>
          </a:p>
        </p:txBody>
      </p:sp>
      <p:sp>
        <p:nvSpPr>
          <p:cNvPr id="10" name="MH_SubTitle_3"/>
          <p:cNvSpPr>
            <a:spLocks noChangeArrowheads="1"/>
          </p:cNvSpPr>
          <p:nvPr>
            <p:custDataLst>
              <p:tags r:id="rId5"/>
            </p:custDataLst>
          </p:nvPr>
        </p:nvSpPr>
        <p:spPr bwMode="auto">
          <a:xfrm>
            <a:off x="468244" y="3071810"/>
            <a:ext cx="8604318" cy="644754"/>
          </a:xfrm>
          <a:custGeom>
            <a:avLst/>
            <a:gdLst>
              <a:gd name="T0" fmla="*/ 4033838 w 4034972"/>
              <a:gd name="T1" fmla="*/ 0 h 798285"/>
              <a:gd name="T2" fmla="*/ 3830695 w 4034972"/>
              <a:gd name="T3" fmla="*/ 798513 h 798285"/>
              <a:gd name="T4" fmla="*/ 0 w 4034972"/>
              <a:gd name="T5" fmla="*/ 798513 h 798285"/>
              <a:gd name="T6" fmla="*/ 203143 w 4034972"/>
              <a:gd name="T7" fmla="*/ 0 h 798285"/>
              <a:gd name="T8" fmla="*/ 4033838 w 4034972"/>
              <a:gd name="T9" fmla="*/ 0 h 798285"/>
              <a:gd name="T10" fmla="*/ 0 60000 65536"/>
              <a:gd name="T11" fmla="*/ 0 60000 65536"/>
              <a:gd name="T12" fmla="*/ 0 60000 65536"/>
              <a:gd name="T13" fmla="*/ 0 60000 65536"/>
              <a:gd name="T14" fmla="*/ 0 60000 65536"/>
              <a:gd name="T15" fmla="*/ 0 w 4034972"/>
              <a:gd name="T16" fmla="*/ 0 h 798285"/>
              <a:gd name="T17" fmla="*/ 4034972 w 4034972"/>
              <a:gd name="T18" fmla="*/ 798285 h 798285"/>
            </a:gdLst>
            <a:ahLst/>
            <a:cxnLst>
              <a:cxn ang="T10">
                <a:pos x="T0" y="T1"/>
              </a:cxn>
              <a:cxn ang="T11">
                <a:pos x="T2" y="T3"/>
              </a:cxn>
              <a:cxn ang="T12">
                <a:pos x="T4" y="T5"/>
              </a:cxn>
              <a:cxn ang="T13">
                <a:pos x="T6" y="T7"/>
              </a:cxn>
              <a:cxn ang="T14">
                <a:pos x="T8" y="T9"/>
              </a:cxn>
            </a:cxnLst>
            <a:rect l="T15" t="T16" r="T17" b="T18"/>
            <a:pathLst>
              <a:path w="4034972" h="798285">
                <a:moveTo>
                  <a:pt x="4034972" y="0"/>
                </a:moveTo>
                <a:lnTo>
                  <a:pt x="3831772" y="798285"/>
                </a:lnTo>
                <a:lnTo>
                  <a:pt x="0" y="798285"/>
                </a:lnTo>
                <a:lnTo>
                  <a:pt x="203200" y="0"/>
                </a:lnTo>
                <a:lnTo>
                  <a:pt x="4034972" y="0"/>
                </a:lnTo>
                <a:close/>
              </a:path>
            </a:pathLst>
          </a:custGeom>
          <a:solidFill>
            <a:srgbClr val="0070C0"/>
          </a:solidFill>
          <a:ln w="12700">
            <a:noFill/>
            <a:miter lim="800000"/>
          </a:ln>
        </p:spPr>
        <p:txBody>
          <a:bodyPr anchor="ctr"/>
          <a:lstStyle/>
          <a:p>
            <a:pPr marL="285750" indent="-285750">
              <a:lnSpc>
                <a:spcPct val="130000"/>
              </a:lnSpc>
            </a:pPr>
            <a:r>
              <a:rPr lang="zh-CN" altLang="zh-CN" sz="2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6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二、</a:t>
            </a:r>
            <a:r>
              <a:rPr lang="zh-CN" altLang="zh-CN" sz="2600" b="1" dirty="0" smtClean="0">
                <a:solidFill>
                  <a:schemeClr val="bg1"/>
                </a:solidFill>
                <a:latin typeface="微软雅黑" panose="020B0503020204020204" pitchFamily="34" charset="-122"/>
                <a:ea typeface="微软雅黑" panose="020B0503020204020204" pitchFamily="34" charset="-122"/>
              </a:rPr>
              <a:t>中国</a:t>
            </a:r>
            <a:r>
              <a:rPr lang="zh-CN" altLang="en-US" sz="2600" b="1" dirty="0" smtClean="0">
                <a:solidFill>
                  <a:schemeClr val="bg1"/>
                </a:solidFill>
                <a:latin typeface="微软雅黑" panose="020B0503020204020204" pitchFamily="34" charset="-122"/>
                <a:ea typeface="微软雅黑" panose="020B0503020204020204" pitchFamily="34" charset="-122"/>
              </a:rPr>
              <a:t>铁路</a:t>
            </a:r>
            <a:r>
              <a:rPr lang="zh-CN" altLang="zh-CN" sz="2600" b="1" dirty="0" smtClean="0">
                <a:solidFill>
                  <a:schemeClr val="bg1"/>
                </a:solidFill>
                <a:latin typeface="微软雅黑" panose="020B0503020204020204" pitchFamily="34" charset="-122"/>
                <a:ea typeface="微软雅黑" panose="020B0503020204020204" pitchFamily="34" charset="-122"/>
              </a:rPr>
              <a:t>“走出去”的主要问题</a:t>
            </a:r>
            <a:endParaRPr lang="zh-CN" altLang="zh-CN" sz="2600"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571472" y="857232"/>
            <a:ext cx="2428892" cy="553998"/>
          </a:xfrm>
          <a:prstGeom prst="rect">
            <a:avLst/>
          </a:prstGeom>
          <a:noFill/>
        </p:spPr>
        <p:txBody>
          <a:bodyPr wrap="square" rtlCol="0">
            <a:spAutoFit/>
          </a:bodyPr>
          <a:lstStyle/>
          <a:p>
            <a:r>
              <a:rPr lang="zh-CN" altLang="en-US" sz="3000" b="1" dirty="0" smtClean="0">
                <a:solidFill>
                  <a:srgbClr val="002060"/>
                </a:solidFill>
                <a:latin typeface="微软雅黑" panose="020B0503020204020204" pitchFamily="34" charset="-122"/>
                <a:ea typeface="微软雅黑" panose="020B0503020204020204" pitchFamily="34" charset="-122"/>
              </a:rPr>
              <a:t>主要内容：</a:t>
            </a:r>
            <a:endParaRPr lang="zh-CN" altLang="en-US" sz="3000" b="1" dirty="0">
              <a:solidFill>
                <a:srgbClr val="002060"/>
              </a:solidFill>
              <a:latin typeface="微软雅黑" panose="020B0503020204020204" pitchFamily="34" charset="-122"/>
              <a:ea typeface="微软雅黑" panose="020B0503020204020204" pitchFamily="34" charset="-122"/>
            </a:endParaRPr>
          </a:p>
        </p:txBody>
      </p:sp>
      <p:sp>
        <p:nvSpPr>
          <p:cNvPr id="12" name="MH_Other_3"/>
          <p:cNvSpPr>
            <a:spLocks noChangeArrowheads="1"/>
          </p:cNvSpPr>
          <p:nvPr>
            <p:custDataLst>
              <p:tags r:id="rId6"/>
            </p:custDataLst>
          </p:nvPr>
        </p:nvSpPr>
        <p:spPr bwMode="auto">
          <a:xfrm>
            <a:off x="332836" y="4286256"/>
            <a:ext cx="2256837" cy="644754"/>
          </a:xfrm>
          <a:custGeom>
            <a:avLst/>
            <a:gdLst/>
            <a:ahLst/>
            <a:cxnLst>
              <a:cxn ang="0">
                <a:pos x="188686" y="0"/>
              </a:cxn>
              <a:cxn ang="0">
                <a:pos x="1059543" y="0"/>
              </a:cxn>
              <a:cxn ang="0">
                <a:pos x="856343" y="798286"/>
              </a:cxn>
              <a:cxn ang="0">
                <a:pos x="0" y="798286"/>
              </a:cxn>
              <a:cxn ang="0">
                <a:pos x="188686" y="0"/>
              </a:cxn>
            </a:cxnLst>
            <a:rect l="0" t="0" r="r" b="b"/>
            <a:pathLst>
              <a:path w="1059543" h="798286">
                <a:moveTo>
                  <a:pt x="188686" y="0"/>
                </a:moveTo>
                <a:lnTo>
                  <a:pt x="1059543" y="0"/>
                </a:lnTo>
                <a:lnTo>
                  <a:pt x="856343" y="798286"/>
                </a:lnTo>
                <a:lnTo>
                  <a:pt x="0" y="798286"/>
                </a:lnTo>
                <a:lnTo>
                  <a:pt x="188686" y="0"/>
                </a:lnTo>
                <a:close/>
              </a:path>
            </a:pathLst>
          </a:custGeom>
          <a:solidFill>
            <a:srgbClr val="004E8E"/>
          </a:solidFill>
          <a:ln w="12700">
            <a:noFill/>
            <a:miter lim="800000"/>
          </a:ln>
        </p:spPr>
        <p:txBody>
          <a:bodyPr anchor="ctr"/>
          <a:lstStyle/>
          <a:p>
            <a:pPr>
              <a:lnSpc>
                <a:spcPct val="130000"/>
              </a:lnSpc>
            </a:pPr>
            <a:endParaRPr lang="zh-CN" altLang="en-US" sz="2600" b="1">
              <a:solidFill>
                <a:srgbClr val="FFFFFF"/>
              </a:solidFill>
              <a:latin typeface="Agency FB" panose="020B0503020202020204" pitchFamily="34" charset="0"/>
              <a:ea typeface="微软雅黑" panose="020B0503020204020204" pitchFamily="34" charset="-122"/>
            </a:endParaRPr>
          </a:p>
        </p:txBody>
      </p:sp>
      <p:sp>
        <p:nvSpPr>
          <p:cNvPr id="13" name="MH_SubTitle_3"/>
          <p:cNvSpPr>
            <a:spLocks noChangeArrowheads="1"/>
          </p:cNvSpPr>
          <p:nvPr>
            <p:custDataLst>
              <p:tags r:id="rId7"/>
            </p:custDataLst>
          </p:nvPr>
        </p:nvSpPr>
        <p:spPr bwMode="auto">
          <a:xfrm>
            <a:off x="515360" y="4286256"/>
            <a:ext cx="8604318" cy="644754"/>
          </a:xfrm>
          <a:custGeom>
            <a:avLst/>
            <a:gdLst>
              <a:gd name="T0" fmla="*/ 4033838 w 4034972"/>
              <a:gd name="T1" fmla="*/ 0 h 798285"/>
              <a:gd name="T2" fmla="*/ 3830695 w 4034972"/>
              <a:gd name="T3" fmla="*/ 798513 h 798285"/>
              <a:gd name="T4" fmla="*/ 0 w 4034972"/>
              <a:gd name="T5" fmla="*/ 798513 h 798285"/>
              <a:gd name="T6" fmla="*/ 203143 w 4034972"/>
              <a:gd name="T7" fmla="*/ 0 h 798285"/>
              <a:gd name="T8" fmla="*/ 4033838 w 4034972"/>
              <a:gd name="T9" fmla="*/ 0 h 798285"/>
              <a:gd name="T10" fmla="*/ 0 60000 65536"/>
              <a:gd name="T11" fmla="*/ 0 60000 65536"/>
              <a:gd name="T12" fmla="*/ 0 60000 65536"/>
              <a:gd name="T13" fmla="*/ 0 60000 65536"/>
              <a:gd name="T14" fmla="*/ 0 60000 65536"/>
              <a:gd name="T15" fmla="*/ 0 w 4034972"/>
              <a:gd name="T16" fmla="*/ 0 h 798285"/>
              <a:gd name="T17" fmla="*/ 4034972 w 4034972"/>
              <a:gd name="T18" fmla="*/ 798285 h 798285"/>
            </a:gdLst>
            <a:ahLst/>
            <a:cxnLst>
              <a:cxn ang="T10">
                <a:pos x="T0" y="T1"/>
              </a:cxn>
              <a:cxn ang="T11">
                <a:pos x="T2" y="T3"/>
              </a:cxn>
              <a:cxn ang="T12">
                <a:pos x="T4" y="T5"/>
              </a:cxn>
              <a:cxn ang="T13">
                <a:pos x="T6" y="T7"/>
              </a:cxn>
              <a:cxn ang="T14">
                <a:pos x="T8" y="T9"/>
              </a:cxn>
            </a:cxnLst>
            <a:rect l="T15" t="T16" r="T17" b="T18"/>
            <a:pathLst>
              <a:path w="4034972" h="798285">
                <a:moveTo>
                  <a:pt x="4034972" y="0"/>
                </a:moveTo>
                <a:lnTo>
                  <a:pt x="3831772" y="798285"/>
                </a:lnTo>
                <a:lnTo>
                  <a:pt x="0" y="798285"/>
                </a:lnTo>
                <a:lnTo>
                  <a:pt x="203200" y="0"/>
                </a:lnTo>
                <a:lnTo>
                  <a:pt x="4034972" y="0"/>
                </a:lnTo>
                <a:close/>
              </a:path>
            </a:pathLst>
          </a:custGeom>
          <a:solidFill>
            <a:srgbClr val="0070C0"/>
          </a:solidFill>
          <a:ln w="12700">
            <a:noFill/>
            <a:miter lim="800000"/>
          </a:ln>
        </p:spPr>
        <p:txBody>
          <a:bodyPr anchor="ctr"/>
          <a:lstStyle/>
          <a:p>
            <a:pPr marL="285750" indent="-285750">
              <a:lnSpc>
                <a:spcPct val="130000"/>
              </a:lnSpc>
            </a:pPr>
            <a:r>
              <a:rPr lang="zh-CN" altLang="zh-CN" sz="2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600" b="1" dirty="0" smtClean="0">
                <a:solidFill>
                  <a:srgbClr val="FFFF00"/>
                </a:solidFill>
                <a:latin typeface="微软雅黑" panose="020B0503020204020204" pitchFamily="34" charset="-122"/>
                <a:ea typeface="微软雅黑" panose="020B0503020204020204" pitchFamily="34" charset="-122"/>
                <a:sym typeface="Arial" panose="020B0604020202020204" pitchFamily="34" charset="0"/>
              </a:rPr>
              <a:t>三、中国铁路“走出去”的大学使命</a:t>
            </a:r>
            <a:endParaRPr lang="zh-CN" altLang="zh-CN" sz="26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4" descr="C:\Users\Administrator\Desktop\17E58PICbKj_1024.png"/>
          <p:cNvPicPr>
            <a:picLocks noChangeAspect="1" noChangeArrowheads="1"/>
          </p:cNvPicPr>
          <p:nvPr/>
        </p:nvPicPr>
        <p:blipFill>
          <a:blip r:embed="rId1" cstate="print">
            <a:lum bright="30000"/>
          </a:blip>
          <a:srcRect/>
          <a:stretch>
            <a:fillRect/>
          </a:stretch>
        </p:blipFill>
        <p:spPr bwMode="auto">
          <a:xfrm>
            <a:off x="0" y="3095625"/>
            <a:ext cx="9144000" cy="3762375"/>
          </a:xfrm>
          <a:prstGeom prst="rect">
            <a:avLst/>
          </a:prstGeom>
          <a:noFill/>
        </p:spPr>
      </p:pic>
      <p:sp>
        <p:nvSpPr>
          <p:cNvPr id="8" name="TextBox 7"/>
          <p:cNvSpPr txBox="1"/>
          <p:nvPr/>
        </p:nvSpPr>
        <p:spPr>
          <a:xfrm>
            <a:off x="642910" y="571480"/>
            <a:ext cx="2428892" cy="553998"/>
          </a:xfrm>
          <a:prstGeom prst="rect">
            <a:avLst/>
          </a:prstGeom>
          <a:noFill/>
        </p:spPr>
        <p:txBody>
          <a:bodyPr wrap="square" rtlCol="0">
            <a:spAutoFit/>
          </a:bodyPr>
          <a:lstStyle/>
          <a:p>
            <a:r>
              <a:rPr lang="zh-CN" altLang="en-US" sz="3000" b="1" dirty="0" smtClean="0">
                <a:solidFill>
                  <a:srgbClr val="002060"/>
                </a:solidFill>
                <a:latin typeface="微软雅黑" panose="020B0503020204020204" pitchFamily="34" charset="-122"/>
                <a:ea typeface="微软雅黑" panose="020B0503020204020204" pitchFamily="34" charset="-122"/>
              </a:rPr>
              <a:t>主要内容：</a:t>
            </a:r>
            <a:endParaRPr lang="zh-CN" altLang="en-US" sz="3000" b="1" dirty="0">
              <a:solidFill>
                <a:srgbClr val="002060"/>
              </a:solidFill>
              <a:latin typeface="微软雅黑" panose="020B0503020204020204" pitchFamily="34" charset="-122"/>
              <a:ea typeface="微软雅黑" panose="020B0503020204020204" pitchFamily="34" charset="-122"/>
            </a:endParaRPr>
          </a:p>
        </p:txBody>
      </p:sp>
      <p:sp>
        <p:nvSpPr>
          <p:cNvPr id="9" name="MH_Other_3"/>
          <p:cNvSpPr>
            <a:spLocks noChangeArrowheads="1"/>
          </p:cNvSpPr>
          <p:nvPr>
            <p:custDataLst>
              <p:tags r:id="rId2"/>
            </p:custDataLst>
          </p:nvPr>
        </p:nvSpPr>
        <p:spPr bwMode="auto">
          <a:xfrm>
            <a:off x="595794" y="1428736"/>
            <a:ext cx="2194245" cy="644754"/>
          </a:xfrm>
          <a:custGeom>
            <a:avLst/>
            <a:gdLst/>
            <a:ahLst/>
            <a:cxnLst>
              <a:cxn ang="0">
                <a:pos x="188686" y="0"/>
              </a:cxn>
              <a:cxn ang="0">
                <a:pos x="1059543" y="0"/>
              </a:cxn>
              <a:cxn ang="0">
                <a:pos x="856343" y="798286"/>
              </a:cxn>
              <a:cxn ang="0">
                <a:pos x="0" y="798286"/>
              </a:cxn>
              <a:cxn ang="0">
                <a:pos x="188686" y="0"/>
              </a:cxn>
            </a:cxnLst>
            <a:rect l="0" t="0" r="r" b="b"/>
            <a:pathLst>
              <a:path w="1059543" h="798286">
                <a:moveTo>
                  <a:pt x="188686" y="0"/>
                </a:moveTo>
                <a:lnTo>
                  <a:pt x="1059543" y="0"/>
                </a:lnTo>
                <a:lnTo>
                  <a:pt x="856343" y="798286"/>
                </a:lnTo>
                <a:lnTo>
                  <a:pt x="0" y="798286"/>
                </a:lnTo>
                <a:lnTo>
                  <a:pt x="188686" y="0"/>
                </a:lnTo>
                <a:close/>
              </a:path>
            </a:pathLst>
          </a:custGeom>
          <a:solidFill>
            <a:srgbClr val="004E8E"/>
          </a:solidFill>
          <a:ln w="12700">
            <a:noFill/>
            <a:miter lim="800000"/>
          </a:ln>
        </p:spPr>
        <p:txBody>
          <a:bodyPr anchor="ctr"/>
          <a:lstStyle/>
          <a:p>
            <a:pPr>
              <a:lnSpc>
                <a:spcPct val="130000"/>
              </a:lnSpc>
            </a:pPr>
            <a:endParaRPr lang="zh-CN" altLang="en-US" sz="2600" b="1">
              <a:solidFill>
                <a:srgbClr val="FFFFFF"/>
              </a:solidFill>
              <a:latin typeface="Agency FB" panose="020B0503020202020204" pitchFamily="34" charset="0"/>
              <a:ea typeface="微软雅黑" panose="020B0503020204020204" pitchFamily="34" charset="-122"/>
            </a:endParaRPr>
          </a:p>
        </p:txBody>
      </p:sp>
      <p:sp>
        <p:nvSpPr>
          <p:cNvPr id="10" name="MH_SubTitle_3"/>
          <p:cNvSpPr>
            <a:spLocks noChangeArrowheads="1"/>
          </p:cNvSpPr>
          <p:nvPr>
            <p:custDataLst>
              <p:tags r:id="rId3"/>
            </p:custDataLst>
          </p:nvPr>
        </p:nvSpPr>
        <p:spPr bwMode="auto">
          <a:xfrm>
            <a:off x="778318" y="1428736"/>
            <a:ext cx="8365682" cy="644754"/>
          </a:xfrm>
          <a:custGeom>
            <a:avLst/>
            <a:gdLst>
              <a:gd name="T0" fmla="*/ 4033838 w 4034972"/>
              <a:gd name="T1" fmla="*/ 0 h 798285"/>
              <a:gd name="T2" fmla="*/ 3830695 w 4034972"/>
              <a:gd name="T3" fmla="*/ 798513 h 798285"/>
              <a:gd name="T4" fmla="*/ 0 w 4034972"/>
              <a:gd name="T5" fmla="*/ 798513 h 798285"/>
              <a:gd name="T6" fmla="*/ 203143 w 4034972"/>
              <a:gd name="T7" fmla="*/ 0 h 798285"/>
              <a:gd name="T8" fmla="*/ 4033838 w 4034972"/>
              <a:gd name="T9" fmla="*/ 0 h 798285"/>
              <a:gd name="T10" fmla="*/ 0 60000 65536"/>
              <a:gd name="T11" fmla="*/ 0 60000 65536"/>
              <a:gd name="T12" fmla="*/ 0 60000 65536"/>
              <a:gd name="T13" fmla="*/ 0 60000 65536"/>
              <a:gd name="T14" fmla="*/ 0 60000 65536"/>
              <a:gd name="T15" fmla="*/ 0 w 4034972"/>
              <a:gd name="T16" fmla="*/ 0 h 798285"/>
              <a:gd name="T17" fmla="*/ 4034972 w 4034972"/>
              <a:gd name="T18" fmla="*/ 798285 h 798285"/>
            </a:gdLst>
            <a:ahLst/>
            <a:cxnLst>
              <a:cxn ang="T10">
                <a:pos x="T0" y="T1"/>
              </a:cxn>
              <a:cxn ang="T11">
                <a:pos x="T2" y="T3"/>
              </a:cxn>
              <a:cxn ang="T12">
                <a:pos x="T4" y="T5"/>
              </a:cxn>
              <a:cxn ang="T13">
                <a:pos x="T6" y="T7"/>
              </a:cxn>
              <a:cxn ang="T14">
                <a:pos x="T8" y="T9"/>
              </a:cxn>
            </a:cxnLst>
            <a:rect l="T15" t="T16" r="T17" b="T18"/>
            <a:pathLst>
              <a:path w="4034972" h="798285">
                <a:moveTo>
                  <a:pt x="4034972" y="0"/>
                </a:moveTo>
                <a:lnTo>
                  <a:pt x="3831772" y="798285"/>
                </a:lnTo>
                <a:lnTo>
                  <a:pt x="0" y="798285"/>
                </a:lnTo>
                <a:lnTo>
                  <a:pt x="203200" y="0"/>
                </a:lnTo>
                <a:lnTo>
                  <a:pt x="4034972" y="0"/>
                </a:lnTo>
                <a:close/>
              </a:path>
            </a:pathLst>
          </a:custGeom>
          <a:solidFill>
            <a:srgbClr val="0070C0"/>
          </a:solidFill>
          <a:ln w="12700">
            <a:noFill/>
            <a:miter lim="800000"/>
          </a:ln>
        </p:spPr>
        <p:txBody>
          <a:bodyPr anchor="ctr"/>
          <a:lstStyle/>
          <a:p>
            <a:pPr marL="285750" indent="-285750">
              <a:lnSpc>
                <a:spcPct val="130000"/>
              </a:lnSpc>
            </a:pPr>
            <a:r>
              <a:rPr lang="zh-CN" altLang="zh-CN" sz="2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zh-CN" altLang="zh-CN" sz="26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600" b="1" dirty="0" smtClean="0">
                <a:solidFill>
                  <a:srgbClr val="FFFF00"/>
                </a:solidFill>
                <a:latin typeface="微软雅黑" panose="020B0503020204020204" pitchFamily="34" charset="-122"/>
                <a:ea typeface="微软雅黑" panose="020B0503020204020204" pitchFamily="34" charset="-122"/>
                <a:sym typeface="Arial" panose="020B0604020202020204" pitchFamily="34" charset="0"/>
              </a:rPr>
              <a:t>       三、中国铁路“走出去”的大学使命</a:t>
            </a:r>
            <a:endParaRPr lang="zh-CN" altLang="zh-CN" sz="2600" b="1" dirty="0">
              <a:solidFill>
                <a:srgbClr val="FFFF00"/>
              </a:solidFill>
              <a:latin typeface="微软雅黑" panose="020B0503020204020204" pitchFamily="34" charset="-122"/>
              <a:ea typeface="微软雅黑" panose="020B0503020204020204" pitchFamily="34" charset="-122"/>
            </a:endParaRPr>
          </a:p>
        </p:txBody>
      </p:sp>
      <p:pic>
        <p:nvPicPr>
          <p:cNvPr id="11" name="Picture 5" descr="C:\Users\Administrator\Desktop\55e4390019b8f.png"/>
          <p:cNvPicPr>
            <a:picLocks noChangeAspect="1" noChangeArrowheads="1"/>
          </p:cNvPicPr>
          <p:nvPr/>
        </p:nvPicPr>
        <p:blipFill>
          <a:blip r:embed="rId4" cstate="print"/>
          <a:srcRect/>
          <a:stretch>
            <a:fillRect/>
          </a:stretch>
        </p:blipFill>
        <p:spPr bwMode="auto">
          <a:xfrm>
            <a:off x="1048744" y="1500174"/>
            <a:ext cx="915930" cy="512697"/>
          </a:xfrm>
          <a:prstGeom prst="rect">
            <a:avLst/>
          </a:prstGeom>
          <a:noFill/>
        </p:spPr>
      </p:pic>
      <p:sp>
        <p:nvSpPr>
          <p:cNvPr id="12" name="矩形 11"/>
          <p:cNvSpPr/>
          <p:nvPr/>
        </p:nvSpPr>
        <p:spPr>
          <a:xfrm>
            <a:off x="785786" y="2357430"/>
            <a:ext cx="7072362" cy="4154984"/>
          </a:xfrm>
          <a:prstGeom prst="rect">
            <a:avLst/>
          </a:prstGeom>
        </p:spPr>
        <p:txBody>
          <a:bodyPr wrap="square">
            <a:spAutoFit/>
          </a:bodyPr>
          <a:lstStyle/>
          <a:p>
            <a:pPr marL="457200" indent="-457200" defTabSz="931545" eaLnBrk="0" fontAlgn="base" hangingPunct="0">
              <a:lnSpc>
                <a:spcPct val="120000"/>
              </a:lnSpc>
              <a:spcBef>
                <a:spcPct val="0"/>
              </a:spcBef>
              <a:spcAft>
                <a:spcPct val="0"/>
              </a:spcAft>
              <a:buFont typeface="+mj-lt"/>
              <a:buAutoNum type="arabicPeriod"/>
              <a:defRPr/>
            </a:pP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成立国家级“中国高铁“走出去”领导小组”</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mj-lt"/>
              <a:buAutoNum type="arabicPeriod"/>
              <a:defRPr/>
            </a:pP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建立高铁“走出去”战略研究联盟</a:t>
            </a:r>
            <a:endPar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mj-lt"/>
              <a:buAutoNum type="arabicPeriod"/>
              <a:defRPr/>
            </a:pP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加强和国际两大铁路组织（</a:t>
            </a:r>
            <a:r>
              <a:rPr lang="en-US"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RCO</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en-US"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UIC</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defRPr/>
            </a:pP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      和国际标准组织（</a:t>
            </a:r>
            <a:r>
              <a:rPr lang="en-US"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ISO</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）等机构的沟通与交流</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defRPr/>
            </a:pP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4.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建设“一带一路”轨道交通国际人才教育基地</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defRPr/>
            </a:pP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实施“</a:t>
            </a:r>
            <a:r>
              <a:rPr lang="en-US"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22414</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”人才先行战略</a:t>
            </a:r>
            <a:endPar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defRPr/>
            </a:pP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5.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推动“轨道交通国家实验室”建设成为</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defRPr/>
            </a:pP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中国高铁“走出去”的创新平台</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defRPr/>
            </a:pP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6.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依托“丝路基金”和“亚投行”</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defRPr/>
            </a:pP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突破和优化高铁投融资方式</a:t>
            </a:r>
            <a:endParaRPr lang="zh-CN" altLang="en-US" sz="20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istrator\Desktop\上.jpg"/>
          <p:cNvPicPr>
            <a:picLocks noChangeAspect="1" noChangeArrowheads="1"/>
          </p:cNvPicPr>
          <p:nvPr/>
        </p:nvPicPr>
        <p:blipFill>
          <a:blip r:embed="rId1" cstate="print"/>
          <a:srcRect/>
          <a:stretch>
            <a:fillRect/>
          </a:stretch>
        </p:blipFill>
        <p:spPr bwMode="auto">
          <a:xfrm>
            <a:off x="0" y="0"/>
            <a:ext cx="9144000" cy="625252"/>
          </a:xfrm>
          <a:prstGeom prst="rect">
            <a:avLst/>
          </a:prstGeom>
          <a:noFill/>
        </p:spPr>
      </p:pic>
      <p:graphicFrame>
        <p:nvGraphicFramePr>
          <p:cNvPr id="3" name="图示 2"/>
          <p:cNvGraphicFramePr/>
          <p:nvPr/>
        </p:nvGraphicFramePr>
        <p:xfrm>
          <a:off x="539552" y="1196752"/>
          <a:ext cx="7992888"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1" name="圆角矩形 17"/>
          <p:cNvSpPr/>
          <p:nvPr/>
        </p:nvSpPr>
        <p:spPr>
          <a:xfrm>
            <a:off x="179388" y="5940425"/>
            <a:ext cx="8820150" cy="657225"/>
          </a:xfrm>
          <a:prstGeom prst="roundRect">
            <a:avLst>
              <a:gd name="adj" fmla="val 16667"/>
            </a:avLst>
          </a:prstGeom>
          <a:solidFill>
            <a:srgbClr val="002060"/>
          </a:solidFill>
          <a:ln w="9525">
            <a:noFill/>
          </a:ln>
        </p:spPr>
        <p:txBody>
          <a:bodyPr/>
          <a:lstStyle/>
          <a:p>
            <a:pPr lvl="0" algn="ctr" eaLnBrk="0" hangingPunct="0">
              <a:spcBef>
                <a:spcPts val="1200"/>
              </a:spcBef>
              <a:buFont typeface="Arial" panose="020B0604020202020204" pitchFamily="34" charset="0"/>
              <a:buNone/>
            </a:pPr>
            <a:r>
              <a:rPr lang="zh-CN" altLang="en-US" sz="2800" b="1" dirty="0">
                <a:solidFill>
                  <a:schemeClr val="bg1"/>
                </a:solidFill>
                <a:latin typeface="微软雅黑" panose="020B0503020204020204" pitchFamily="34" charset="-122"/>
                <a:ea typeface="微软雅黑" panose="020B0503020204020204" pitchFamily="34" charset="-122"/>
              </a:rPr>
              <a:t>中国是“一带一路”建设的先行者和集大成者</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7652" name="矩形 4"/>
          <p:cNvSpPr/>
          <p:nvPr/>
        </p:nvSpPr>
        <p:spPr>
          <a:xfrm>
            <a:off x="1331640" y="1"/>
            <a:ext cx="6750566" cy="581057"/>
          </a:xfrm>
          <a:prstGeom prst="rect">
            <a:avLst/>
          </a:prstGeom>
          <a:noFill/>
          <a:ln w="9525">
            <a:noFill/>
          </a:ln>
        </p:spPr>
        <p:txBody>
          <a:bodyPr wrap="square">
            <a:spAutoFit/>
          </a:bodyPr>
          <a:lstStyle/>
          <a:p>
            <a:pPr lvl="0">
              <a:lnSpc>
                <a:spcPct val="150000"/>
              </a:lnSpc>
            </a:pPr>
            <a:r>
              <a:rPr lang="zh-CN" altLang="en-US" sz="24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三、中国铁路“走出去”的大学使命</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899592" y="993292"/>
          <a:ext cx="7272808" cy="50405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8675" name="圆角矩形 19"/>
          <p:cNvSpPr/>
          <p:nvPr/>
        </p:nvSpPr>
        <p:spPr>
          <a:xfrm>
            <a:off x="179388" y="5949950"/>
            <a:ext cx="8820150" cy="657225"/>
          </a:xfrm>
          <a:prstGeom prst="roundRect">
            <a:avLst>
              <a:gd name="adj" fmla="val 16667"/>
            </a:avLst>
          </a:prstGeom>
          <a:solidFill>
            <a:srgbClr val="002060"/>
          </a:solidFill>
          <a:ln w="9525">
            <a:noFill/>
          </a:ln>
        </p:spPr>
        <p:txBody>
          <a:bodyPr/>
          <a:lstStyle/>
          <a:p>
            <a:pPr lvl="0" algn="ctr" eaLnBrk="0" hangingPunct="0">
              <a:spcBef>
                <a:spcPts val="1200"/>
              </a:spcBef>
              <a:buFont typeface="Arial" panose="020B0604020202020204" pitchFamily="34" charset="0"/>
              <a:buNone/>
            </a:pPr>
            <a:r>
              <a:rPr lang="zh-CN" altLang="en-US" sz="2800" b="1" dirty="0">
                <a:solidFill>
                  <a:schemeClr val="bg1"/>
                </a:solidFill>
                <a:latin typeface="微软雅黑" panose="020B0503020204020204" pitchFamily="34" charset="-122"/>
                <a:ea typeface="微软雅黑" panose="020B0503020204020204" pitchFamily="34" charset="-122"/>
              </a:rPr>
              <a:t>布局仓促、实施乏力、战略困顿、时局演变、无疾而终</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pic>
        <p:nvPicPr>
          <p:cNvPr id="5" name="Picture 2" descr="C:\Users\Administrator\Desktop\上.jpg"/>
          <p:cNvPicPr>
            <a:picLocks noChangeAspect="1" noChangeArrowheads="1"/>
          </p:cNvPicPr>
          <p:nvPr/>
        </p:nvPicPr>
        <p:blipFill>
          <a:blip r:embed="rId6" cstate="print"/>
          <a:srcRect/>
          <a:stretch>
            <a:fillRect/>
          </a:stretch>
        </p:blipFill>
        <p:spPr bwMode="auto">
          <a:xfrm>
            <a:off x="0" y="0"/>
            <a:ext cx="9144000" cy="625252"/>
          </a:xfrm>
          <a:prstGeom prst="rect">
            <a:avLst/>
          </a:prstGeom>
          <a:noFill/>
        </p:spPr>
      </p:pic>
      <p:sp>
        <p:nvSpPr>
          <p:cNvPr id="6" name="矩形 4"/>
          <p:cNvSpPr/>
          <p:nvPr/>
        </p:nvSpPr>
        <p:spPr>
          <a:xfrm>
            <a:off x="1331640" y="1"/>
            <a:ext cx="6750566" cy="581057"/>
          </a:xfrm>
          <a:prstGeom prst="rect">
            <a:avLst/>
          </a:prstGeom>
          <a:noFill/>
          <a:ln w="9525">
            <a:noFill/>
          </a:ln>
        </p:spPr>
        <p:txBody>
          <a:bodyPr wrap="square">
            <a:spAutoFit/>
          </a:bodyPr>
          <a:lstStyle/>
          <a:p>
            <a:pPr lvl="0">
              <a:lnSpc>
                <a:spcPct val="150000"/>
              </a:lnSpc>
            </a:pPr>
            <a:r>
              <a:rPr lang="zh-CN" altLang="en-US" sz="24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三、中国铁路“走出去”的大学使命</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http://gzdaily.dayoo.com/res/1/1/2013-10/04/A1/res01_attpic_brief.jpg"/>
          <p:cNvPicPr>
            <a:picLocks noChangeAspect="1"/>
          </p:cNvPicPr>
          <p:nvPr/>
        </p:nvPicPr>
        <p:blipFill>
          <a:blip r:embed="rId1" cstate="print"/>
          <a:stretch>
            <a:fillRect/>
          </a:stretch>
        </p:blipFill>
        <p:spPr>
          <a:xfrm>
            <a:off x="322263" y="2500313"/>
            <a:ext cx="4392612" cy="3379787"/>
          </a:xfrm>
          <a:prstGeom prst="rect">
            <a:avLst/>
          </a:prstGeom>
          <a:noFill/>
          <a:ln w="9525">
            <a:noFill/>
          </a:ln>
        </p:spPr>
      </p:pic>
      <p:graphicFrame>
        <p:nvGraphicFramePr>
          <p:cNvPr id="2" name="图示 1"/>
          <p:cNvGraphicFramePr/>
          <p:nvPr/>
        </p:nvGraphicFramePr>
        <p:xfrm>
          <a:off x="3779912" y="215108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Administrator\Desktop\上.jpg"/>
          <p:cNvPicPr>
            <a:picLocks noChangeAspect="1" noChangeArrowheads="1"/>
          </p:cNvPicPr>
          <p:nvPr/>
        </p:nvPicPr>
        <p:blipFill>
          <a:blip r:embed="rId7" cstate="print"/>
          <a:srcRect/>
          <a:stretch>
            <a:fillRect/>
          </a:stretch>
        </p:blipFill>
        <p:spPr bwMode="auto">
          <a:xfrm>
            <a:off x="0" y="0"/>
            <a:ext cx="9144000" cy="625252"/>
          </a:xfrm>
          <a:prstGeom prst="rect">
            <a:avLst/>
          </a:prstGeom>
          <a:noFill/>
        </p:spPr>
      </p:pic>
      <p:sp>
        <p:nvSpPr>
          <p:cNvPr id="6" name="矩形 4"/>
          <p:cNvSpPr/>
          <p:nvPr/>
        </p:nvSpPr>
        <p:spPr>
          <a:xfrm>
            <a:off x="1331640" y="1"/>
            <a:ext cx="6750566" cy="581057"/>
          </a:xfrm>
          <a:prstGeom prst="rect">
            <a:avLst/>
          </a:prstGeom>
          <a:noFill/>
          <a:ln w="9525">
            <a:noFill/>
          </a:ln>
        </p:spPr>
        <p:txBody>
          <a:bodyPr wrap="square">
            <a:spAutoFit/>
          </a:bodyPr>
          <a:lstStyle/>
          <a:p>
            <a:pPr lvl="0">
              <a:lnSpc>
                <a:spcPct val="150000"/>
              </a:lnSpc>
            </a:pPr>
            <a:r>
              <a:rPr lang="zh-CN" altLang="en-US" sz="24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三、中国铁路“走出去”的大学使命</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785786" y="1428736"/>
          <a:ext cx="7643866" cy="478634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Picture 2" descr="C:\Users\Administrator\Desktop\上.jpg"/>
          <p:cNvPicPr>
            <a:picLocks noChangeAspect="1" noChangeArrowheads="1"/>
          </p:cNvPicPr>
          <p:nvPr/>
        </p:nvPicPr>
        <p:blipFill>
          <a:blip r:embed="rId6" cstate="print"/>
          <a:srcRect/>
          <a:stretch>
            <a:fillRect/>
          </a:stretch>
        </p:blipFill>
        <p:spPr bwMode="auto">
          <a:xfrm>
            <a:off x="0" y="0"/>
            <a:ext cx="9144000" cy="625252"/>
          </a:xfrm>
          <a:prstGeom prst="rect">
            <a:avLst/>
          </a:prstGeom>
          <a:noFill/>
        </p:spPr>
      </p:pic>
      <p:sp>
        <p:nvSpPr>
          <p:cNvPr id="5" name="矩形 4"/>
          <p:cNvSpPr/>
          <p:nvPr/>
        </p:nvSpPr>
        <p:spPr>
          <a:xfrm>
            <a:off x="1331640" y="1"/>
            <a:ext cx="6750566" cy="581057"/>
          </a:xfrm>
          <a:prstGeom prst="rect">
            <a:avLst/>
          </a:prstGeom>
          <a:noFill/>
          <a:ln w="9525">
            <a:noFill/>
          </a:ln>
        </p:spPr>
        <p:txBody>
          <a:bodyPr wrap="square">
            <a:spAutoFit/>
          </a:bodyPr>
          <a:lstStyle/>
          <a:p>
            <a:pPr lvl="0">
              <a:lnSpc>
                <a:spcPct val="150000"/>
              </a:lnSpc>
            </a:pPr>
            <a:r>
              <a:rPr lang="zh-CN" altLang="en-US" sz="24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三、中国铁路“走出去”的大学使命</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41425" y="5008563"/>
            <a:ext cx="6408738" cy="1570037"/>
            <a:chOff x="1241370" y="5008602"/>
            <a:chExt cx="6408712" cy="1570130"/>
          </a:xfrm>
        </p:grpSpPr>
        <p:sp>
          <p:nvSpPr>
            <p:cNvPr id="31749" name="右大括号 31"/>
            <p:cNvSpPr/>
            <p:nvPr/>
          </p:nvSpPr>
          <p:spPr>
            <a:xfrm rot="5400000">
              <a:off x="4229702" y="2020270"/>
              <a:ext cx="432048" cy="6408712"/>
            </a:xfrm>
            <a:prstGeom prst="rightBrace">
              <a:avLst>
                <a:gd name="adj1" fmla="val 8309"/>
                <a:gd name="adj2" fmla="val 50000"/>
              </a:avLst>
            </a:prstGeom>
            <a:noFill/>
            <a:ln w="9525" cap="flat" cmpd="sng">
              <a:solidFill>
                <a:schemeClr val="tx1"/>
              </a:solidFill>
              <a:prstDash val="solid"/>
              <a:headEnd type="none" w="med" len="med"/>
              <a:tailEnd type="none" w="med" len="med"/>
            </a:ln>
          </p:spPr>
          <p:txBody>
            <a:bodyPr/>
            <a:lstStyle/>
            <a:p>
              <a:pPr lvl="0" eaLnBrk="0" hangingPunct="0">
                <a:buFont typeface="Arial" panose="020B0604020202020204" pitchFamily="34" charset="0"/>
                <a:buNone/>
              </a:pPr>
              <a:endParaRPr lang="zh-CN" altLang="en-US" dirty="0">
                <a:latin typeface="Arial" panose="020B0604020202020204" pitchFamily="34" charset="0"/>
                <a:ea typeface="宋体" panose="02010600030101010101" pitchFamily="2" charset="-122"/>
              </a:endParaRPr>
            </a:p>
          </p:txBody>
        </p:sp>
        <p:sp>
          <p:nvSpPr>
            <p:cNvPr id="37" name="Oval 32"/>
            <p:cNvSpPr>
              <a:spLocks noChangeArrowheads="1"/>
            </p:cNvSpPr>
            <p:nvPr/>
          </p:nvSpPr>
          <p:spPr bwMode="gray">
            <a:xfrm>
              <a:off x="3857559" y="5494406"/>
              <a:ext cx="1179508" cy="985895"/>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38" name="TextBox 37"/>
            <p:cNvSpPr txBox="1"/>
            <p:nvPr/>
          </p:nvSpPr>
          <p:spPr>
            <a:xfrm>
              <a:off x="3428936" y="5500756"/>
              <a:ext cx="2089142" cy="1077976"/>
            </a:xfrm>
            <a:prstGeom prst="rect">
              <a:avLst/>
            </a:prstGeom>
            <a:noFill/>
          </p:spPr>
          <p:txBody>
            <a:bodyPr anchor="ctr" anchorCtr="1">
              <a:spAutoFit/>
            </a:bodyPr>
            <a:lstStyle/>
            <a:p>
              <a:pPr marL="0" marR="0" lvl="0" indent="0" algn="ctr"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zh-CN" altLang="en-US" sz="3200" b="1"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大学的</a:t>
              </a:r>
              <a:endParaRPr kumimoji="0" lang="en-US" altLang="zh-CN" sz="3200" b="1"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zh-CN" altLang="en-US" sz="3200" b="1"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中心角色</a:t>
              </a:r>
              <a:endParaRPr kumimoji="0" lang="zh-CN" altLang="en-US" sz="2400" b="0"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p:txBody>
        </p:sp>
      </p:grpSp>
      <p:graphicFrame>
        <p:nvGraphicFramePr>
          <p:cNvPr id="2" name="图示 1"/>
          <p:cNvGraphicFramePr/>
          <p:nvPr/>
        </p:nvGraphicFramePr>
        <p:xfrm>
          <a:off x="1596008" y="1197731"/>
          <a:ext cx="5735960" cy="365173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8" name="Picture 2" descr="C:\Users\Administrator\Desktop\上.jpg"/>
          <p:cNvPicPr>
            <a:picLocks noChangeAspect="1" noChangeArrowheads="1"/>
          </p:cNvPicPr>
          <p:nvPr/>
        </p:nvPicPr>
        <p:blipFill>
          <a:blip r:embed="rId6" cstate="print"/>
          <a:srcRect/>
          <a:stretch>
            <a:fillRect/>
          </a:stretch>
        </p:blipFill>
        <p:spPr bwMode="auto">
          <a:xfrm>
            <a:off x="0" y="0"/>
            <a:ext cx="9144000" cy="625252"/>
          </a:xfrm>
          <a:prstGeom prst="rect">
            <a:avLst/>
          </a:prstGeom>
          <a:noFill/>
        </p:spPr>
      </p:pic>
      <p:sp>
        <p:nvSpPr>
          <p:cNvPr id="9" name="矩形 4"/>
          <p:cNvSpPr/>
          <p:nvPr/>
        </p:nvSpPr>
        <p:spPr>
          <a:xfrm>
            <a:off x="1331640" y="1"/>
            <a:ext cx="6750566" cy="581057"/>
          </a:xfrm>
          <a:prstGeom prst="rect">
            <a:avLst/>
          </a:prstGeom>
          <a:noFill/>
          <a:ln w="9525">
            <a:noFill/>
          </a:ln>
        </p:spPr>
        <p:txBody>
          <a:bodyPr wrap="square">
            <a:spAutoFit/>
          </a:bodyPr>
          <a:lstStyle/>
          <a:p>
            <a:pPr lvl="0">
              <a:lnSpc>
                <a:spcPct val="150000"/>
              </a:lnSpc>
            </a:pPr>
            <a:r>
              <a:rPr lang="zh-CN" altLang="en-US" sz="24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三、中国铁路“走出去”的大学使命</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D:\用户目录\Desktop\3.jpg"/>
          <p:cNvPicPr>
            <a:picLocks noChangeAspect="1"/>
          </p:cNvPicPr>
          <p:nvPr/>
        </p:nvPicPr>
        <p:blipFill>
          <a:blip r:embed="rId1" cstate="print"/>
          <a:srcRect b="8333"/>
          <a:stretch>
            <a:fillRect/>
          </a:stretch>
        </p:blipFill>
        <p:spPr>
          <a:xfrm>
            <a:off x="-36512" y="571500"/>
            <a:ext cx="9210675" cy="6286500"/>
          </a:xfrm>
          <a:prstGeom prst="rect">
            <a:avLst/>
          </a:prstGeom>
          <a:noFill/>
          <a:ln w="9525">
            <a:noFill/>
          </a:ln>
        </p:spPr>
      </p:pic>
      <p:pic>
        <p:nvPicPr>
          <p:cNvPr id="3" name="Picture 2" descr="C:\Users\Administrator\Desktop\上.jpg"/>
          <p:cNvPicPr>
            <a:picLocks noChangeAspect="1" noChangeArrowheads="1"/>
          </p:cNvPicPr>
          <p:nvPr/>
        </p:nvPicPr>
        <p:blipFill>
          <a:blip r:embed="rId2" cstate="print"/>
          <a:srcRect/>
          <a:stretch>
            <a:fillRect/>
          </a:stretch>
        </p:blipFill>
        <p:spPr bwMode="auto">
          <a:xfrm>
            <a:off x="0" y="0"/>
            <a:ext cx="9144000" cy="625252"/>
          </a:xfrm>
          <a:prstGeom prst="rect">
            <a:avLst/>
          </a:prstGeom>
          <a:noFill/>
        </p:spPr>
      </p:pic>
      <p:sp>
        <p:nvSpPr>
          <p:cNvPr id="4" name="TextBox 3"/>
          <p:cNvSpPr txBox="1"/>
          <p:nvPr/>
        </p:nvSpPr>
        <p:spPr>
          <a:xfrm>
            <a:off x="1259632" y="116632"/>
            <a:ext cx="6264696"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一、中国铁路走出去的意义与战略方向</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0"/>
          <p:cNvGrpSpPr/>
          <p:nvPr/>
        </p:nvGrpSpPr>
        <p:grpSpPr>
          <a:xfrm>
            <a:off x="590550" y="2311400"/>
            <a:ext cx="8553450" cy="3632200"/>
            <a:chOff x="1524078" y="2221102"/>
            <a:chExt cx="6548027" cy="2415794"/>
          </a:xfrm>
        </p:grpSpPr>
        <p:sp>
          <p:nvSpPr>
            <p:cNvPr id="32" name="L 形 31"/>
            <p:cNvSpPr/>
            <p:nvPr/>
          </p:nvSpPr>
          <p:spPr>
            <a:xfrm rot="5400000">
              <a:off x="1805713" y="3097739"/>
              <a:ext cx="848907" cy="1412177"/>
            </a:xfrm>
            <a:prstGeom prst="corner">
              <a:avLst>
                <a:gd name="adj1" fmla="val 16120"/>
                <a:gd name="adj2" fmla="val 16110"/>
              </a:avLst>
            </a:prstGeom>
            <a:gradFill rotWithShape="1">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w="9525" cap="flat" cmpd="sng" algn="ctr">
              <a:solidFill>
                <a:srgbClr val="C0504D">
                  <a:hueOff val="0"/>
                  <a:satOff val="0"/>
                  <a:lumOff val="0"/>
                  <a:alphaOff val="0"/>
                  <a:shade val="95000"/>
                  <a:satMod val="105000"/>
                </a:srgbClr>
              </a:solidFill>
              <a:prstDash val="solid"/>
            </a:ln>
            <a:effectLst>
              <a:outerShdw blurRad="40000" dist="23000" dir="5400000" rotWithShape="0">
                <a:srgbClr val="000000">
                  <a:alpha val="35000"/>
                </a:srgbClr>
              </a:outerShdw>
            </a:effectLst>
          </p:spPr>
        </p:sp>
        <p:sp>
          <p:nvSpPr>
            <p:cNvPr id="33" name="任意多边形 32"/>
            <p:cNvSpPr/>
            <p:nvPr/>
          </p:nvSpPr>
          <p:spPr>
            <a:xfrm>
              <a:off x="1663838" y="3519802"/>
              <a:ext cx="1274847" cy="1117094"/>
            </a:xfrm>
            <a:custGeom>
              <a:avLst/>
              <a:gdLst>
                <a:gd name="connsiteX0" fmla="*/ 0 w 1274623"/>
                <a:gd name="connsiteY0" fmla="*/ 0 h 1117282"/>
                <a:gd name="connsiteX1" fmla="*/ 1274623 w 1274623"/>
                <a:gd name="connsiteY1" fmla="*/ 0 h 1117282"/>
                <a:gd name="connsiteX2" fmla="*/ 1274623 w 1274623"/>
                <a:gd name="connsiteY2" fmla="*/ 1117282 h 1117282"/>
                <a:gd name="connsiteX3" fmla="*/ 0 w 1274623"/>
                <a:gd name="connsiteY3" fmla="*/ 1117282 h 1117282"/>
                <a:gd name="connsiteX4" fmla="*/ 0 w 1274623"/>
                <a:gd name="connsiteY4" fmla="*/ 0 h 1117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623" h="1117282">
                  <a:moveTo>
                    <a:pt x="0" y="0"/>
                  </a:moveTo>
                  <a:lnTo>
                    <a:pt x="1274623" y="0"/>
                  </a:lnTo>
                  <a:lnTo>
                    <a:pt x="1274623" y="1117282"/>
                  </a:lnTo>
                  <a:lnTo>
                    <a:pt x="0" y="1117282"/>
                  </a:lnTo>
                  <a:lnTo>
                    <a:pt x="0" y="0"/>
                  </a:lnTo>
                  <a:close/>
                </a:path>
              </a:pathLst>
            </a:custGeom>
            <a:noFill/>
            <a:ln>
              <a:noFill/>
            </a:ln>
            <a:effectLst/>
          </p:spPr>
          <p:txBody>
            <a:bodyPr lIns="110490" tIns="110490" rIns="110490" bIns="110490" spcCol="1270"/>
            <a:lstStyle/>
            <a:p>
              <a:pPr marL="0" marR="0" lvl="0" indent="0" algn="l" defTabSz="1289050" rtl="0" eaLnBrk="1" fontAlgn="auto" latinLnBrk="0" hangingPunct="1">
                <a:lnSpc>
                  <a:spcPct val="90000"/>
                </a:lnSpc>
                <a:spcBef>
                  <a:spcPts val="0"/>
                </a:spcBef>
                <a:spcAft>
                  <a:spcPct val="35000"/>
                </a:spcAft>
                <a:buClrTx/>
                <a:buSzTx/>
                <a:buFontTx/>
                <a:buNone/>
                <a:defRPr/>
              </a:pPr>
              <a:r>
                <a:rPr kumimoji="0" lang="zh-CN" altLang="en-US" sz="4000" b="1"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人文交流</a:t>
              </a:r>
              <a:endParaRPr kumimoji="0" lang="zh-CN" altLang="en-US" sz="4000" b="1"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34" name="等腰三角形 33"/>
            <p:cNvSpPr/>
            <p:nvPr/>
          </p:nvSpPr>
          <p:spPr>
            <a:xfrm>
              <a:off x="2698056" y="2993987"/>
              <a:ext cx="240629" cy="240735"/>
            </a:xfrm>
            <a:prstGeom prst="triangle">
              <a:avLst>
                <a:gd name="adj" fmla="val 100000"/>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w="9525" cap="flat" cmpd="sng" algn="ctr">
              <a:solidFill>
                <a:srgbClr val="9BBB59">
                  <a:hueOff val="0"/>
                  <a:satOff val="0"/>
                  <a:lumOff val="0"/>
                  <a:alphaOff val="0"/>
                  <a:shade val="95000"/>
                  <a:satMod val="105000"/>
                </a:srgbClr>
              </a:solidFill>
              <a:prstDash val="solid"/>
            </a:ln>
            <a:effectLst>
              <a:outerShdw blurRad="40000" dist="23000" dir="5400000" rotWithShape="0">
                <a:srgbClr val="000000">
                  <a:alpha val="35000"/>
                </a:srgbClr>
              </a:outerShdw>
            </a:effectLst>
          </p:spPr>
        </p:sp>
        <p:sp>
          <p:nvSpPr>
            <p:cNvPr id="35" name="L 形 34"/>
            <p:cNvSpPr/>
            <p:nvPr/>
          </p:nvSpPr>
          <p:spPr>
            <a:xfrm rot="5400000">
              <a:off x="3366156" y="2711296"/>
              <a:ext cx="848907" cy="1412177"/>
            </a:xfrm>
            <a:prstGeom prst="corner">
              <a:avLst>
                <a:gd name="adj1" fmla="val 16120"/>
                <a:gd name="adj2" fmla="val 16110"/>
              </a:avLst>
            </a:prstGeom>
            <a:gradFill rotWithShape="1">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w="9525" cap="flat" cmpd="sng" algn="ctr">
              <a:solidFill>
                <a:srgbClr val="8064A2">
                  <a:hueOff val="0"/>
                  <a:satOff val="0"/>
                  <a:lumOff val="0"/>
                  <a:alphaOff val="0"/>
                  <a:shade val="95000"/>
                  <a:satMod val="105000"/>
                </a:srgbClr>
              </a:solidFill>
              <a:prstDash val="solid"/>
            </a:ln>
            <a:effectLst>
              <a:outerShdw blurRad="40000" dist="23000" dir="5400000" rotWithShape="0">
                <a:srgbClr val="000000">
                  <a:alpha val="35000"/>
                </a:srgbClr>
              </a:outerShdw>
            </a:effectLst>
          </p:spPr>
        </p:sp>
        <p:sp>
          <p:nvSpPr>
            <p:cNvPr id="36" name="任意多边形 35"/>
            <p:cNvSpPr/>
            <p:nvPr/>
          </p:nvSpPr>
          <p:spPr>
            <a:xfrm>
              <a:off x="3224281" y="3133360"/>
              <a:ext cx="1274847" cy="1117094"/>
            </a:xfrm>
            <a:custGeom>
              <a:avLst/>
              <a:gdLst>
                <a:gd name="connsiteX0" fmla="*/ 0 w 1274623"/>
                <a:gd name="connsiteY0" fmla="*/ 0 h 1117282"/>
                <a:gd name="connsiteX1" fmla="*/ 1274623 w 1274623"/>
                <a:gd name="connsiteY1" fmla="*/ 0 h 1117282"/>
                <a:gd name="connsiteX2" fmla="*/ 1274623 w 1274623"/>
                <a:gd name="connsiteY2" fmla="*/ 1117282 h 1117282"/>
                <a:gd name="connsiteX3" fmla="*/ 0 w 1274623"/>
                <a:gd name="connsiteY3" fmla="*/ 1117282 h 1117282"/>
                <a:gd name="connsiteX4" fmla="*/ 0 w 1274623"/>
                <a:gd name="connsiteY4" fmla="*/ 0 h 1117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623" h="1117282">
                  <a:moveTo>
                    <a:pt x="0" y="0"/>
                  </a:moveTo>
                  <a:lnTo>
                    <a:pt x="1274623" y="0"/>
                  </a:lnTo>
                  <a:lnTo>
                    <a:pt x="1274623" y="1117282"/>
                  </a:lnTo>
                  <a:lnTo>
                    <a:pt x="0" y="1117282"/>
                  </a:lnTo>
                  <a:lnTo>
                    <a:pt x="0" y="0"/>
                  </a:lnTo>
                  <a:close/>
                </a:path>
              </a:pathLst>
            </a:custGeom>
            <a:noFill/>
            <a:ln>
              <a:noFill/>
            </a:ln>
            <a:effectLst/>
          </p:spPr>
          <p:txBody>
            <a:bodyPr lIns="110490" tIns="110490" rIns="110490" bIns="110490" spcCol="1270"/>
            <a:lstStyle/>
            <a:p>
              <a:pPr marL="0" marR="0" lvl="0" indent="0" algn="l" defTabSz="1289050" rtl="0" eaLnBrk="1" fontAlgn="auto" latinLnBrk="0" hangingPunct="1">
                <a:lnSpc>
                  <a:spcPct val="90000"/>
                </a:lnSpc>
                <a:spcBef>
                  <a:spcPts val="0"/>
                </a:spcBef>
                <a:spcAft>
                  <a:spcPct val="35000"/>
                </a:spcAft>
                <a:buClrTx/>
                <a:buSzTx/>
                <a:buFontTx/>
                <a:buNone/>
                <a:defRPr/>
              </a:pPr>
              <a:r>
                <a:rPr kumimoji="0" lang="zh-CN" altLang="en-US" sz="4000" b="1"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合作办学</a:t>
              </a:r>
              <a:endParaRPr kumimoji="0" lang="en-US" altLang="zh-CN" sz="4000" b="1"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37" name="等腰三角形 36"/>
            <p:cNvSpPr/>
            <p:nvPr/>
          </p:nvSpPr>
          <p:spPr>
            <a:xfrm>
              <a:off x="4258499" y="2607545"/>
              <a:ext cx="240629" cy="240735"/>
            </a:xfrm>
            <a:prstGeom prst="triangle">
              <a:avLst>
                <a:gd name="adj" fmla="val 100000"/>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9525" cap="flat" cmpd="sng" algn="ctr">
              <a:solidFill>
                <a:srgbClr val="4BACC6">
                  <a:hueOff val="0"/>
                  <a:satOff val="0"/>
                  <a:lumOff val="0"/>
                  <a:alphaOff val="0"/>
                  <a:shade val="95000"/>
                  <a:satMod val="105000"/>
                </a:srgbClr>
              </a:solidFill>
              <a:prstDash val="solid"/>
            </a:ln>
            <a:effectLst>
              <a:outerShdw blurRad="40000" dist="23000" dir="5400000" rotWithShape="0">
                <a:srgbClr val="000000">
                  <a:alpha val="35000"/>
                </a:srgbClr>
              </a:outerShdw>
            </a:effectLst>
          </p:spPr>
        </p:sp>
        <p:sp>
          <p:nvSpPr>
            <p:cNvPr id="38" name="L 形 37"/>
            <p:cNvSpPr/>
            <p:nvPr/>
          </p:nvSpPr>
          <p:spPr>
            <a:xfrm rot="5400000">
              <a:off x="4927127" y="2325382"/>
              <a:ext cx="847851" cy="1412177"/>
            </a:xfrm>
            <a:prstGeom prst="corner">
              <a:avLst>
                <a:gd name="adj1" fmla="val 16120"/>
                <a:gd name="adj2" fmla="val 16110"/>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w="9525" cap="flat" cmpd="sng" algn="ctr">
              <a:solidFill>
                <a:srgbClr val="F79646">
                  <a:hueOff val="0"/>
                  <a:satOff val="0"/>
                  <a:lumOff val="0"/>
                  <a:alphaOff val="0"/>
                  <a:shade val="95000"/>
                  <a:satMod val="105000"/>
                </a:srgbClr>
              </a:solidFill>
              <a:prstDash val="solid"/>
            </a:ln>
            <a:effectLst>
              <a:outerShdw blurRad="40000" dist="23000" dir="5400000" rotWithShape="0">
                <a:srgbClr val="000000">
                  <a:alpha val="35000"/>
                </a:srgbClr>
              </a:outerShdw>
            </a:effectLst>
          </p:spPr>
        </p:sp>
        <p:sp>
          <p:nvSpPr>
            <p:cNvPr id="39" name="任意多边形 38"/>
            <p:cNvSpPr/>
            <p:nvPr/>
          </p:nvSpPr>
          <p:spPr>
            <a:xfrm>
              <a:off x="4784724" y="2746917"/>
              <a:ext cx="1385440" cy="1118150"/>
            </a:xfrm>
            <a:custGeom>
              <a:avLst/>
              <a:gdLst>
                <a:gd name="connsiteX0" fmla="*/ 0 w 1274623"/>
                <a:gd name="connsiteY0" fmla="*/ 0 h 1117282"/>
                <a:gd name="connsiteX1" fmla="*/ 1274623 w 1274623"/>
                <a:gd name="connsiteY1" fmla="*/ 0 h 1117282"/>
                <a:gd name="connsiteX2" fmla="*/ 1274623 w 1274623"/>
                <a:gd name="connsiteY2" fmla="*/ 1117282 h 1117282"/>
                <a:gd name="connsiteX3" fmla="*/ 0 w 1274623"/>
                <a:gd name="connsiteY3" fmla="*/ 1117282 h 1117282"/>
                <a:gd name="connsiteX4" fmla="*/ 0 w 1274623"/>
                <a:gd name="connsiteY4" fmla="*/ 0 h 1117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623" h="1117282">
                  <a:moveTo>
                    <a:pt x="0" y="0"/>
                  </a:moveTo>
                  <a:lnTo>
                    <a:pt x="1274623" y="0"/>
                  </a:lnTo>
                  <a:lnTo>
                    <a:pt x="1274623" y="1117282"/>
                  </a:lnTo>
                  <a:lnTo>
                    <a:pt x="0" y="1117282"/>
                  </a:lnTo>
                  <a:lnTo>
                    <a:pt x="0" y="0"/>
                  </a:lnTo>
                  <a:close/>
                </a:path>
              </a:pathLst>
            </a:custGeom>
            <a:noFill/>
            <a:ln>
              <a:noFill/>
            </a:ln>
            <a:effectLst/>
          </p:spPr>
          <p:txBody>
            <a:bodyPr lIns="110490" tIns="110490" rIns="110490" bIns="110490" spcCol="1270"/>
            <a:lstStyle/>
            <a:p>
              <a:pPr marL="0" marR="0" lvl="0" indent="0" algn="l" defTabSz="1289050" rtl="0" eaLnBrk="1" fontAlgn="auto" latinLnBrk="0" hangingPunct="1">
                <a:lnSpc>
                  <a:spcPct val="90000"/>
                </a:lnSpc>
                <a:spcBef>
                  <a:spcPts val="0"/>
                </a:spcBef>
                <a:spcAft>
                  <a:spcPct val="35000"/>
                </a:spcAft>
                <a:buClrTx/>
                <a:buSzTx/>
                <a:buFontTx/>
                <a:buNone/>
                <a:defRPr/>
              </a:pPr>
              <a:r>
                <a:rPr kumimoji="0" lang="zh-CN" altLang="en-US" sz="4000" b="1"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联合实验室</a:t>
              </a:r>
              <a:endParaRPr kumimoji="0" lang="en-US" altLang="zh-CN" sz="4000" b="1"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40" name="等腰三角形 39"/>
            <p:cNvSpPr/>
            <p:nvPr/>
          </p:nvSpPr>
          <p:spPr>
            <a:xfrm>
              <a:off x="5818942" y="2221102"/>
              <a:ext cx="240629" cy="240735"/>
            </a:xfrm>
            <a:prstGeom prst="triangle">
              <a:avLst>
                <a:gd name="adj" fmla="val 100000"/>
              </a:avLst>
            </a:prstGeom>
            <a:gradFill rotWithShape="1">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w="9525" cap="flat" cmpd="sng" algn="ctr">
              <a:solidFill>
                <a:srgbClr val="C0504D">
                  <a:hueOff val="0"/>
                  <a:satOff val="0"/>
                  <a:lumOff val="0"/>
                  <a:alphaOff val="0"/>
                  <a:shade val="95000"/>
                  <a:satMod val="105000"/>
                </a:srgbClr>
              </a:solidFill>
              <a:prstDash val="solid"/>
            </a:ln>
            <a:effectLst>
              <a:outerShdw blurRad="40000" dist="23000" dir="5400000" rotWithShape="0">
                <a:srgbClr val="000000">
                  <a:alpha val="35000"/>
                </a:srgbClr>
              </a:outerShdw>
            </a:effectLst>
          </p:spPr>
        </p:sp>
        <p:sp>
          <p:nvSpPr>
            <p:cNvPr id="41" name="L 形 40"/>
            <p:cNvSpPr/>
            <p:nvPr/>
          </p:nvSpPr>
          <p:spPr>
            <a:xfrm rot="5400000">
              <a:off x="6487042" y="1939467"/>
              <a:ext cx="848907" cy="1412177"/>
            </a:xfrm>
            <a:prstGeom prst="corner">
              <a:avLst>
                <a:gd name="adj1" fmla="val 16120"/>
                <a:gd name="adj2" fmla="val 16110"/>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w="9525" cap="flat" cmpd="sng" algn="ctr">
              <a:solidFill>
                <a:srgbClr val="9BBB59">
                  <a:hueOff val="0"/>
                  <a:satOff val="0"/>
                  <a:lumOff val="0"/>
                  <a:alphaOff val="0"/>
                  <a:shade val="95000"/>
                  <a:satMod val="105000"/>
                </a:srgbClr>
              </a:solidFill>
              <a:prstDash val="solid"/>
            </a:ln>
            <a:effectLst>
              <a:outerShdw blurRad="40000" dist="23000" dir="5400000" rotWithShape="0">
                <a:srgbClr val="000000">
                  <a:alpha val="35000"/>
                </a:srgbClr>
              </a:outerShdw>
            </a:effectLst>
          </p:spPr>
        </p:sp>
        <p:sp>
          <p:nvSpPr>
            <p:cNvPr id="42" name="任意多边形 41"/>
            <p:cNvSpPr/>
            <p:nvPr/>
          </p:nvSpPr>
          <p:spPr>
            <a:xfrm>
              <a:off x="6345167" y="2361531"/>
              <a:ext cx="1726938" cy="1117094"/>
            </a:xfrm>
            <a:custGeom>
              <a:avLst/>
              <a:gdLst>
                <a:gd name="connsiteX0" fmla="*/ 0 w 1274623"/>
                <a:gd name="connsiteY0" fmla="*/ 0 h 1117282"/>
                <a:gd name="connsiteX1" fmla="*/ 1274623 w 1274623"/>
                <a:gd name="connsiteY1" fmla="*/ 0 h 1117282"/>
                <a:gd name="connsiteX2" fmla="*/ 1274623 w 1274623"/>
                <a:gd name="connsiteY2" fmla="*/ 1117282 h 1117282"/>
                <a:gd name="connsiteX3" fmla="*/ 0 w 1274623"/>
                <a:gd name="connsiteY3" fmla="*/ 1117282 h 1117282"/>
                <a:gd name="connsiteX4" fmla="*/ 0 w 1274623"/>
                <a:gd name="connsiteY4" fmla="*/ 0 h 1117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623" h="1117282">
                  <a:moveTo>
                    <a:pt x="0" y="0"/>
                  </a:moveTo>
                  <a:lnTo>
                    <a:pt x="1274623" y="0"/>
                  </a:lnTo>
                  <a:lnTo>
                    <a:pt x="1274623" y="1117282"/>
                  </a:lnTo>
                  <a:lnTo>
                    <a:pt x="0" y="1117282"/>
                  </a:lnTo>
                  <a:lnTo>
                    <a:pt x="0" y="0"/>
                  </a:lnTo>
                  <a:close/>
                </a:path>
              </a:pathLst>
            </a:custGeom>
            <a:noFill/>
            <a:ln>
              <a:noFill/>
            </a:ln>
            <a:effectLst/>
          </p:spPr>
          <p:txBody>
            <a:bodyPr lIns="110490" tIns="110490" rIns="110490" bIns="110490" spcCol="1270"/>
            <a:lstStyle/>
            <a:p>
              <a:pPr marL="0" marR="0" lvl="0" indent="0" algn="l" defTabSz="1289050" rtl="0" eaLnBrk="1" fontAlgn="auto" latinLnBrk="0" hangingPunct="1">
                <a:lnSpc>
                  <a:spcPct val="90000"/>
                </a:lnSpc>
                <a:spcBef>
                  <a:spcPts val="0"/>
                </a:spcBef>
                <a:spcAft>
                  <a:spcPts val="0"/>
                </a:spcAft>
                <a:buClrTx/>
                <a:buSzTx/>
                <a:buFont typeface="Arial" panose="020B0604020202020204" pitchFamily="34" charset="0"/>
                <a:buNone/>
                <a:defRPr/>
              </a:pPr>
              <a:r>
                <a:rPr kumimoji="0" lang="zh-CN" altLang="en-US" sz="3200" b="1"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发展</a:t>
              </a:r>
              <a:endParaRPr kumimoji="0" lang="en-US" altLang="zh-CN" sz="3200" b="1"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1289050" rtl="0" eaLnBrk="1" fontAlgn="auto" latinLnBrk="0" hangingPunct="1">
                <a:lnSpc>
                  <a:spcPct val="90000"/>
                </a:lnSpc>
                <a:spcBef>
                  <a:spcPts val="0"/>
                </a:spcBef>
                <a:spcAft>
                  <a:spcPts val="0"/>
                </a:spcAft>
                <a:buClrTx/>
                <a:buSzTx/>
                <a:buFont typeface="Arial" panose="020B0604020202020204" pitchFamily="34" charset="0"/>
                <a:buNone/>
                <a:defRPr/>
              </a:pPr>
              <a:r>
                <a:rPr kumimoji="0" lang="zh-CN" altLang="en-US" sz="3200" b="1"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论坛</a:t>
              </a:r>
              <a:endParaRPr kumimoji="0" lang="en-US" altLang="zh-CN" sz="3200" b="1"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1289050" rtl="0" eaLnBrk="1" fontAlgn="auto" latinLnBrk="0" hangingPunct="1">
                <a:lnSpc>
                  <a:spcPct val="90000"/>
                </a:lnSpc>
                <a:spcBef>
                  <a:spcPts val="0"/>
                </a:spcBef>
                <a:spcAft>
                  <a:spcPts val="0"/>
                </a:spcAft>
                <a:buClrTx/>
                <a:buSzTx/>
                <a:buFont typeface="Arial" panose="020B0604020202020204" pitchFamily="34" charset="0"/>
                <a:buNone/>
                <a:defRPr/>
              </a:pPr>
              <a:r>
                <a:rPr kumimoji="0" lang="en-US" altLang="zh-CN" sz="3200" b="1"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 …</a:t>
              </a:r>
              <a:endParaRPr kumimoji="0" lang="zh-CN" altLang="en-US" sz="3200" b="1"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grpSp>
      <p:sp>
        <p:nvSpPr>
          <p:cNvPr id="44" name="圆角矩形 43"/>
          <p:cNvSpPr/>
          <p:nvPr/>
        </p:nvSpPr>
        <p:spPr bwMode="auto">
          <a:xfrm>
            <a:off x="773113" y="5805488"/>
            <a:ext cx="8191500" cy="628650"/>
          </a:xfrm>
          <a:prstGeom prst="roundRect">
            <a:avLst/>
          </a:prstGeom>
          <a:solidFill>
            <a:srgbClr val="002060"/>
          </a:solidFill>
          <a:ln w="9525" cap="flat" cmpd="sng" algn="ctr">
            <a:no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为“一带一路”提供丰沛的教育科学文化交流平台</a:t>
            </a:r>
            <a:endParaRPr kumimoji="0" lang="zh-CN" altLang="en-US" sz="2800" b="1" i="0" u="none" strike="noStrike" kern="0" cap="none" spc="0" normalizeH="0" baseline="0" noProof="0" dirty="0">
              <a:ln>
                <a:noFill/>
              </a:ln>
              <a:solidFill>
                <a:schemeClr val="bg1"/>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endParaRPr>
          </a:p>
        </p:txBody>
      </p:sp>
      <p:sp>
        <p:nvSpPr>
          <p:cNvPr id="17" name="圆角矩形 16"/>
          <p:cNvSpPr/>
          <p:nvPr/>
        </p:nvSpPr>
        <p:spPr bwMode="auto">
          <a:xfrm>
            <a:off x="468313" y="1612900"/>
            <a:ext cx="4411663" cy="628650"/>
          </a:xfrm>
          <a:prstGeom prst="roundRect">
            <a:avLst/>
          </a:prstGeom>
          <a:solidFill>
            <a:srgbClr val="002060"/>
          </a:solidFill>
          <a:ln w="9525" cap="flat" cmpd="sng" algn="ctr">
            <a:no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0" u="none" strike="noStrike" kern="0" cap="none" spc="0" normalizeH="0" baseline="0" noProof="0" dirty="0">
                <a:ln>
                  <a:noFill/>
                </a:ln>
                <a:solidFill>
                  <a:schemeClr val="bg1"/>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rPr>
              <a:t>大学的中心角色</a:t>
            </a:r>
            <a:endParaRPr kumimoji="0" lang="zh-CN" altLang="en-US" sz="3200" b="1" i="0" u="none" strike="noStrike" kern="0" cap="none" spc="0" normalizeH="0" baseline="0" noProof="0" dirty="0">
              <a:ln>
                <a:noFill/>
              </a:ln>
              <a:solidFill>
                <a:schemeClr val="bg1"/>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endParaRPr>
          </a:p>
        </p:txBody>
      </p:sp>
      <p:pic>
        <p:nvPicPr>
          <p:cNvPr id="18" name="Picture 2" descr="C:\Users\Administrator\Desktop\上.jpg"/>
          <p:cNvPicPr>
            <a:picLocks noChangeAspect="1" noChangeArrowheads="1"/>
          </p:cNvPicPr>
          <p:nvPr/>
        </p:nvPicPr>
        <p:blipFill>
          <a:blip r:embed="rId1" cstate="print"/>
          <a:srcRect/>
          <a:stretch>
            <a:fillRect/>
          </a:stretch>
        </p:blipFill>
        <p:spPr bwMode="auto">
          <a:xfrm>
            <a:off x="0" y="0"/>
            <a:ext cx="9144000" cy="625252"/>
          </a:xfrm>
          <a:prstGeom prst="rect">
            <a:avLst/>
          </a:prstGeom>
          <a:noFill/>
        </p:spPr>
      </p:pic>
      <p:sp>
        <p:nvSpPr>
          <p:cNvPr id="19" name="矩形 4"/>
          <p:cNvSpPr/>
          <p:nvPr/>
        </p:nvSpPr>
        <p:spPr>
          <a:xfrm>
            <a:off x="1331640" y="1"/>
            <a:ext cx="6750566" cy="581057"/>
          </a:xfrm>
          <a:prstGeom prst="rect">
            <a:avLst/>
          </a:prstGeom>
          <a:noFill/>
          <a:ln w="9525">
            <a:noFill/>
          </a:ln>
        </p:spPr>
        <p:txBody>
          <a:bodyPr wrap="square">
            <a:spAutoFit/>
          </a:bodyPr>
          <a:lstStyle/>
          <a:p>
            <a:pPr lvl="0">
              <a:lnSpc>
                <a:spcPct val="150000"/>
              </a:lnSpc>
            </a:pPr>
            <a:r>
              <a:rPr lang="zh-CN" altLang="en-US" sz="24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三、中国铁路“走出去”的大学使命</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7620" y="2067744"/>
            <a:ext cx="1665554"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外交部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2955404" y="2067744"/>
            <a:ext cx="1665554"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国防部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977620" y="3210752"/>
            <a:ext cx="1665554"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科技部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955404" y="3210752"/>
            <a:ext cx="1665554"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交通部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966762" y="3805240"/>
            <a:ext cx="1665554"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商务部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2944546" y="3805240"/>
            <a:ext cx="1665554"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文化部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 name="矩形 2"/>
          <p:cNvSpPr>
            <a:spLocks noChangeArrowheads="1"/>
          </p:cNvSpPr>
          <p:nvPr/>
        </p:nvSpPr>
        <p:spPr bwMode="auto">
          <a:xfrm>
            <a:off x="285721" y="285728"/>
            <a:ext cx="7964777"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1.  </a:t>
            </a:r>
            <a:r>
              <a:rPr lang="zh-CN" altLang="en-US" sz="2400" b="1" dirty="0" smtClean="0">
                <a:solidFill>
                  <a:schemeClr val="bg1"/>
                </a:solidFill>
                <a:latin typeface="微软雅黑" panose="020B0503020204020204" pitchFamily="34" charset="-122"/>
                <a:ea typeface="微软雅黑" panose="020B0503020204020204" pitchFamily="34" charset="-122"/>
              </a:rPr>
              <a:t>成立国家级“中国铁路“走出去”领导小组”</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981050" y="2643182"/>
            <a:ext cx="1665554"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国家发改委</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2958834" y="2643182"/>
            <a:ext cx="1665554"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教育部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5000628" y="2071678"/>
            <a:ext cx="3071834"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中国铁路总公司</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5000628" y="2643182"/>
            <a:ext cx="3071834"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相关高铁企业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5000628" y="3214686"/>
            <a:ext cx="3071834" cy="504000"/>
          </a:xfrm>
          <a:prstGeom prst="rect">
            <a:avLst/>
          </a:prstGeom>
          <a:solidFill>
            <a:srgbClr val="002060"/>
          </a:solidFill>
          <a:ln>
            <a:solidFill>
              <a:srgbClr val="002060"/>
            </a:solidFill>
          </a:ln>
        </p:spPr>
        <p:txBody>
          <a:bodyPr wrap="square" anchor="ctr" anchorCtr="0">
            <a:no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国家开发银行等金融机构</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0" y="1262706"/>
            <a:ext cx="9144000" cy="548640"/>
          </a:xfrm>
          <a:prstGeom prst="rect">
            <a:avLst/>
          </a:prstGeom>
        </p:spPr>
        <p:txBody>
          <a:bodyPr wrap="square">
            <a:spAutoFit/>
          </a:bodyPr>
          <a:lstStyle/>
          <a:p>
            <a:pPr algn="ctr"/>
            <a:r>
              <a:rPr lang="zh-CN" altLang="en-US" sz="2800" b="1" dirty="0" smtClean="0">
                <a:solidFill>
                  <a:srgbClr val="C00000"/>
                </a:solidFill>
                <a:latin typeface="微软雅黑" panose="020B0503020204020204" pitchFamily="34" charset="-122"/>
                <a:ea typeface="微软雅黑" panose="020B0503020204020204" pitchFamily="34" charset="-122"/>
              </a:rPr>
              <a:t>中国铁路“走出去”领导小组</a:t>
            </a:r>
            <a:endParaRPr lang="zh-CN" altLang="en-US" sz="2800" b="1" dirty="0" smtClean="0">
              <a:solidFill>
                <a:srgbClr val="C00000"/>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6286512" y="3786190"/>
            <a:ext cx="1285884" cy="523220"/>
          </a:xfrm>
          <a:prstGeom prst="rect">
            <a:avLst/>
          </a:prstGeom>
          <a:noFill/>
        </p:spPr>
        <p:txBody>
          <a:bodyPr wrap="square" rtlCol="0">
            <a:spAutoFit/>
          </a:bodyPr>
          <a:lstStyle/>
          <a:p>
            <a:r>
              <a:rPr lang="en-US" altLang="zh-CN" sz="2800" dirty="0" smtClean="0"/>
              <a:t>……</a:t>
            </a:r>
            <a:endParaRPr lang="zh-CN" altLang="en-US" sz="2800" dirty="0"/>
          </a:p>
        </p:txBody>
      </p:sp>
      <p:sp>
        <p:nvSpPr>
          <p:cNvPr id="27" name="矩形 26"/>
          <p:cNvSpPr/>
          <p:nvPr/>
        </p:nvSpPr>
        <p:spPr>
          <a:xfrm>
            <a:off x="0" y="4786322"/>
            <a:ext cx="9144000" cy="207167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flipV="1">
            <a:off x="3000364" y="4786322"/>
            <a:ext cx="3096344" cy="36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1" name="矩形 30"/>
          <p:cNvSpPr/>
          <p:nvPr/>
        </p:nvSpPr>
        <p:spPr>
          <a:xfrm>
            <a:off x="0" y="5143512"/>
            <a:ext cx="9144000" cy="1582420"/>
          </a:xfrm>
          <a:prstGeom prst="rect">
            <a:avLst/>
          </a:prstGeom>
        </p:spPr>
        <p:txBody>
          <a:bodyPr wrap="square">
            <a:spAutoFit/>
          </a:bodyPr>
          <a:lstStyle/>
          <a:p>
            <a:pPr algn="ctr"/>
            <a:r>
              <a:rPr lang="zh-CN" altLang="en-US" sz="2600" b="1" dirty="0" smtClean="0">
                <a:ln>
                  <a:solidFill>
                    <a:schemeClr val="bg1">
                      <a:alpha val="0"/>
                    </a:schemeClr>
                  </a:solidFill>
                </a:ln>
                <a:solidFill>
                  <a:srgbClr val="FFFF00"/>
                </a:solidFill>
                <a:latin typeface="微软雅黑" panose="020B0503020204020204" pitchFamily="34" charset="-122"/>
                <a:ea typeface="微软雅黑" panose="020B0503020204020204" pitchFamily="34" charset="-122"/>
                <a:cs typeface="Segoe UI" panose="020B0502040204020203" pitchFamily="34" charset="0"/>
              </a:rPr>
              <a:t>统一步调    形成合力</a:t>
            </a:r>
            <a:endParaRPr lang="en-US" altLang="zh-CN" sz="2600" b="1" dirty="0" smtClean="0">
              <a:ln>
                <a:solidFill>
                  <a:schemeClr val="bg1">
                    <a:alpha val="0"/>
                  </a:schemeClr>
                </a:solidFill>
              </a:ln>
              <a:solidFill>
                <a:srgbClr val="FFFF00"/>
              </a:solidFill>
              <a:latin typeface="微软雅黑" panose="020B0503020204020204" pitchFamily="34" charset="-122"/>
              <a:ea typeface="微软雅黑" panose="020B0503020204020204" pitchFamily="34" charset="-122"/>
              <a:cs typeface="Segoe UI" panose="020B0502040204020203" pitchFamily="34" charset="0"/>
            </a:endParaRPr>
          </a:p>
          <a:p>
            <a:pPr algn="ctr"/>
            <a:r>
              <a:rPr lang="zh-CN" altLang="en-US"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从</a:t>
            </a:r>
            <a:r>
              <a:rPr lang="zh-CN" altLang="en-US" sz="2600" b="1" dirty="0" smtClean="0">
                <a:ln>
                  <a:solidFill>
                    <a:schemeClr val="bg1">
                      <a:alpha val="0"/>
                    </a:schemeClr>
                  </a:solidFill>
                </a:ln>
                <a:solidFill>
                  <a:srgbClr val="FFFF00"/>
                </a:solidFill>
                <a:latin typeface="微软雅黑" panose="020B0503020204020204" pitchFamily="34" charset="-122"/>
                <a:ea typeface="微软雅黑" panose="020B0503020204020204" pitchFamily="34" charset="-122"/>
                <a:cs typeface="Segoe UI" panose="020B0502040204020203" pitchFamily="34" charset="0"/>
              </a:rPr>
              <a:t>国家意志</a:t>
            </a:r>
            <a:r>
              <a:rPr lang="zh-CN" altLang="en-US"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和</a:t>
            </a:r>
            <a:r>
              <a:rPr lang="zh-CN" altLang="en-US" sz="2600" b="1" dirty="0" smtClean="0">
                <a:ln>
                  <a:solidFill>
                    <a:schemeClr val="bg1">
                      <a:alpha val="0"/>
                    </a:schemeClr>
                  </a:solidFill>
                </a:ln>
                <a:solidFill>
                  <a:srgbClr val="FFFF00"/>
                </a:solidFill>
                <a:latin typeface="微软雅黑" panose="020B0503020204020204" pitchFamily="34" charset="-122"/>
                <a:ea typeface="微软雅黑" panose="020B0503020204020204" pitchFamily="34" charset="-122"/>
                <a:cs typeface="Segoe UI" panose="020B0502040204020203" pitchFamily="34" charset="0"/>
              </a:rPr>
              <a:t>国家战略</a:t>
            </a:r>
            <a:r>
              <a:rPr lang="zh-CN" altLang="en-US"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的高度，沟通协调各方</a:t>
            </a:r>
            <a:endParaRPr lang="en-US" altLang="zh-CN"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algn="ctr"/>
            <a:r>
              <a:rPr lang="zh-CN" altLang="en-US"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rPr>
              <a:t>明确“走出去”战略路径，总体统筹、规划、指导中国铁路有选择、有重点、有计划、有步骤、有组织地“出海”</a:t>
            </a:r>
            <a:endParaRPr lang="zh-CN" altLang="en-US" sz="2200" b="1" dirty="0" smtClean="0">
              <a:ln>
                <a:solidFill>
                  <a:schemeClr val="bg1">
                    <a:alpha val="0"/>
                  </a:schemeClr>
                </a:solidFill>
              </a:ln>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5429264"/>
            <a:ext cx="9144000" cy="14287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2"/>
          <p:cNvSpPr>
            <a:spLocks noChangeArrowheads="1"/>
          </p:cNvSpPr>
          <p:nvPr/>
        </p:nvSpPr>
        <p:spPr bwMode="auto">
          <a:xfrm>
            <a:off x="285721" y="285728"/>
            <a:ext cx="7964777"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2.  </a:t>
            </a:r>
            <a:r>
              <a:rPr lang="zh-CN" altLang="en-US" sz="2400" b="1" dirty="0" smtClean="0">
                <a:solidFill>
                  <a:schemeClr val="bg1"/>
                </a:solidFill>
                <a:latin typeface="微软雅黑" panose="020B0503020204020204" pitchFamily="34" charset="-122"/>
                <a:ea typeface="微软雅黑" panose="020B0503020204020204" pitchFamily="34" charset="-122"/>
              </a:rPr>
              <a:t>建立铁路“走出去”战略研究联盟”</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595794" y="1928802"/>
            <a:ext cx="2652860" cy="57606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sz="2000" b="1" dirty="0" smtClean="0">
                <a:solidFill>
                  <a:schemeClr val="bg1"/>
                </a:solidFill>
                <a:latin typeface="微软雅黑" panose="020B0503020204020204" pitchFamily="34" charset="-122"/>
                <a:ea typeface="微软雅黑" panose="020B0503020204020204" pitchFamily="34" charset="-122"/>
              </a:rPr>
              <a:t>高校</a:t>
            </a:r>
            <a:r>
              <a:rPr lang="zh-CN" altLang="zh-CN" sz="2000" b="1" dirty="0" smtClean="0">
                <a:solidFill>
                  <a:schemeClr val="bg1"/>
                </a:solidFill>
                <a:latin typeface="微软雅黑" panose="020B0503020204020204" pitchFamily="34" charset="-122"/>
                <a:ea typeface="微软雅黑" panose="020B0503020204020204" pitchFamily="34" charset="-122"/>
              </a:rPr>
              <a:t>国别</a:t>
            </a:r>
            <a:r>
              <a:rPr lang="zh-CN" altLang="zh-CN" sz="2000" b="1" dirty="0">
                <a:solidFill>
                  <a:schemeClr val="bg1"/>
                </a:solidFill>
                <a:latin typeface="微软雅黑" panose="020B0503020204020204" pitchFamily="34" charset="-122"/>
                <a:ea typeface="微软雅黑" panose="020B0503020204020204" pitchFamily="34" charset="-122"/>
              </a:rPr>
              <a:t>（</a:t>
            </a:r>
            <a:r>
              <a:rPr lang="zh-CN" altLang="zh-CN" sz="2000" b="1" dirty="0" smtClean="0">
                <a:solidFill>
                  <a:schemeClr val="bg1"/>
                </a:solidFill>
                <a:latin typeface="微软雅黑" panose="020B0503020204020204" pitchFamily="34" charset="-122"/>
                <a:ea typeface="微软雅黑" panose="020B0503020204020204" pitchFamily="34" charset="-122"/>
              </a:rPr>
              <a:t>区域</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lvl="0" algn="ctr"/>
            <a:r>
              <a:rPr lang="zh-CN" altLang="zh-CN" sz="2000" b="1" dirty="0" smtClean="0">
                <a:solidFill>
                  <a:schemeClr val="bg1"/>
                </a:solidFill>
                <a:latin typeface="微软雅黑" panose="020B0503020204020204" pitchFamily="34" charset="-122"/>
                <a:ea typeface="微软雅黑" panose="020B0503020204020204" pitchFamily="34" charset="-122"/>
              </a:rPr>
              <a:t>研究中心</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464678" y="1928802"/>
            <a:ext cx="2520280" cy="57606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pPr>
            <a:r>
              <a:rPr lang="zh-CN" altLang="zh-CN" sz="2000" b="1" dirty="0">
                <a:solidFill>
                  <a:schemeClr val="bg1"/>
                </a:solidFill>
                <a:latin typeface="微软雅黑" panose="020B0503020204020204" pitchFamily="34" charset="-122"/>
                <a:ea typeface="微软雅黑" panose="020B0503020204020204" pitchFamily="34" charset="-122"/>
              </a:rPr>
              <a:t>高铁行业企业</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200982" y="1928802"/>
            <a:ext cx="2387700" cy="57606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pPr>
            <a:r>
              <a:rPr lang="zh-CN" altLang="en-US" sz="2000" b="1" dirty="0" smtClean="0">
                <a:solidFill>
                  <a:schemeClr val="bg1"/>
                </a:solidFill>
                <a:latin typeface="微软雅黑" panose="020B0503020204020204" pitchFamily="34" charset="-122"/>
                <a:ea typeface="微软雅黑" panose="020B0503020204020204" pitchFamily="34" charset="-122"/>
              </a:rPr>
              <a:t>智库</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595794" y="2571744"/>
            <a:ext cx="2652860" cy="57606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pPr>
            <a:r>
              <a:rPr lang="zh-CN" altLang="zh-CN" sz="2000" b="1" dirty="0">
                <a:solidFill>
                  <a:schemeClr val="bg1"/>
                </a:solidFill>
                <a:latin typeface="微软雅黑" panose="020B0503020204020204" pitchFamily="34" charset="-122"/>
                <a:ea typeface="微软雅黑" panose="020B0503020204020204" pitchFamily="34" charset="-122"/>
              </a:rPr>
              <a:t>法律事务机构</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3464678" y="2571744"/>
            <a:ext cx="2520280" cy="57606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pPr>
            <a:r>
              <a:rPr lang="zh-CN" altLang="zh-CN" sz="2000" b="1" dirty="0">
                <a:solidFill>
                  <a:schemeClr val="bg1"/>
                </a:solidFill>
                <a:latin typeface="微软雅黑" panose="020B0503020204020204" pitchFamily="34" charset="-122"/>
                <a:ea typeface="微软雅黑" panose="020B0503020204020204" pitchFamily="34" charset="-122"/>
              </a:rPr>
              <a:t>会计事务机构</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6200982" y="2571744"/>
            <a:ext cx="2387700" cy="57606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pPr>
            <a:r>
              <a:rPr lang="zh-CN" altLang="en-US" sz="2000" b="1" dirty="0" smtClean="0">
                <a:solidFill>
                  <a:schemeClr val="bg1"/>
                </a:solidFill>
                <a:latin typeface="微软雅黑" panose="020B0503020204020204" pitchFamily="34" charset="-122"/>
                <a:ea typeface="微软雅黑" panose="020B0503020204020204" pitchFamily="34" charset="-122"/>
              </a:rPr>
              <a:t>相关</a:t>
            </a:r>
            <a:r>
              <a:rPr lang="zh-CN" altLang="zh-CN" sz="2000" b="1" dirty="0" smtClean="0">
                <a:solidFill>
                  <a:schemeClr val="bg1"/>
                </a:solidFill>
                <a:latin typeface="微软雅黑" panose="020B0503020204020204" pitchFamily="34" charset="-122"/>
                <a:ea typeface="微软雅黑" panose="020B0503020204020204" pitchFamily="34" charset="-122"/>
              </a:rPr>
              <a:t>咨询</a:t>
            </a:r>
            <a:r>
              <a:rPr lang="zh-CN" altLang="zh-CN" sz="2000" b="1" dirty="0">
                <a:solidFill>
                  <a:schemeClr val="bg1"/>
                </a:solidFill>
                <a:latin typeface="微软雅黑" panose="020B0503020204020204" pitchFamily="34" charset="-122"/>
                <a:ea typeface="微软雅黑" panose="020B0503020204020204" pitchFamily="34" charset="-122"/>
              </a:rPr>
              <a:t>机构</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571472" y="1285860"/>
            <a:ext cx="2652860" cy="57606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lnSpc>
                <a:spcPct val="130000"/>
              </a:lnSpc>
            </a:pPr>
            <a:r>
              <a:rPr lang="zh-CN" altLang="en-US" sz="2000" b="1" dirty="0" smtClean="0">
                <a:latin typeface="微软雅黑" panose="020B0503020204020204" pitchFamily="34" charset="-122"/>
                <a:ea typeface="微软雅黑" panose="020B0503020204020204" pitchFamily="34" charset="-122"/>
              </a:rPr>
              <a:t>宏观经济管理部门</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3440356" y="1285860"/>
            <a:ext cx="2520280" cy="57606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pPr>
            <a:r>
              <a:rPr lang="zh-CN" altLang="en-US" sz="2000" b="1" dirty="0" smtClean="0">
                <a:solidFill>
                  <a:schemeClr val="bg1"/>
                </a:solidFill>
                <a:latin typeface="微软雅黑" panose="020B0503020204020204" pitchFamily="34" charset="-122"/>
                <a:ea typeface="微软雅黑" panose="020B0503020204020204" pitchFamily="34" charset="-122"/>
              </a:rPr>
              <a:t>产业研究机构</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6176660" y="1285860"/>
            <a:ext cx="2387700" cy="57606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pPr>
            <a:r>
              <a:rPr lang="zh-CN" altLang="zh-CN" sz="2000" b="1" dirty="0">
                <a:solidFill>
                  <a:schemeClr val="bg1"/>
                </a:solidFill>
                <a:latin typeface="微软雅黑" panose="020B0503020204020204" pitchFamily="34" charset="-122"/>
                <a:ea typeface="微软雅黑" panose="020B0503020204020204" pitchFamily="34" charset="-122"/>
              </a:rPr>
              <a:t>金融机构</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162640" y="3214686"/>
            <a:ext cx="2520280" cy="57606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pPr>
            <a:r>
              <a:rPr lang="zh-CN" altLang="en-US" sz="2400" b="1" dirty="0" smtClean="0">
                <a:solidFill>
                  <a:schemeClr val="bg1"/>
                </a:solidFill>
                <a:latin typeface="微软雅黑" panose="020B0503020204020204" pitchFamily="34" charset="-122"/>
                <a:ea typeface="微软雅黑" panose="020B0503020204020204" pitchFamily="34" charset="-122"/>
              </a:rPr>
              <a:t>产业 </a:t>
            </a:r>
            <a:r>
              <a:rPr lang="zh-CN" altLang="en-US" sz="2000" b="1" dirty="0" smtClean="0">
                <a:solidFill>
                  <a:schemeClr val="bg1"/>
                </a:solidFill>
                <a:latin typeface="微软雅黑" panose="020B0503020204020204" pitchFamily="34" charset="-122"/>
                <a:ea typeface="微软雅黑" panose="020B0503020204020204" pitchFamily="34" charset="-122"/>
              </a:rPr>
              <a:t> 层次研究</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4898944" y="3214686"/>
            <a:ext cx="2387700" cy="57606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pPr>
            <a:r>
              <a:rPr lang="zh-CN" altLang="en-US" sz="2400" b="1" dirty="0" smtClean="0">
                <a:solidFill>
                  <a:schemeClr val="bg1"/>
                </a:solidFill>
                <a:latin typeface="微软雅黑" panose="020B0503020204020204" pitchFamily="34" charset="-122"/>
                <a:ea typeface="微软雅黑" panose="020B0503020204020204" pitchFamily="34" charset="-122"/>
              </a:rPr>
              <a:t>企业</a:t>
            </a:r>
            <a:r>
              <a:rPr lang="zh-CN" altLang="en-US" sz="2000" b="1" dirty="0" smtClean="0">
                <a:solidFill>
                  <a:schemeClr val="bg1"/>
                </a:solidFill>
                <a:latin typeface="微软雅黑" panose="020B0503020204020204" pitchFamily="34" charset="-122"/>
                <a:ea typeface="微软雅黑" panose="020B0503020204020204" pitchFamily="34" charset="-122"/>
              </a:rPr>
              <a:t>  层次研究</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285720" y="4000504"/>
            <a:ext cx="4357718" cy="1214446"/>
          </a:xfrm>
          <a:prstGeom prst="rect">
            <a:avLst/>
          </a:prstGeom>
          <a:ln>
            <a:solidFill>
              <a:srgbClr val="002060"/>
            </a:solidFill>
          </a:ln>
        </p:spPr>
        <p:txBody>
          <a:bodyPr wrap="square" anchor="ctr" anchorCtr="0">
            <a:noAutofit/>
          </a:bodyPr>
          <a:lstStyle/>
          <a:p>
            <a:pPr algn="ctr"/>
            <a:r>
              <a:rPr lang="zh-CN" altLang="en-US" b="1" dirty="0" smtClean="0">
                <a:latin typeface="微软雅黑" panose="020B0503020204020204" pitchFamily="34" charset="-122"/>
                <a:ea typeface="微软雅黑" panose="020B0503020204020204" pitchFamily="34" charset="-122"/>
              </a:rPr>
              <a:t>如何构建包括勘察、设计、施工、整车、运营等相关单位在内的</a:t>
            </a:r>
            <a:r>
              <a:rPr lang="zh-CN" altLang="en-US" sz="2200" b="1" dirty="0" smtClean="0">
                <a:solidFill>
                  <a:srgbClr val="FF0000"/>
                </a:solidFill>
                <a:latin typeface="微软雅黑" panose="020B0503020204020204" pitchFamily="34" charset="-122"/>
                <a:ea typeface="微软雅黑" panose="020B0503020204020204" pitchFamily="34" charset="-122"/>
              </a:rPr>
              <a:t>联合体</a:t>
            </a:r>
            <a:r>
              <a:rPr lang="zh-CN" altLang="en-US" b="1" dirty="0" smtClean="0">
                <a:latin typeface="微软雅黑" panose="020B0503020204020204" pitchFamily="34" charset="-122"/>
                <a:ea typeface="微软雅黑" panose="020B0503020204020204" pitchFamily="34" charset="-122"/>
              </a:rPr>
              <a:t>，提高“走出去”</a:t>
            </a:r>
            <a:r>
              <a:rPr lang="zh-CN" altLang="en-US" sz="2200" b="1" dirty="0" smtClean="0">
                <a:solidFill>
                  <a:srgbClr val="FF0000"/>
                </a:solidFill>
                <a:latin typeface="微软雅黑" panose="020B0503020204020204" pitchFamily="34" charset="-122"/>
                <a:ea typeface="微软雅黑" panose="020B0503020204020204" pitchFamily="34" charset="-122"/>
              </a:rPr>
              <a:t>整体实力</a:t>
            </a:r>
            <a:r>
              <a:rPr lang="zh-CN" altLang="en-US" b="1" dirty="0" smtClean="0">
                <a:latin typeface="微软雅黑" panose="020B0503020204020204" pitchFamily="34" charset="-122"/>
                <a:ea typeface="微软雅黑" panose="020B0503020204020204" pitchFamily="34" charset="-122"/>
              </a:rPr>
              <a:t>和</a:t>
            </a:r>
            <a:r>
              <a:rPr lang="zh-CN" altLang="en-US" sz="2200" b="1" dirty="0" smtClean="0">
                <a:solidFill>
                  <a:srgbClr val="FF0000"/>
                </a:solidFill>
                <a:latin typeface="微软雅黑" panose="020B0503020204020204" pitchFamily="34" charset="-122"/>
                <a:ea typeface="微软雅黑" panose="020B0503020204020204" pitchFamily="34" charset="-122"/>
              </a:rPr>
              <a:t>系统总包能力</a:t>
            </a:r>
            <a:endParaRPr lang="zh-CN" altLang="en-US" sz="2200" b="1" dirty="0" smtClean="0">
              <a:solidFill>
                <a:srgbClr val="FF0000"/>
              </a:solidFill>
              <a:latin typeface="微软雅黑" panose="020B0503020204020204" pitchFamily="34" charset="-122"/>
              <a:ea typeface="微软雅黑" panose="020B0503020204020204" pitchFamily="34" charset="-122"/>
            </a:endParaRPr>
          </a:p>
        </p:txBody>
      </p:sp>
      <p:sp>
        <p:nvSpPr>
          <p:cNvPr id="15" name="矩形 14"/>
          <p:cNvSpPr/>
          <p:nvPr/>
        </p:nvSpPr>
        <p:spPr>
          <a:xfrm>
            <a:off x="4857752" y="4000504"/>
            <a:ext cx="3929090" cy="1214446"/>
          </a:xfrm>
          <a:prstGeom prst="rect">
            <a:avLst/>
          </a:prstGeom>
          <a:ln>
            <a:solidFill>
              <a:srgbClr val="002060"/>
            </a:solidFill>
          </a:ln>
        </p:spPr>
        <p:txBody>
          <a:bodyPr wrap="square" anchor="ctr" anchorCtr="0">
            <a:noAutofit/>
          </a:bodyPr>
          <a:lstStyle/>
          <a:p>
            <a:r>
              <a:rPr lang="zh-CN" altLang="en-US" b="1" dirty="0" smtClean="0">
                <a:latin typeface="微软雅黑" panose="020B0503020204020204" pitchFamily="34" charset="-122"/>
                <a:ea typeface="微软雅黑" panose="020B0503020204020204" pitchFamily="34" charset="-122"/>
              </a:rPr>
              <a:t>研究如何“走进”目标国的</a:t>
            </a:r>
            <a:r>
              <a:rPr lang="zh-CN" altLang="en-US" sz="2200" b="1" dirty="0" smtClean="0">
                <a:solidFill>
                  <a:srgbClr val="FF0000"/>
                </a:solidFill>
                <a:latin typeface="微软雅黑" panose="020B0503020204020204" pitchFamily="34" charset="-122"/>
                <a:ea typeface="微软雅黑" panose="020B0503020204020204" pitchFamily="34" charset="-122"/>
              </a:rPr>
              <a:t>方略</a:t>
            </a:r>
            <a:r>
              <a:rPr lang="zh-CN" altLang="en-US" b="1" dirty="0" smtClean="0">
                <a:latin typeface="微软雅黑" panose="020B0503020204020204" pitchFamily="34" charset="-122"/>
                <a:ea typeface="微软雅黑" panose="020B0503020204020204" pitchFamily="34" charset="-122"/>
              </a:rPr>
              <a:t>，揭示“走出去”中的各种潜在</a:t>
            </a:r>
            <a:r>
              <a:rPr lang="zh-CN" altLang="en-US" sz="2200" b="1" dirty="0" smtClean="0">
                <a:solidFill>
                  <a:srgbClr val="FF0000"/>
                </a:solidFill>
                <a:latin typeface="微软雅黑" panose="020B0503020204020204" pitchFamily="34" charset="-122"/>
                <a:ea typeface="微软雅黑" panose="020B0503020204020204" pitchFamily="34" charset="-122"/>
              </a:rPr>
              <a:t>风险</a:t>
            </a:r>
            <a:r>
              <a:rPr lang="zh-CN" altLang="en-US" b="1" dirty="0" smtClean="0">
                <a:latin typeface="微软雅黑" panose="020B0503020204020204" pitchFamily="34" charset="-122"/>
                <a:ea typeface="微软雅黑" panose="020B0503020204020204" pitchFamily="34" charset="-122"/>
              </a:rPr>
              <a:t>以及应对、规避和管控风险的</a:t>
            </a:r>
            <a:r>
              <a:rPr lang="zh-CN" altLang="en-US" sz="2200" b="1" dirty="0" smtClean="0">
                <a:solidFill>
                  <a:srgbClr val="FF0000"/>
                </a:solidFill>
                <a:latin typeface="微软雅黑" panose="020B0503020204020204" pitchFamily="34" charset="-122"/>
                <a:ea typeface="微软雅黑" panose="020B0503020204020204" pitchFamily="34" charset="-122"/>
              </a:rPr>
              <a:t>策略</a:t>
            </a:r>
            <a:endParaRPr lang="zh-CN" altLang="en-US" sz="2200" b="1" dirty="0" smtClean="0">
              <a:solidFill>
                <a:srgbClr val="FF0000"/>
              </a:solidFill>
              <a:latin typeface="微软雅黑" panose="020B0503020204020204" pitchFamily="34" charset="-122"/>
              <a:ea typeface="微软雅黑" panose="020B0503020204020204" pitchFamily="34" charset="-122"/>
            </a:endParaRPr>
          </a:p>
        </p:txBody>
      </p:sp>
      <p:sp>
        <p:nvSpPr>
          <p:cNvPr id="24" name="矩形 23"/>
          <p:cNvSpPr/>
          <p:nvPr/>
        </p:nvSpPr>
        <p:spPr>
          <a:xfrm>
            <a:off x="0" y="5500702"/>
            <a:ext cx="9144000" cy="1200329"/>
          </a:xfrm>
          <a:prstGeom prst="rect">
            <a:avLst/>
          </a:prstGeom>
        </p:spPr>
        <p:txBody>
          <a:bodyPr wrap="squar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按照</a:t>
            </a:r>
            <a:r>
              <a:rPr lang="zh-CN" altLang="en-US" sz="2600" b="1" dirty="0" smtClean="0">
                <a:solidFill>
                  <a:schemeClr val="bg1"/>
                </a:solidFill>
                <a:latin typeface="微软雅黑" panose="020B0503020204020204" pitchFamily="34" charset="-122"/>
                <a:ea typeface="微软雅黑" panose="020B0503020204020204" pitchFamily="34" charset="-122"/>
              </a:rPr>
              <a:t>“</a:t>
            </a:r>
            <a:r>
              <a:rPr lang="zh-CN" altLang="en-US" sz="2600" b="1" dirty="0" smtClean="0">
                <a:solidFill>
                  <a:srgbClr val="FFFF00"/>
                </a:solidFill>
                <a:latin typeface="微软雅黑" panose="020B0503020204020204" pitchFamily="34" charset="-122"/>
                <a:ea typeface="微软雅黑" panose="020B0503020204020204" pitchFamily="34" charset="-122"/>
              </a:rPr>
              <a:t>一国一研</a:t>
            </a:r>
            <a:r>
              <a:rPr lang="zh-CN" altLang="en-US" sz="2600" b="1" dirty="0" smtClean="0">
                <a:solidFill>
                  <a:schemeClr val="bg1"/>
                </a:solidFill>
                <a:latin typeface="微软雅黑" panose="020B0503020204020204" pitchFamily="34" charset="-122"/>
                <a:ea typeface="微软雅黑" panose="020B0503020204020204" pitchFamily="34" charset="-122"/>
              </a:rPr>
              <a:t>”、“</a:t>
            </a:r>
            <a:r>
              <a:rPr lang="zh-CN" altLang="en-US" sz="2600" b="1" dirty="0" smtClean="0">
                <a:solidFill>
                  <a:srgbClr val="FFFF00"/>
                </a:solidFill>
                <a:latin typeface="微软雅黑" panose="020B0503020204020204" pitchFamily="34" charset="-122"/>
                <a:ea typeface="微软雅黑" panose="020B0503020204020204" pitchFamily="34" charset="-122"/>
              </a:rPr>
              <a:t>一国一策</a:t>
            </a:r>
            <a:r>
              <a:rPr lang="zh-CN" altLang="en-US" sz="26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原则</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000" b="1" dirty="0" smtClean="0">
                <a:solidFill>
                  <a:schemeClr val="bg1"/>
                </a:solidFill>
                <a:latin typeface="微软雅黑" panose="020B0503020204020204" pitchFamily="34" charset="-122"/>
                <a:ea typeface="微软雅黑" panose="020B0503020204020204" pitchFamily="34" charset="-122"/>
              </a:rPr>
              <a:t>编制铁路“走出去”</a:t>
            </a:r>
            <a:r>
              <a:rPr lang="zh-CN" altLang="en-US" sz="2000" b="1" dirty="0" smtClean="0">
                <a:solidFill>
                  <a:srgbClr val="FFFF00"/>
                </a:solidFill>
                <a:latin typeface="微软雅黑" panose="020B0503020204020204" pitchFamily="34" charset="-122"/>
                <a:ea typeface="微软雅黑" panose="020B0503020204020204" pitchFamily="34" charset="-122"/>
              </a:rPr>
              <a:t>国别研究报告</a:t>
            </a:r>
            <a:endParaRPr lang="en-US" altLang="zh-CN" sz="2000" b="1" dirty="0" smtClean="0">
              <a:solidFill>
                <a:srgbClr val="FFFF00"/>
              </a:solidFill>
              <a:latin typeface="微软雅黑" panose="020B0503020204020204" pitchFamily="34" charset="-122"/>
              <a:ea typeface="微软雅黑" panose="020B0503020204020204" pitchFamily="34" charset="-122"/>
            </a:endParaRPr>
          </a:p>
          <a:p>
            <a:pPr algn="ctr"/>
            <a:r>
              <a:rPr lang="zh-CN" altLang="en-US" sz="2000" b="1" dirty="0" smtClean="0">
                <a:solidFill>
                  <a:schemeClr val="bg1"/>
                </a:solidFill>
                <a:latin typeface="微软雅黑" panose="020B0503020204020204" pitchFamily="34" charset="-122"/>
                <a:ea typeface="微软雅黑" panose="020B0503020204020204" pitchFamily="34" charset="-122"/>
              </a:rPr>
              <a:t>据此制定针对性的技术集成方案和谈判、公关、商务、法务等项目</a:t>
            </a:r>
            <a:r>
              <a:rPr lang="zh-CN" altLang="en-US" sz="2000" b="1" dirty="0" smtClean="0">
                <a:solidFill>
                  <a:srgbClr val="FFFF00"/>
                </a:solidFill>
                <a:latin typeface="微软雅黑" panose="020B0503020204020204" pitchFamily="34" charset="-122"/>
                <a:ea typeface="微软雅黑" panose="020B0503020204020204" pitchFamily="34" charset="-122"/>
              </a:rPr>
              <a:t>进入</a:t>
            </a:r>
            <a:r>
              <a:rPr lang="zh-CN" altLang="en-US" sz="2600" b="1" dirty="0" smtClean="0">
                <a:solidFill>
                  <a:srgbClr val="FFFF00"/>
                </a:solidFill>
                <a:latin typeface="微软雅黑" panose="020B0503020204020204" pitchFamily="34" charset="-122"/>
                <a:ea typeface="微软雅黑" panose="020B0503020204020204" pitchFamily="34" charset="-122"/>
              </a:rPr>
              <a:t>攻略</a:t>
            </a:r>
            <a:endParaRPr lang="zh-CN" altLang="en-US" sz="2600" b="1" dirty="0" smtClean="0">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96752"/>
            <a:ext cx="8136904" cy="5140960"/>
          </a:xfrm>
          <a:prstGeom prst="rect">
            <a:avLst/>
          </a:prstGeom>
          <a:noFill/>
        </p:spPr>
        <p:txBody>
          <a:bodyPr wrap="square" rtlCol="0">
            <a:spAutoFit/>
          </a:bodyPr>
          <a:lstStyle/>
          <a:p>
            <a:pPr lvl="0"/>
            <a:r>
              <a:rPr lang="zh-CN" altLang="en-US" sz="2800" b="1" dirty="0" smtClean="0">
                <a:solidFill>
                  <a:srgbClr val="C00000"/>
                </a:solidFill>
                <a:latin typeface="黑体" panose="02010609060101010101" pitchFamily="49" charset="-122"/>
                <a:ea typeface="黑体" panose="02010609060101010101" pitchFamily="49" charset="-122"/>
              </a:rPr>
              <a:t>打造国家智库</a:t>
            </a:r>
            <a:endParaRPr lang="en-US" altLang="zh-CN" sz="2800" b="1" dirty="0" smtClean="0">
              <a:solidFill>
                <a:srgbClr val="C00000"/>
              </a:solidFill>
              <a:latin typeface="黑体" panose="02010609060101010101" pitchFamily="49" charset="-122"/>
              <a:ea typeface="黑体" panose="02010609060101010101" pitchFamily="49" charset="-122"/>
            </a:endParaRPr>
          </a:p>
          <a:p>
            <a:pPr lvl="0"/>
            <a:endParaRPr lang="en-US" altLang="zh-CN" b="1" dirty="0" smtClean="0">
              <a:solidFill>
                <a:srgbClr val="00B050"/>
              </a:solidFill>
              <a:latin typeface="方正准雅宋_GBK" pitchFamily="2" charset="-122"/>
              <a:ea typeface="方正准雅宋_GBK" pitchFamily="2" charset="-122"/>
            </a:endParaRPr>
          </a:p>
          <a:p>
            <a:pPr marL="447675" lvl="0" indent="-447675">
              <a:lnSpc>
                <a:spcPct val="130000"/>
              </a:lnSpc>
              <a:buFont typeface="Wingdings" panose="05000000000000000000" pitchFamily="2" charset="2"/>
              <a:buChar char="Ø"/>
            </a:pPr>
            <a:r>
              <a:rPr lang="zh-CN" altLang="en-US" sz="2400" b="1" dirty="0" smtClean="0">
                <a:solidFill>
                  <a:srgbClr val="002060"/>
                </a:solidFill>
                <a:latin typeface="微软雅黑" panose="020B0503020204020204" pitchFamily="34" charset="-122"/>
                <a:ea typeface="微软雅黑" panose="020B0503020204020204" pitchFamily="34" charset="-122"/>
              </a:rPr>
              <a:t>一是积极筹建</a:t>
            </a:r>
            <a:r>
              <a:rPr lang="zh-CN" altLang="en-US" sz="2400" b="1" dirty="0" smtClean="0">
                <a:solidFill>
                  <a:srgbClr val="002060"/>
                </a:solidFill>
                <a:latin typeface="微软雅黑" panose="020B0503020204020204" pitchFamily="34" charset="-122"/>
                <a:ea typeface="微软雅黑" panose="020B0503020204020204" pitchFamily="34" charset="-122"/>
                <a:sym typeface="+mn-ea"/>
              </a:rPr>
              <a:t>工程</a:t>
            </a:r>
            <a:r>
              <a:rPr lang="zh-CN" altLang="en-US" sz="2400" b="1" dirty="0" smtClean="0">
                <a:solidFill>
                  <a:srgbClr val="C00000"/>
                </a:solidFill>
                <a:latin typeface="微软雅黑" panose="020B0503020204020204" pitchFamily="34" charset="-122"/>
                <a:ea typeface="微软雅黑" panose="020B0503020204020204" pitchFamily="34" charset="-122"/>
              </a:rPr>
              <a:t>铁路走出去世界性发展研究基地</a:t>
            </a:r>
            <a:r>
              <a:rPr lang="zh-CN" altLang="en-US" sz="2400" b="1" dirty="0" smtClean="0">
                <a:solidFill>
                  <a:srgbClr val="002060"/>
                </a:solidFill>
                <a:latin typeface="微软雅黑" panose="020B0503020204020204" pitchFamily="34" charset="-122"/>
                <a:ea typeface="微软雅黑" panose="020B0503020204020204" pitchFamily="34" charset="-122"/>
              </a:rPr>
              <a:t>，深入开展高铁国际管理与运营服务研究，形成系统化、科学化中国高铁品牌走出去营销策略</a:t>
            </a:r>
            <a:endParaRPr lang="en-US" altLang="zh-CN" sz="2400" b="1" dirty="0" smtClean="0">
              <a:solidFill>
                <a:srgbClr val="002060"/>
              </a:solidFill>
              <a:latin typeface="微软雅黑" panose="020B0503020204020204" pitchFamily="34" charset="-122"/>
              <a:ea typeface="微软雅黑" panose="020B0503020204020204" pitchFamily="34" charset="-122"/>
            </a:endParaRPr>
          </a:p>
          <a:p>
            <a:pPr marL="447675" lvl="0" indent="-447675">
              <a:lnSpc>
                <a:spcPct val="130000"/>
              </a:lnSpc>
              <a:buFont typeface="Wingdings" panose="05000000000000000000" pitchFamily="2" charset="2"/>
              <a:buChar char="Ø"/>
            </a:pPr>
            <a:r>
              <a:rPr lang="zh-CN" altLang="en-US" sz="2400" b="1" dirty="0" smtClean="0">
                <a:solidFill>
                  <a:srgbClr val="002060"/>
                </a:solidFill>
                <a:latin typeface="微软雅黑" panose="020B0503020204020204" pitchFamily="34" charset="-122"/>
                <a:ea typeface="微软雅黑" panose="020B0503020204020204" pitchFamily="34" charset="-122"/>
              </a:rPr>
              <a:t>二是建立</a:t>
            </a:r>
            <a:r>
              <a:rPr lang="zh-CN" altLang="en-US" sz="2400" b="1" dirty="0" smtClean="0">
                <a:solidFill>
                  <a:srgbClr val="C00000"/>
                </a:solidFill>
                <a:latin typeface="微软雅黑" panose="020B0503020204020204" pitchFamily="34" charset="-122"/>
                <a:ea typeface="微软雅黑" panose="020B0503020204020204" pitchFamily="34" charset="-122"/>
              </a:rPr>
              <a:t>高铁走出去区域性发展研究中心</a:t>
            </a:r>
            <a:r>
              <a:rPr lang="zh-CN" altLang="en-US" sz="2400" b="1" dirty="0" smtClean="0">
                <a:solidFill>
                  <a:srgbClr val="002060"/>
                </a:solidFill>
                <a:latin typeface="微软雅黑" panose="020B0503020204020204" pitchFamily="34" charset="-122"/>
                <a:ea typeface="微软雅黑" panose="020B0503020204020204" pitchFamily="34" charset="-122"/>
              </a:rPr>
              <a:t>（中国在美国的第一个高铁研究中心</a:t>
            </a:r>
            <a:r>
              <a:rPr lang="en-US" altLang="zh-CN" sz="2400" b="1" dirty="0" smtClean="0">
                <a:solidFill>
                  <a:srgbClr val="002060"/>
                </a:solidFill>
                <a:latin typeface="微软雅黑" panose="020B0503020204020204" pitchFamily="34" charset="-122"/>
                <a:ea typeface="微软雅黑" panose="020B0503020204020204" pitchFamily="34" charset="-122"/>
              </a:rPr>
              <a:t>——“</a:t>
            </a:r>
            <a:r>
              <a:rPr lang="zh-CN" altLang="en-US" sz="2400" b="1" dirty="0" smtClean="0">
                <a:solidFill>
                  <a:srgbClr val="002060"/>
                </a:solidFill>
                <a:latin typeface="微软雅黑" panose="020B0503020204020204" pitchFamily="34" charset="-122"/>
                <a:ea typeface="微软雅黑" panose="020B0503020204020204" pitchFamily="34" charset="-122"/>
              </a:rPr>
              <a:t>高速铁路教育、科研与发展中心”）</a:t>
            </a:r>
            <a:endParaRPr lang="en-US" altLang="zh-CN" sz="2400" b="1" dirty="0" smtClean="0">
              <a:solidFill>
                <a:srgbClr val="002060"/>
              </a:solidFill>
              <a:latin typeface="微软雅黑" panose="020B0503020204020204" pitchFamily="34" charset="-122"/>
              <a:ea typeface="微软雅黑" panose="020B0503020204020204" pitchFamily="34" charset="-122"/>
            </a:endParaRPr>
          </a:p>
          <a:p>
            <a:pPr marL="447675" lvl="0" indent="-447675">
              <a:lnSpc>
                <a:spcPct val="130000"/>
              </a:lnSpc>
              <a:buFont typeface="Wingdings" panose="05000000000000000000" pitchFamily="2" charset="2"/>
              <a:buChar char="Ø"/>
            </a:pPr>
            <a:r>
              <a:rPr lang="zh-CN" altLang="en-US" sz="2400" b="1" dirty="0" smtClean="0">
                <a:solidFill>
                  <a:srgbClr val="002060"/>
                </a:solidFill>
                <a:latin typeface="微软雅黑" panose="020B0503020204020204" pitchFamily="34" charset="-122"/>
                <a:ea typeface="微软雅黑" panose="020B0503020204020204" pitchFamily="34" charset="-122"/>
              </a:rPr>
              <a:t>三是打造</a:t>
            </a:r>
            <a:r>
              <a:rPr lang="zh-CN" altLang="en-US" sz="2400" b="1" dirty="0" smtClean="0">
                <a:solidFill>
                  <a:srgbClr val="C00000"/>
                </a:solidFill>
                <a:latin typeface="微软雅黑" panose="020B0503020204020204" pitchFamily="34" charset="-122"/>
                <a:ea typeface="微软雅黑" panose="020B0503020204020204" pitchFamily="34" charset="-122"/>
              </a:rPr>
              <a:t>海外推介品牌</a:t>
            </a:r>
            <a:r>
              <a:rPr lang="zh-CN" altLang="en-US" sz="2400" b="1" dirty="0" smtClean="0">
                <a:solidFill>
                  <a:srgbClr val="002060"/>
                </a:solidFill>
                <a:latin typeface="微软雅黑" panose="020B0503020204020204" pitchFamily="34" charset="-122"/>
                <a:ea typeface="微软雅黑" panose="020B0503020204020204" pitchFamily="34" charset="-122"/>
              </a:rPr>
              <a:t>，可适时在国外举办高铁走出去战略海外论坛</a:t>
            </a:r>
            <a:endParaRPr lang="en-US" altLang="zh-CN" sz="2400" b="1" dirty="0" smtClean="0">
              <a:solidFill>
                <a:srgbClr val="002060"/>
              </a:solidFill>
              <a:latin typeface="微软雅黑" panose="020B0503020204020204" pitchFamily="34" charset="-122"/>
              <a:ea typeface="微软雅黑" panose="020B0503020204020204" pitchFamily="34" charset="-122"/>
            </a:endParaRPr>
          </a:p>
          <a:p>
            <a:pPr lvl="0"/>
            <a:endParaRPr lang="zh-CN" altLang="en-US" b="1" dirty="0" smtClean="0">
              <a:solidFill>
                <a:srgbClr val="00B050"/>
              </a:solidFill>
              <a:latin typeface="方正准雅宋_GBK" pitchFamily="2" charset="-122"/>
              <a:ea typeface="方正准雅宋_GBK" pitchFamily="2" charset="-122"/>
            </a:endParaRPr>
          </a:p>
          <a:p>
            <a:endParaRPr lang="zh-CN" altLang="en-US" dirty="0"/>
          </a:p>
        </p:txBody>
      </p:sp>
      <p:sp>
        <p:nvSpPr>
          <p:cNvPr id="3" name="TextBox 2"/>
          <p:cNvSpPr txBox="1"/>
          <p:nvPr/>
        </p:nvSpPr>
        <p:spPr>
          <a:xfrm>
            <a:off x="323528" y="404664"/>
            <a:ext cx="7344816" cy="757555"/>
          </a:xfrm>
          <a:prstGeom prst="rect">
            <a:avLst/>
          </a:prstGeom>
          <a:noFill/>
        </p:spPr>
        <p:txBody>
          <a:bodyPr wrap="squar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2.  </a:t>
            </a:r>
            <a:r>
              <a:rPr lang="zh-CN" altLang="en-US" sz="2400" b="1" dirty="0" smtClean="0">
                <a:solidFill>
                  <a:schemeClr val="bg1"/>
                </a:solidFill>
                <a:latin typeface="微软雅黑" panose="020B0503020204020204" pitchFamily="34" charset="-122"/>
                <a:ea typeface="微软雅黑" panose="020B0503020204020204" pitchFamily="34" charset="-122"/>
              </a:rPr>
              <a:t>建立铁路“走出去”战略研究联盟”</a:t>
            </a:r>
            <a:endParaRPr lang="zh-CN" altLang="en-US" sz="2400" b="1" dirty="0" smtClean="0">
              <a:solidFill>
                <a:schemeClr val="bg1"/>
              </a:solidFill>
              <a:latin typeface="微软雅黑" panose="020B0503020204020204" pitchFamily="34" charset="-122"/>
              <a:ea typeface="微软雅黑" panose="020B0503020204020204" pitchFamily="34" charset="-122"/>
            </a:endParaRPr>
          </a:p>
          <a:p>
            <a:endParaRPr lang="zh-CN" alt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用户目录\Desktop\2013年12月16日与光明日报联合主办中国高铁走出去战略论坛。图为厉无畏先生在演讲中.jpg"/>
          <p:cNvPicPr>
            <a:picLocks noChangeAspect="1"/>
          </p:cNvPicPr>
          <p:nvPr/>
        </p:nvPicPr>
        <p:blipFill>
          <a:blip r:embed="rId1" cstate="print"/>
          <a:srcRect t="9158" b="14519"/>
          <a:stretch>
            <a:fillRect/>
          </a:stretch>
        </p:blipFill>
        <p:spPr>
          <a:xfrm>
            <a:off x="928688" y="1500188"/>
            <a:ext cx="7019925" cy="3571875"/>
          </a:xfrm>
          <a:prstGeom prst="rect">
            <a:avLst/>
          </a:prstGeom>
          <a:noFill/>
          <a:ln w="9525">
            <a:noFill/>
          </a:ln>
        </p:spPr>
      </p:pic>
      <p:sp>
        <p:nvSpPr>
          <p:cNvPr id="3" name="矩形 3"/>
          <p:cNvSpPr/>
          <p:nvPr/>
        </p:nvSpPr>
        <p:spPr>
          <a:xfrm>
            <a:off x="928688" y="5214938"/>
            <a:ext cx="7000875" cy="1108075"/>
          </a:xfrm>
          <a:prstGeom prst="rect">
            <a:avLst/>
          </a:prstGeom>
          <a:noFill/>
          <a:ln w="9525">
            <a:noFill/>
          </a:ln>
        </p:spPr>
        <p:txBody>
          <a:bodyPr>
            <a:spAutoFit/>
          </a:bodyPr>
          <a:lstStyle/>
          <a:p>
            <a:pPr lvl="0" algn="ctr" eaLnBrk="1" hangingPunct="1"/>
            <a:r>
              <a:rPr lang="en-US" altLang="zh-CN" sz="2200" b="1" dirty="0">
                <a:solidFill>
                  <a:srgbClr val="002060"/>
                </a:solidFill>
                <a:latin typeface="微软雅黑" panose="020B0503020204020204" pitchFamily="34" charset="-122"/>
                <a:ea typeface="微软雅黑" panose="020B0503020204020204" pitchFamily="34" charset="-122"/>
              </a:rPr>
              <a:t>2013</a:t>
            </a:r>
            <a:r>
              <a:rPr lang="zh-CN" altLang="en-US" sz="2200" b="1" dirty="0">
                <a:solidFill>
                  <a:srgbClr val="002060"/>
                </a:solidFill>
                <a:latin typeface="微软雅黑" panose="020B0503020204020204" pitchFamily="34" charset="-122"/>
                <a:ea typeface="微软雅黑" panose="020B0503020204020204" pitchFamily="34" charset="-122"/>
              </a:rPr>
              <a:t>年</a:t>
            </a:r>
            <a:r>
              <a:rPr lang="en-US" altLang="zh-CN" sz="2200" b="1" dirty="0">
                <a:solidFill>
                  <a:srgbClr val="002060"/>
                </a:solidFill>
                <a:latin typeface="微软雅黑" panose="020B0503020204020204" pitchFamily="34" charset="-122"/>
                <a:ea typeface="微软雅黑" panose="020B0503020204020204" pitchFamily="34" charset="-122"/>
              </a:rPr>
              <a:t>12</a:t>
            </a:r>
            <a:r>
              <a:rPr lang="zh-CN" altLang="en-US" sz="2200" b="1" dirty="0">
                <a:solidFill>
                  <a:srgbClr val="002060"/>
                </a:solidFill>
                <a:latin typeface="微软雅黑" panose="020B0503020204020204" pitchFamily="34" charset="-122"/>
                <a:ea typeface="微软雅黑" panose="020B0503020204020204" pitchFamily="34" charset="-122"/>
              </a:rPr>
              <a:t>月</a:t>
            </a:r>
            <a:r>
              <a:rPr lang="en-US" altLang="zh-CN" sz="2200" b="1" dirty="0">
                <a:solidFill>
                  <a:srgbClr val="002060"/>
                </a:solidFill>
                <a:latin typeface="微软雅黑" panose="020B0503020204020204" pitchFamily="34" charset="-122"/>
                <a:ea typeface="微软雅黑" panose="020B0503020204020204" pitchFamily="34" charset="-122"/>
              </a:rPr>
              <a:t>14</a:t>
            </a:r>
            <a:r>
              <a:rPr lang="zh-CN" altLang="en-US" sz="2200" b="1" dirty="0">
                <a:solidFill>
                  <a:srgbClr val="002060"/>
                </a:solidFill>
                <a:latin typeface="微软雅黑" panose="020B0503020204020204" pitchFamily="34" charset="-122"/>
                <a:ea typeface="微软雅黑" panose="020B0503020204020204" pitchFamily="34" charset="-122"/>
              </a:rPr>
              <a:t>日，西南交通大学与</a:t>
            </a:r>
            <a:r>
              <a:rPr lang="en-US" altLang="zh-CN" sz="2200" b="1" dirty="0">
                <a:solidFill>
                  <a:srgbClr val="002060"/>
                </a:solidFill>
                <a:latin typeface="微软雅黑" panose="020B0503020204020204" pitchFamily="34" charset="-122"/>
                <a:ea typeface="微软雅黑" panose="020B0503020204020204" pitchFamily="34" charset="-122"/>
              </a:rPr>
              <a:t>《</a:t>
            </a:r>
            <a:r>
              <a:rPr lang="zh-CN" altLang="en-US" sz="2200" b="1" dirty="0">
                <a:solidFill>
                  <a:srgbClr val="002060"/>
                </a:solidFill>
                <a:latin typeface="微软雅黑" panose="020B0503020204020204" pitchFamily="34" charset="-122"/>
                <a:ea typeface="微软雅黑" panose="020B0503020204020204" pitchFamily="34" charset="-122"/>
              </a:rPr>
              <a:t>光明日报</a:t>
            </a:r>
            <a:r>
              <a:rPr lang="en-US" altLang="zh-CN" sz="2200" b="1" dirty="0">
                <a:solidFill>
                  <a:srgbClr val="002060"/>
                </a:solidFill>
                <a:latin typeface="微软雅黑" panose="020B0503020204020204" pitchFamily="34" charset="-122"/>
                <a:ea typeface="微软雅黑" panose="020B0503020204020204" pitchFamily="34" charset="-122"/>
              </a:rPr>
              <a:t>》</a:t>
            </a:r>
            <a:r>
              <a:rPr lang="zh-CN" altLang="en-US" sz="2200" b="1" dirty="0">
                <a:solidFill>
                  <a:srgbClr val="002060"/>
                </a:solidFill>
                <a:latin typeface="微软雅黑" panose="020B0503020204020204" pitchFamily="34" charset="-122"/>
                <a:ea typeface="微软雅黑" panose="020B0503020204020204" pitchFamily="34" charset="-122"/>
              </a:rPr>
              <a:t>社联合主办、国际铁路联盟等协办</a:t>
            </a:r>
            <a:endParaRPr lang="en-US" altLang="zh-CN" sz="2200" b="1" dirty="0">
              <a:solidFill>
                <a:srgbClr val="002060"/>
              </a:solidFill>
              <a:latin typeface="微软雅黑" panose="020B0503020204020204" pitchFamily="34" charset="-122"/>
              <a:ea typeface="微软雅黑" panose="020B0503020204020204" pitchFamily="34" charset="-122"/>
            </a:endParaRPr>
          </a:p>
          <a:p>
            <a:pPr lvl="0" algn="ctr" eaLnBrk="1" hangingPunct="1"/>
            <a:r>
              <a:rPr lang="zh-CN" altLang="en-US" sz="2200" b="1" dirty="0">
                <a:solidFill>
                  <a:srgbClr val="002060"/>
                </a:solidFill>
                <a:latin typeface="微软雅黑" panose="020B0503020204020204" pitchFamily="34" charset="-122"/>
                <a:ea typeface="微软雅黑" panose="020B0503020204020204" pitchFamily="34" charset="-122"/>
              </a:rPr>
              <a:t>首届“中国高铁走出去战略高峰论坛”</a:t>
            </a:r>
            <a:endParaRPr lang="zh-CN" altLang="en-US" sz="2200" b="1" dirty="0">
              <a:solidFill>
                <a:srgbClr val="002060"/>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323528" y="404664"/>
            <a:ext cx="7344816" cy="757555"/>
          </a:xfrm>
          <a:prstGeom prst="rect">
            <a:avLst/>
          </a:prstGeom>
          <a:noFill/>
        </p:spPr>
        <p:txBody>
          <a:bodyPr wrap="squar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2.  </a:t>
            </a:r>
            <a:r>
              <a:rPr lang="zh-CN" altLang="en-US" sz="2400" b="1" dirty="0" smtClean="0">
                <a:solidFill>
                  <a:schemeClr val="bg1"/>
                </a:solidFill>
                <a:latin typeface="微软雅黑" panose="020B0503020204020204" pitchFamily="34" charset="-122"/>
                <a:ea typeface="微软雅黑" panose="020B0503020204020204" pitchFamily="34" charset="-122"/>
              </a:rPr>
              <a:t>建立铁路“走出去”战略研究联盟”</a:t>
            </a:r>
            <a:endParaRPr lang="zh-CN" altLang="en-US" sz="2400" b="1" dirty="0" smtClean="0">
              <a:solidFill>
                <a:schemeClr val="bg1"/>
              </a:solidFill>
              <a:latin typeface="微软雅黑" panose="020B0503020204020204" pitchFamily="34" charset="-122"/>
              <a:ea typeface="微软雅黑" panose="020B0503020204020204" pitchFamily="34" charset="-122"/>
            </a:endParaRPr>
          </a:p>
          <a:p>
            <a:endParaRPr lang="zh-CN" alt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285721" y="97673"/>
            <a:ext cx="79647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r>
              <a:rPr lang="en-US" altLang="zh-CN" sz="2400" b="1" dirty="0" smtClean="0">
                <a:solidFill>
                  <a:schemeClr val="bg1"/>
                </a:solidFill>
                <a:latin typeface="微软雅黑" panose="020B0503020204020204" pitchFamily="34" charset="-122"/>
                <a:ea typeface="微软雅黑" panose="020B0503020204020204" pitchFamily="34" charset="-122"/>
              </a:rPr>
              <a:t>3.  </a:t>
            </a:r>
            <a:r>
              <a:rPr lang="zh-CN" altLang="en-US" sz="2400" b="1" dirty="0" smtClean="0">
                <a:solidFill>
                  <a:schemeClr val="bg1"/>
                </a:solidFill>
                <a:latin typeface="微软雅黑" panose="020B0503020204020204" pitchFamily="34" charset="-122"/>
                <a:ea typeface="微软雅黑" panose="020B0503020204020204" pitchFamily="34" charset="-122"/>
              </a:rPr>
              <a:t>加强和国际两大铁路组织（</a:t>
            </a:r>
            <a:r>
              <a:rPr lang="en-US" altLang="zh-CN" sz="2400" b="1" dirty="0" smtClean="0">
                <a:solidFill>
                  <a:schemeClr val="bg1"/>
                </a:solidFill>
                <a:latin typeface="微软雅黑" panose="020B0503020204020204" pitchFamily="34" charset="-122"/>
                <a:ea typeface="微软雅黑" panose="020B0503020204020204" pitchFamily="34" charset="-122"/>
              </a:rPr>
              <a:t>RCO</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en-US" altLang="zh-CN" sz="2400" b="1" dirty="0" smtClean="0">
                <a:solidFill>
                  <a:schemeClr val="bg1"/>
                </a:solidFill>
                <a:latin typeface="微软雅黑" panose="020B0503020204020204" pitchFamily="34" charset="-122"/>
                <a:ea typeface="微软雅黑" panose="020B0503020204020204" pitchFamily="34" charset="-122"/>
              </a:rPr>
              <a:t>UIC</a:t>
            </a:r>
            <a:r>
              <a:rPr lang="zh-CN" altLang="en-US" sz="2400" b="1" dirty="0" smtClean="0">
                <a:solidFill>
                  <a:schemeClr val="bg1"/>
                </a:solidFill>
                <a:latin typeface="微软雅黑" panose="020B0503020204020204" pitchFamily="34" charset="-122"/>
                <a:ea typeface="微软雅黑" panose="020B0503020204020204" pitchFamily="34" charset="-122"/>
              </a:rPr>
              <a:t>）</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marL="457200" indent="-457200"/>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en-US" sz="2400" b="1" dirty="0" smtClean="0">
                <a:solidFill>
                  <a:schemeClr val="bg1"/>
                </a:solidFill>
                <a:latin typeface="微软雅黑" panose="020B0503020204020204" pitchFamily="34" charset="-122"/>
                <a:ea typeface="微软雅黑" panose="020B0503020204020204" pitchFamily="34" charset="-122"/>
              </a:rPr>
              <a:t>和国际标准组织（</a:t>
            </a:r>
            <a:r>
              <a:rPr lang="en-US" altLang="zh-CN" sz="2400" b="1" dirty="0" smtClean="0">
                <a:solidFill>
                  <a:schemeClr val="bg1"/>
                </a:solidFill>
                <a:latin typeface="微软雅黑" panose="020B0503020204020204" pitchFamily="34" charset="-122"/>
                <a:ea typeface="微软雅黑" panose="020B0503020204020204" pitchFamily="34" charset="-122"/>
              </a:rPr>
              <a:t>ISO</a:t>
            </a:r>
            <a:r>
              <a:rPr lang="zh-CN" altLang="en-US" sz="2400" b="1" dirty="0" smtClean="0">
                <a:solidFill>
                  <a:schemeClr val="bg1"/>
                </a:solidFill>
                <a:latin typeface="微软雅黑" panose="020B0503020204020204" pitchFamily="34" charset="-122"/>
                <a:ea typeface="微软雅黑" panose="020B0503020204020204" pitchFamily="34" charset="-122"/>
              </a:rPr>
              <a:t>）等机构的沟通与交流</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285720" y="1500174"/>
            <a:ext cx="8858280" cy="1200329"/>
          </a:xfrm>
          <a:prstGeom prst="rect">
            <a:avLst/>
          </a:prstGeom>
        </p:spPr>
        <p:txBody>
          <a:bodyPr wrap="square">
            <a:spAutoFit/>
          </a:bodyPr>
          <a:lstStyle/>
          <a:p>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加强与铁路合作组织（</a:t>
            </a:r>
            <a:r>
              <a:rPr lang="en-US"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RCO</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）、国际铁路联盟（</a:t>
            </a:r>
            <a:r>
              <a:rPr lang="en-US"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UIC</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），以及国际标准组织（</a:t>
            </a:r>
            <a:r>
              <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ISO</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）、欧洲标准化组织（</a:t>
            </a:r>
            <a:r>
              <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CEN/CENELEC</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）、国际电工委员会（</a:t>
            </a:r>
            <a:r>
              <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IEC</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）等机构沟通与交流</a:t>
            </a:r>
            <a:endPar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 name="矩形 3"/>
          <p:cNvSpPr/>
          <p:nvPr/>
        </p:nvSpPr>
        <p:spPr>
          <a:xfrm>
            <a:off x="642910" y="2928934"/>
            <a:ext cx="8215370" cy="1717393"/>
          </a:xfrm>
          <a:prstGeom prst="rect">
            <a:avLst/>
          </a:prstGeom>
        </p:spPr>
        <p:txBody>
          <a:bodyPr wrap="square">
            <a:spAutoFit/>
          </a:bodyPr>
          <a:lstStyle/>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继续完善、细化</a:t>
            </a:r>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自身技术标准规范</a:t>
            </a:r>
            <a:endParaRPr lang="en-US" altLang="zh-CN"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积极</a:t>
            </a:r>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参与</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高速铁路规划和标准的制定，力争发挥</a:t>
            </a:r>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主导</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作用</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着力推进</a:t>
            </a:r>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中国不同谱系标准的国际化</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，不断提升中国高铁标准的国际声誉</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矩形 4"/>
          <p:cNvSpPr/>
          <p:nvPr/>
        </p:nvSpPr>
        <p:spPr>
          <a:xfrm>
            <a:off x="571472" y="4714884"/>
            <a:ext cx="3714776" cy="57606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pPr>
            <a:r>
              <a:rPr lang="zh-CN" altLang="en-US" sz="2400" b="1" dirty="0" smtClean="0">
                <a:solidFill>
                  <a:schemeClr val="bg1"/>
                </a:solidFill>
                <a:latin typeface="微软雅黑" panose="020B0503020204020204" pitchFamily="34" charset="-122"/>
                <a:ea typeface="微软雅黑" panose="020B0503020204020204" pitchFamily="34" charset="-122"/>
              </a:rPr>
              <a:t>突破海外标准壁垒</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4572000" y="4714884"/>
            <a:ext cx="4429156" cy="57606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pPr>
            <a:r>
              <a:rPr lang="zh-CN" altLang="en-US" sz="2400" b="1" dirty="0" smtClean="0">
                <a:solidFill>
                  <a:schemeClr val="bg1"/>
                </a:solidFill>
                <a:latin typeface="微软雅黑" panose="020B0503020204020204" pitchFamily="34" charset="-122"/>
                <a:ea typeface="微软雅黑" panose="020B0503020204020204" pitchFamily="34" charset="-122"/>
              </a:rPr>
              <a:t>建立健全区域性国际高铁联盟</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71406" y="5643578"/>
            <a:ext cx="4171980" cy="857256"/>
          </a:xfrm>
          <a:prstGeom prst="rect">
            <a:avLst/>
          </a:prstGeom>
          <a:ln>
            <a:solidFill>
              <a:srgbClr val="002060"/>
            </a:solidFill>
          </a:ln>
        </p:spPr>
        <p:txBody>
          <a:bodyPr wrap="square" anchor="ctr" anchorCtr="0">
            <a:noAutofit/>
          </a:bodyPr>
          <a:lstStyle/>
          <a:p>
            <a:pPr algn="ct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推动中国高速铁路技术标准</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algn="ct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与国际</a:t>
            </a:r>
            <a:r>
              <a:rPr lang="zh-CN" altLang="en-US" sz="30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接轨</a:t>
            </a:r>
            <a:endParaRPr lang="zh-CN" altLang="en-US" sz="30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9" name="矩形 8"/>
          <p:cNvSpPr/>
          <p:nvPr/>
        </p:nvSpPr>
        <p:spPr>
          <a:xfrm>
            <a:off x="4643438" y="5643578"/>
            <a:ext cx="4171980" cy="857256"/>
          </a:xfrm>
          <a:prstGeom prst="rect">
            <a:avLst/>
          </a:prstGeom>
          <a:ln>
            <a:solidFill>
              <a:srgbClr val="002060"/>
            </a:solidFill>
          </a:ln>
        </p:spPr>
        <p:txBody>
          <a:bodyPr wrap="square" anchor="ctr" anchorCtr="0">
            <a:noAutofit/>
          </a:bodyPr>
          <a:lstStyle/>
          <a:p>
            <a:pPr algn="ct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策略上使中国标准</a:t>
            </a:r>
            <a:r>
              <a:rPr lang="zh-CN" altLang="en-US" sz="30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率先</a:t>
            </a:r>
            <a:endParaRPr lang="en-US" altLang="zh-CN" sz="30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algn="ct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在</a:t>
            </a: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RCO</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范围内成为国际标准</a:t>
            </a:r>
            <a:endPar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cxnSp>
        <p:nvCxnSpPr>
          <p:cNvPr id="11" name="直接箭头连接符 10"/>
          <p:cNvCxnSpPr>
            <a:stCxn id="5" idx="2"/>
          </p:cNvCxnSpPr>
          <p:nvPr/>
        </p:nvCxnSpPr>
        <p:spPr>
          <a:xfrm rot="5400000">
            <a:off x="2288264" y="5431544"/>
            <a:ext cx="28119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rot="5400000">
            <a:off x="6575338" y="5426190"/>
            <a:ext cx="28119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285721" y="97673"/>
            <a:ext cx="79647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r>
              <a:rPr lang="en-US" altLang="zh-CN" sz="2400" b="1" dirty="0" smtClean="0">
                <a:solidFill>
                  <a:schemeClr val="bg1"/>
                </a:solidFill>
                <a:latin typeface="微软雅黑" panose="020B0503020204020204" pitchFamily="34" charset="-122"/>
                <a:ea typeface="微软雅黑" panose="020B0503020204020204" pitchFamily="34" charset="-122"/>
              </a:rPr>
              <a:t>3.  </a:t>
            </a:r>
            <a:r>
              <a:rPr lang="zh-CN" altLang="en-US" sz="2400" b="1" dirty="0" smtClean="0">
                <a:solidFill>
                  <a:schemeClr val="bg1"/>
                </a:solidFill>
                <a:latin typeface="微软雅黑" panose="020B0503020204020204" pitchFamily="34" charset="-122"/>
                <a:ea typeface="微软雅黑" panose="020B0503020204020204" pitchFamily="34" charset="-122"/>
              </a:rPr>
              <a:t>加强和国际两大铁路组织（</a:t>
            </a:r>
            <a:r>
              <a:rPr lang="en-US" altLang="zh-CN" sz="2400" b="1" dirty="0" smtClean="0">
                <a:solidFill>
                  <a:schemeClr val="bg1"/>
                </a:solidFill>
                <a:latin typeface="微软雅黑" panose="020B0503020204020204" pitchFamily="34" charset="-122"/>
                <a:ea typeface="微软雅黑" panose="020B0503020204020204" pitchFamily="34" charset="-122"/>
              </a:rPr>
              <a:t>RCO</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en-US" altLang="zh-CN" sz="2400" b="1" dirty="0" smtClean="0">
                <a:solidFill>
                  <a:schemeClr val="bg1"/>
                </a:solidFill>
                <a:latin typeface="微软雅黑" panose="020B0503020204020204" pitchFamily="34" charset="-122"/>
                <a:ea typeface="微软雅黑" panose="020B0503020204020204" pitchFamily="34" charset="-122"/>
              </a:rPr>
              <a:t>UIC</a:t>
            </a:r>
            <a:r>
              <a:rPr lang="zh-CN" altLang="en-US" sz="2400" b="1" dirty="0" smtClean="0">
                <a:solidFill>
                  <a:schemeClr val="bg1"/>
                </a:solidFill>
                <a:latin typeface="微软雅黑" panose="020B0503020204020204" pitchFamily="34" charset="-122"/>
                <a:ea typeface="微软雅黑" panose="020B0503020204020204" pitchFamily="34" charset="-122"/>
              </a:rPr>
              <a:t>）</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marL="457200" indent="-457200"/>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en-US" sz="2400" b="1" dirty="0" smtClean="0">
                <a:solidFill>
                  <a:schemeClr val="bg1"/>
                </a:solidFill>
                <a:latin typeface="微软雅黑" panose="020B0503020204020204" pitchFamily="34" charset="-122"/>
                <a:ea typeface="微软雅黑" panose="020B0503020204020204" pitchFamily="34" charset="-122"/>
              </a:rPr>
              <a:t>和国际标准组织（</a:t>
            </a:r>
            <a:r>
              <a:rPr lang="en-US" altLang="zh-CN" sz="2400" b="1" dirty="0" smtClean="0">
                <a:solidFill>
                  <a:schemeClr val="bg1"/>
                </a:solidFill>
                <a:latin typeface="微软雅黑" panose="020B0503020204020204" pitchFamily="34" charset="-122"/>
                <a:ea typeface="微软雅黑" panose="020B0503020204020204" pitchFamily="34" charset="-122"/>
              </a:rPr>
              <a:t>ISO</a:t>
            </a:r>
            <a:r>
              <a:rPr lang="zh-CN" altLang="en-US" sz="2400" b="1" dirty="0" smtClean="0">
                <a:solidFill>
                  <a:schemeClr val="bg1"/>
                </a:solidFill>
                <a:latin typeface="微软雅黑" panose="020B0503020204020204" pitchFamily="34" charset="-122"/>
                <a:ea typeface="微软雅黑" panose="020B0503020204020204" pitchFamily="34" charset="-122"/>
              </a:rPr>
              <a:t>）等机构的沟通与交流</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285720" y="1967203"/>
            <a:ext cx="8858280" cy="461665"/>
          </a:xfrm>
          <a:prstGeom prst="rect">
            <a:avLst/>
          </a:prstGeom>
        </p:spPr>
        <p:txBody>
          <a:bodyPr wrap="square">
            <a:spAutoFit/>
          </a:bodyPr>
          <a:lstStyle/>
          <a:p>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加拿大庞巴迪    日本川崎重工    德国西门子     法国阿尔斯通</a:t>
            </a:r>
            <a:endPar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矩形 4"/>
          <p:cNvSpPr/>
          <p:nvPr/>
        </p:nvSpPr>
        <p:spPr>
          <a:xfrm>
            <a:off x="285720" y="1395699"/>
            <a:ext cx="8858280" cy="461665"/>
          </a:xfrm>
          <a:prstGeom prst="rect">
            <a:avLst/>
          </a:prstGeom>
        </p:spPr>
        <p:txBody>
          <a:bodyPr wrap="square">
            <a:spAutoFit/>
          </a:bodyPr>
          <a:lstStyle/>
          <a:p>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中国早期高铁装备技术主要来自</a:t>
            </a:r>
            <a:r>
              <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endPar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右大括号 5"/>
          <p:cNvSpPr/>
          <p:nvPr/>
        </p:nvSpPr>
        <p:spPr>
          <a:xfrm rot="5400000">
            <a:off x="4357687" y="-1285909"/>
            <a:ext cx="285752" cy="800105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五边形 6"/>
          <p:cNvSpPr/>
          <p:nvPr/>
        </p:nvSpPr>
        <p:spPr>
          <a:xfrm rot="5400000">
            <a:off x="4179091" y="2678901"/>
            <a:ext cx="642942" cy="2714644"/>
          </a:xfrm>
          <a:prstGeom prst="homePlate">
            <a:avLst>
              <a:gd name="adj" fmla="val 100000"/>
            </a:avLst>
          </a:prstGeom>
          <a:gradFill>
            <a:gsLst>
              <a:gs pos="0">
                <a:srgbClr val="0070C0"/>
              </a:gs>
              <a:gs pos="39999">
                <a:srgbClr val="85C2FF"/>
              </a:gs>
              <a:gs pos="70000">
                <a:srgbClr val="C4D6EB"/>
              </a:gs>
              <a:gs pos="100000">
                <a:srgbClr val="FFEBF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57158" y="3000372"/>
            <a:ext cx="8072494" cy="714380"/>
          </a:xfrm>
          <a:prstGeom prst="rect">
            <a:avLst/>
          </a:prstGeom>
          <a:ln>
            <a:solidFill>
              <a:srgbClr val="002060"/>
            </a:solidFill>
            <a:prstDash val="sysDot"/>
          </a:ln>
        </p:spPr>
        <p:txBody>
          <a:bodyPr wrap="square" anchor="ctr" anchorCtr="0">
            <a:noAutofit/>
          </a:bodyPr>
          <a:lstStyle/>
          <a:p>
            <a:pPr algn="ctr"/>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中国：工程建设、动车组、列控、牵引供电        中国标准基础</a:t>
            </a:r>
            <a:endParaRPr lang="zh-CN" altLang="en-US" sz="26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1" name="矩形 10"/>
          <p:cNvSpPr/>
          <p:nvPr/>
        </p:nvSpPr>
        <p:spPr>
          <a:xfrm>
            <a:off x="428596" y="4286256"/>
            <a:ext cx="3714776" cy="2143140"/>
          </a:xfrm>
          <a:prstGeom prst="rect">
            <a:avLst/>
          </a:prstGeom>
          <a:ln>
            <a:solidFill>
              <a:srgbClr val="002060"/>
            </a:solidFill>
            <a:prstDash val="sysDot"/>
          </a:ln>
        </p:spPr>
        <p:txBody>
          <a:bodyPr wrap="square" anchor="ctr" anchorCtr="0">
            <a:noAutofit/>
          </a:bodyPr>
          <a:lstStyle/>
          <a:p>
            <a:r>
              <a:rPr lang="zh-CN" altLang="en-US" sz="28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融合</a:t>
            </a: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spcBef>
                <a:spcPct val="0"/>
              </a:spcBef>
              <a:spcAft>
                <a:spcPct val="0"/>
              </a:spcAft>
              <a:buFont typeface="Wingdings" panose="05000000000000000000" pitchFamily="2" charset="2"/>
              <a:buChar char="l"/>
              <a:defRPr/>
            </a:pP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UIC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标准</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spcBef>
                <a:spcPct val="0"/>
              </a:spcBef>
              <a:spcAft>
                <a:spcPct val="0"/>
              </a:spcAft>
              <a:buFont typeface="Wingdings" panose="05000000000000000000" pitchFamily="2" charset="2"/>
              <a:buChar char="l"/>
              <a:defRPr/>
            </a:pP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IEC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标准</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spcBef>
                <a:spcPct val="0"/>
              </a:spcBef>
              <a:spcAft>
                <a:spcPct val="0"/>
              </a:spcAft>
              <a:buFont typeface="Wingdings" panose="05000000000000000000" pitchFamily="2" charset="2"/>
              <a:buChar char="l"/>
              <a:defRPr/>
            </a:pP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ISO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标准</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spcBef>
                <a:spcPct val="0"/>
              </a:spcBef>
              <a:spcAft>
                <a:spcPct val="0"/>
              </a:spcAft>
              <a:buFont typeface="Wingdings" panose="05000000000000000000" pitchFamily="2" charset="2"/>
              <a:buChar char="l"/>
              <a:defRPr/>
            </a:pP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EN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标准</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spcBef>
                <a:spcPct val="0"/>
              </a:spcBef>
              <a:spcAft>
                <a:spcPct val="0"/>
              </a:spcAft>
              <a:buFont typeface="Wingdings" panose="05000000000000000000" pitchFamily="2" charset="2"/>
              <a:buChar char="l"/>
              <a:defRPr/>
            </a:pP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JIS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工业标准等</a:t>
            </a:r>
            <a:endPar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2" name="矩形 11"/>
          <p:cNvSpPr/>
          <p:nvPr/>
        </p:nvSpPr>
        <p:spPr>
          <a:xfrm>
            <a:off x="4929190" y="4286256"/>
            <a:ext cx="4214810" cy="2143140"/>
          </a:xfrm>
          <a:prstGeom prst="rect">
            <a:avLst/>
          </a:prstGeom>
          <a:ln>
            <a:solidFill>
              <a:srgbClr val="002060"/>
            </a:solidFill>
            <a:prstDash val="sysDot"/>
          </a:ln>
        </p:spPr>
        <p:txBody>
          <a:bodyPr wrap="square" anchor="ctr" anchorCtr="0">
            <a:noAutofit/>
          </a:bodyPr>
          <a:lstStyle/>
          <a:p>
            <a:r>
              <a:rPr lang="zh-CN" altLang="en-US" sz="28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兼容</a:t>
            </a: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spcBef>
                <a:spcPct val="0"/>
              </a:spcBef>
              <a:spcAft>
                <a:spcPct val="0"/>
              </a:spcAft>
              <a:buFont typeface="Wingdings" panose="05000000000000000000" pitchFamily="2" charset="2"/>
              <a:buChar char="l"/>
              <a:defRPr/>
            </a:pP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德    西门子</a:t>
            </a: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en-US" altLang="en-US" sz="2200" b="1" dirty="0" err="1"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Velaro</a:t>
            </a:r>
            <a:r>
              <a:rPr lang="en-US"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-E</a:t>
            </a: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spcBef>
                <a:spcPct val="0"/>
              </a:spcBef>
              <a:spcAft>
                <a:spcPct val="0"/>
              </a:spcAft>
              <a:buFont typeface="Wingdings" panose="05000000000000000000" pitchFamily="2" charset="2"/>
              <a:buChar char="l"/>
              <a:defRPr/>
            </a:pP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日    川崎重工</a:t>
            </a:r>
            <a:r>
              <a:rPr lang="en-US"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(E2-1000)</a:t>
            </a:r>
            <a:endParaRPr lang="en-US"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spcBef>
                <a:spcPct val="0"/>
              </a:spcBef>
              <a:spcAft>
                <a:spcPct val="0"/>
              </a:spcAft>
              <a:buFont typeface="Wingdings" panose="05000000000000000000" pitchFamily="2" charset="2"/>
              <a:buChar char="l"/>
              <a:defRPr/>
            </a:pP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法    阿尔斯通</a:t>
            </a:r>
            <a:r>
              <a:rPr lang="en-US"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(SM3)</a:t>
            </a:r>
            <a:endParaRPr lang="en-US"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spcBef>
                <a:spcPct val="0"/>
              </a:spcBef>
              <a:spcAft>
                <a:spcPct val="0"/>
              </a:spcAft>
              <a:buFont typeface="Wingdings" panose="05000000000000000000" pitchFamily="2" charset="2"/>
              <a:buChar char="l"/>
              <a:defRPr/>
            </a:pP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加    庞巴迪</a:t>
            </a:r>
            <a:r>
              <a:rPr lang="en-US"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(Regina)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等</a:t>
            </a:r>
            <a:endPar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cxnSp>
        <p:nvCxnSpPr>
          <p:cNvPr id="14" name="直接箭头连接符 13"/>
          <p:cNvCxnSpPr/>
          <p:nvPr/>
        </p:nvCxnSpPr>
        <p:spPr>
          <a:xfrm>
            <a:off x="6000760" y="3357562"/>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五边形 28"/>
          <p:cNvSpPr/>
          <p:nvPr/>
        </p:nvSpPr>
        <p:spPr>
          <a:xfrm rot="16200000">
            <a:off x="4107653" y="4607727"/>
            <a:ext cx="642942" cy="2714644"/>
          </a:xfrm>
          <a:prstGeom prst="homePlate">
            <a:avLst>
              <a:gd name="adj" fmla="val 100000"/>
            </a:avLst>
          </a:prstGeom>
          <a:gradFill>
            <a:gsLst>
              <a:gs pos="0">
                <a:srgbClr val="0070C0"/>
              </a:gs>
              <a:gs pos="39999">
                <a:srgbClr val="85C2FF"/>
              </a:gs>
              <a:gs pos="70000">
                <a:srgbClr val="C4D6EB"/>
              </a:gs>
              <a:gs pos="100000">
                <a:srgbClr val="FFEBF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2"/>
          <p:cNvSpPr>
            <a:spLocks noChangeArrowheads="1"/>
          </p:cNvSpPr>
          <p:nvPr/>
        </p:nvSpPr>
        <p:spPr bwMode="auto">
          <a:xfrm>
            <a:off x="285721" y="97673"/>
            <a:ext cx="79647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AutoNum type="arabicPeriod" startAt="4"/>
            </a:pPr>
            <a:r>
              <a:rPr lang="zh-CN" altLang="en-US" sz="2400" b="1" dirty="0" smtClean="0">
                <a:solidFill>
                  <a:schemeClr val="bg1"/>
                </a:solidFill>
                <a:latin typeface="微软雅黑" panose="020B0503020204020204" pitchFamily="34" charset="-122"/>
                <a:ea typeface="微软雅黑" panose="020B0503020204020204" pitchFamily="34" charset="-122"/>
              </a:rPr>
              <a:t>建设“一带一路”轨道交通国际人才教育基地</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marL="457200" indent="-457200"/>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en-US" sz="2400" b="1" dirty="0" smtClean="0">
                <a:solidFill>
                  <a:schemeClr val="bg1"/>
                </a:solidFill>
                <a:latin typeface="微软雅黑" panose="020B0503020204020204" pitchFamily="34" charset="-122"/>
                <a:ea typeface="微软雅黑" panose="020B0503020204020204" pitchFamily="34" charset="-122"/>
              </a:rPr>
              <a:t>实施“</a:t>
            </a:r>
            <a:r>
              <a:rPr lang="en-US" altLang="zh-CN" sz="2400" b="1" dirty="0" smtClean="0">
                <a:solidFill>
                  <a:schemeClr val="bg1"/>
                </a:solidFill>
                <a:latin typeface="微软雅黑" panose="020B0503020204020204" pitchFamily="34" charset="-122"/>
                <a:ea typeface="微软雅黑" panose="020B0503020204020204" pitchFamily="34" charset="-122"/>
              </a:rPr>
              <a:t>22414”</a:t>
            </a:r>
            <a:r>
              <a:rPr lang="zh-CN" altLang="en-US" sz="2400" b="1" dirty="0" smtClean="0">
                <a:solidFill>
                  <a:schemeClr val="bg1"/>
                </a:solidFill>
                <a:latin typeface="微软雅黑" panose="020B0503020204020204" pitchFamily="34" charset="-122"/>
                <a:ea typeface="微软雅黑" panose="020B0503020204020204" pitchFamily="34" charset="-122"/>
              </a:rPr>
              <a:t>人才先行战略</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87810" y="1000108"/>
            <a:ext cx="7992888" cy="2644032"/>
            <a:chOff x="2162175" y="2751138"/>
            <a:chExt cx="4819650" cy="2455862"/>
          </a:xfrm>
          <a:effectLst>
            <a:outerShdw blurRad="50800" dist="38100" dir="2700000" algn="tl" rotWithShape="0">
              <a:prstClr val="black">
                <a:alpha val="40000"/>
              </a:prstClr>
            </a:outerShdw>
          </a:effectLst>
        </p:grpSpPr>
        <p:sp>
          <p:nvSpPr>
            <p:cNvPr id="4" name="MH_SubTitle_3"/>
            <p:cNvSpPr/>
            <p:nvPr>
              <p:custDataLst>
                <p:tags r:id="rId1"/>
              </p:custDataLst>
            </p:nvPr>
          </p:nvSpPr>
          <p:spPr bwMode="auto">
            <a:xfrm flipH="1">
              <a:off x="3829050" y="2751138"/>
              <a:ext cx="1481138" cy="1196975"/>
            </a:xfrm>
            <a:custGeom>
              <a:avLst/>
              <a:gdLst>
                <a:gd name="connsiteX0" fmla="*/ 739060 w 1480652"/>
                <a:gd name="connsiteY0" fmla="*/ 0 h 1197099"/>
                <a:gd name="connsiteX1" fmla="*/ 0 w 1480652"/>
                <a:gd name="connsiteY1" fmla="*/ 103770 h 1197099"/>
                <a:gd name="connsiteX2" fmla="*/ 393918 w 1480652"/>
                <a:gd name="connsiteY2" fmla="*/ 1197099 h 1197099"/>
                <a:gd name="connsiteX3" fmla="*/ 476859 w 1480652"/>
                <a:gd name="connsiteY3" fmla="*/ 1176269 h 1197099"/>
                <a:gd name="connsiteX4" fmla="*/ 742981 w 1480652"/>
                <a:gd name="connsiteY4" fmla="*/ 1150067 h 1197099"/>
                <a:gd name="connsiteX5" fmla="*/ 1008412 w 1480652"/>
                <a:gd name="connsiteY5" fmla="*/ 1176269 h 1197099"/>
                <a:gd name="connsiteX6" fmla="*/ 1086241 w 1480652"/>
                <a:gd name="connsiteY6" fmla="*/ 1195858 h 1197099"/>
                <a:gd name="connsiteX7" fmla="*/ 1092679 w 1480652"/>
                <a:gd name="connsiteY7" fmla="*/ 1178072 h 1197099"/>
                <a:gd name="connsiteX8" fmla="*/ 1480652 w 1480652"/>
                <a:gd name="connsiteY8" fmla="*/ 106184 h 1197099"/>
                <a:gd name="connsiteX9" fmla="*/ 739060 w 1480652"/>
                <a:gd name="connsiteY9" fmla="*/ 0 h 119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652" h="1197099">
                  <a:moveTo>
                    <a:pt x="739060" y="0"/>
                  </a:moveTo>
                  <a:cubicBezTo>
                    <a:pt x="480895" y="0"/>
                    <a:pt x="232854" y="38612"/>
                    <a:pt x="0" y="103770"/>
                  </a:cubicBezTo>
                  <a:lnTo>
                    <a:pt x="393918" y="1197099"/>
                  </a:lnTo>
                  <a:lnTo>
                    <a:pt x="476859" y="1176269"/>
                  </a:lnTo>
                  <a:cubicBezTo>
                    <a:pt x="562815" y="1159090"/>
                    <a:pt x="651817" y="1150067"/>
                    <a:pt x="742981" y="1150067"/>
                  </a:cubicBezTo>
                  <a:cubicBezTo>
                    <a:pt x="833882" y="1150067"/>
                    <a:pt x="922655" y="1159090"/>
                    <a:pt x="1008412" y="1176269"/>
                  </a:cubicBezTo>
                  <a:lnTo>
                    <a:pt x="1086241" y="1195858"/>
                  </a:lnTo>
                  <a:lnTo>
                    <a:pt x="1092679" y="1178072"/>
                  </a:lnTo>
                  <a:cubicBezTo>
                    <a:pt x="1191692" y="904519"/>
                    <a:pt x="1318429" y="554372"/>
                    <a:pt x="1480652" y="106184"/>
                  </a:cubicBezTo>
                  <a:cubicBezTo>
                    <a:pt x="1247797" y="38612"/>
                    <a:pt x="997225" y="0"/>
                    <a:pt x="739060" y="0"/>
                  </a:cubicBezTo>
                  <a:close/>
                </a:path>
              </a:pathLst>
            </a:custGeom>
            <a:solidFill>
              <a:schemeClr val="tx2">
                <a:lumMod val="20000"/>
                <a:lumOff val="80000"/>
              </a:schemeClr>
            </a:solidFill>
            <a:ln w="9525">
              <a:noFill/>
              <a:round/>
            </a:ln>
          </p:spPr>
          <p:txBody>
            <a:bodyPr lIns="0" tIns="0" rIns="0" bIns="0" anchor="ctr" anchorCtr="1">
              <a:normAutofit/>
            </a:bodyPr>
            <a:lstStyle/>
            <a:p>
              <a:pPr lvl="0" algn="ctr">
                <a:lnSpc>
                  <a:spcPct val="130000"/>
                </a:lnSpc>
              </a:pPr>
              <a:r>
                <a:rPr lang="zh-CN" altLang="zh-CN" sz="2000" b="1" dirty="0" smtClean="0">
                  <a:solidFill>
                    <a:srgbClr val="002060"/>
                  </a:solidFill>
                  <a:ea typeface="微软雅黑" panose="020B0503020204020204" pitchFamily="34" charset="-122"/>
                </a:rPr>
                <a:t>轨道交通</a:t>
              </a:r>
              <a:endParaRPr lang="en-US" altLang="zh-CN" sz="2000" b="1" dirty="0" smtClean="0">
                <a:solidFill>
                  <a:srgbClr val="002060"/>
                </a:solidFill>
                <a:ea typeface="微软雅黑" panose="020B0503020204020204" pitchFamily="34" charset="-122"/>
              </a:endParaRPr>
            </a:p>
            <a:p>
              <a:pPr lvl="0" algn="ctr">
                <a:lnSpc>
                  <a:spcPct val="130000"/>
                </a:lnSpc>
              </a:pPr>
              <a:r>
                <a:rPr lang="zh-CN" altLang="zh-CN" sz="2800" b="1" dirty="0" smtClean="0">
                  <a:solidFill>
                    <a:srgbClr val="C00000"/>
                  </a:solidFill>
                  <a:ea typeface="微软雅黑" panose="020B0503020204020204" pitchFamily="34" charset="-122"/>
                </a:rPr>
                <a:t>体验</a:t>
              </a:r>
              <a:r>
                <a:rPr lang="zh-CN" altLang="zh-CN" sz="2000" b="1" dirty="0" smtClean="0">
                  <a:solidFill>
                    <a:srgbClr val="002060"/>
                  </a:solidFill>
                  <a:ea typeface="微软雅黑" panose="020B0503020204020204" pitchFamily="34" charset="-122"/>
                </a:rPr>
                <a:t>中心</a:t>
              </a:r>
              <a:endParaRPr lang="en-US" altLang="zh-CN" sz="2000" b="1" dirty="0" smtClean="0">
                <a:solidFill>
                  <a:srgbClr val="002060"/>
                </a:solidFill>
                <a:ea typeface="微软雅黑" panose="020B0503020204020204" pitchFamily="34" charset="-122"/>
              </a:endParaRPr>
            </a:p>
          </p:txBody>
        </p:sp>
        <p:sp>
          <p:nvSpPr>
            <p:cNvPr id="5" name="MH_SubTitle_2"/>
            <p:cNvSpPr/>
            <p:nvPr>
              <p:custDataLst>
                <p:tags r:id="rId2"/>
              </p:custDataLst>
            </p:nvPr>
          </p:nvSpPr>
          <p:spPr bwMode="auto">
            <a:xfrm flipH="1">
              <a:off x="2597150" y="2878138"/>
              <a:ext cx="1552575" cy="1444625"/>
            </a:xfrm>
            <a:custGeom>
              <a:avLst/>
              <a:gdLst>
                <a:gd name="connsiteX0" fmla="*/ 393542 w 1552288"/>
                <a:gd name="connsiteY0" fmla="*/ 0 h 1444363"/>
                <a:gd name="connsiteX1" fmla="*/ 0 w 1552288"/>
                <a:gd name="connsiteY1" fmla="*/ 1089803 h 1444363"/>
                <a:gd name="connsiteX2" fmla="*/ 95288 w 1552288"/>
                <a:gd name="connsiteY2" fmla="*/ 1123932 h 1444363"/>
                <a:gd name="connsiteX3" fmla="*/ 514332 w 1552288"/>
                <a:gd name="connsiteY3" fmla="*/ 1400239 h 1444363"/>
                <a:gd name="connsiteX4" fmla="*/ 555361 w 1552288"/>
                <a:gd name="connsiteY4" fmla="*/ 1444363 h 1444363"/>
                <a:gd name="connsiteX5" fmla="*/ 563552 w 1552288"/>
                <a:gd name="connsiteY5" fmla="*/ 1439039 h 1444363"/>
                <a:gd name="connsiteX6" fmla="*/ 1552288 w 1552288"/>
                <a:gd name="connsiteY6" fmla="*/ 796396 h 1444363"/>
                <a:gd name="connsiteX7" fmla="*/ 393542 w 1552288"/>
                <a:gd name="connsiteY7" fmla="*/ 0 h 144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88" h="1444363">
                  <a:moveTo>
                    <a:pt x="393542" y="0"/>
                  </a:moveTo>
                  <a:lnTo>
                    <a:pt x="0" y="1089803"/>
                  </a:lnTo>
                  <a:lnTo>
                    <a:pt x="95288" y="1123932"/>
                  </a:lnTo>
                  <a:cubicBezTo>
                    <a:pt x="252958" y="1189184"/>
                    <a:pt x="395007" y="1283597"/>
                    <a:pt x="514332" y="1400239"/>
                  </a:cubicBezTo>
                  <a:lnTo>
                    <a:pt x="555361" y="1444363"/>
                  </a:lnTo>
                  <a:lnTo>
                    <a:pt x="563552" y="1439039"/>
                  </a:lnTo>
                  <a:cubicBezTo>
                    <a:pt x="815884" y="1275033"/>
                    <a:pt x="1138868" y="1065104"/>
                    <a:pt x="1552288" y="796396"/>
                  </a:cubicBezTo>
                  <a:cubicBezTo>
                    <a:pt x="1268926" y="434398"/>
                    <a:pt x="866654" y="152039"/>
                    <a:pt x="393542" y="0"/>
                  </a:cubicBezTo>
                  <a:close/>
                </a:path>
              </a:pathLst>
            </a:custGeom>
            <a:solidFill>
              <a:schemeClr val="tx2">
                <a:lumMod val="20000"/>
                <a:lumOff val="80000"/>
              </a:schemeClr>
            </a:solidFill>
            <a:ln w="9525">
              <a:noFill/>
              <a:round/>
            </a:ln>
          </p:spPr>
          <p:txBody>
            <a:bodyPr lIns="180000" tIns="36000" rIns="0" bIns="0" anchor="ctr" anchorCtr="1">
              <a:normAutofit/>
            </a:bodyPr>
            <a:lstStyle/>
            <a:p>
              <a:pPr lvl="0" algn="ctr">
                <a:lnSpc>
                  <a:spcPct val="130000"/>
                </a:lnSpc>
              </a:pPr>
              <a:r>
                <a:rPr lang="zh-CN" altLang="zh-CN" sz="2000" b="1" dirty="0" smtClean="0">
                  <a:solidFill>
                    <a:srgbClr val="002060"/>
                  </a:solidFill>
                  <a:ea typeface="微软雅黑" panose="020B0503020204020204" pitchFamily="34" charset="-122"/>
                </a:rPr>
                <a:t>轨道交通</a:t>
              </a:r>
              <a:endParaRPr lang="en-US" altLang="zh-CN" sz="2000" b="1" dirty="0" smtClean="0">
                <a:solidFill>
                  <a:srgbClr val="002060"/>
                </a:solidFill>
                <a:ea typeface="微软雅黑" panose="020B0503020204020204" pitchFamily="34" charset="-122"/>
              </a:endParaRPr>
            </a:p>
            <a:p>
              <a:pPr lvl="0" algn="ctr">
                <a:lnSpc>
                  <a:spcPct val="130000"/>
                </a:lnSpc>
              </a:pPr>
              <a:r>
                <a:rPr lang="zh-CN" altLang="zh-CN" sz="2800" b="1" dirty="0" smtClean="0">
                  <a:solidFill>
                    <a:srgbClr val="C00000"/>
                  </a:solidFill>
                  <a:ea typeface="微软雅黑" panose="020B0503020204020204" pitchFamily="34" charset="-122"/>
                </a:rPr>
                <a:t>展示</a:t>
              </a:r>
              <a:r>
                <a:rPr lang="zh-CN" altLang="zh-CN" sz="2000" b="1" dirty="0" smtClean="0">
                  <a:solidFill>
                    <a:srgbClr val="002060"/>
                  </a:solidFill>
                  <a:ea typeface="微软雅黑" panose="020B0503020204020204" pitchFamily="34" charset="-122"/>
                </a:rPr>
                <a:t>中心</a:t>
              </a:r>
              <a:endParaRPr lang="en-US" altLang="zh-CN" sz="2000" b="1" dirty="0" smtClean="0">
                <a:solidFill>
                  <a:srgbClr val="002060"/>
                </a:solidFill>
                <a:ea typeface="微软雅黑" panose="020B0503020204020204" pitchFamily="34" charset="-122"/>
              </a:endParaRPr>
            </a:p>
          </p:txBody>
        </p:sp>
        <p:sp>
          <p:nvSpPr>
            <p:cNvPr id="6" name="MH_SubTitle_4"/>
            <p:cNvSpPr/>
            <p:nvPr>
              <p:custDataLst>
                <p:tags r:id="rId3"/>
              </p:custDataLst>
            </p:nvPr>
          </p:nvSpPr>
          <p:spPr bwMode="auto">
            <a:xfrm flipH="1">
              <a:off x="4989513" y="2878138"/>
              <a:ext cx="1560512" cy="1452562"/>
            </a:xfrm>
            <a:custGeom>
              <a:avLst/>
              <a:gdLst>
                <a:gd name="connsiteX0" fmla="*/ 1166701 w 1559918"/>
                <a:gd name="connsiteY0" fmla="*/ 0 h 1451191"/>
                <a:gd name="connsiteX1" fmla="*/ 0 w 1559918"/>
                <a:gd name="connsiteY1" fmla="*/ 798821 h 1451191"/>
                <a:gd name="connsiteX2" fmla="*/ 1001506 w 1559918"/>
                <a:gd name="connsiteY2" fmla="*/ 1451191 h 1451191"/>
                <a:gd name="connsiteX3" fmla="*/ 1048932 w 1559918"/>
                <a:gd name="connsiteY3" fmla="*/ 1400239 h 1451191"/>
                <a:gd name="connsiteX4" fmla="*/ 1468598 w 1559918"/>
                <a:gd name="connsiteY4" fmla="*/ 1123932 h 1451191"/>
                <a:gd name="connsiteX5" fmla="*/ 1559918 w 1559918"/>
                <a:gd name="connsiteY5" fmla="*/ 1091289 h 1451191"/>
                <a:gd name="connsiteX6" fmla="*/ 1550667 w 1559918"/>
                <a:gd name="connsiteY6" fmla="*/ 1065616 h 1451191"/>
                <a:gd name="connsiteX7" fmla="*/ 1166701 w 1559918"/>
                <a:gd name="connsiteY7" fmla="*/ 0 h 145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18" h="1451191">
                  <a:moveTo>
                    <a:pt x="1166701" y="0"/>
                  </a:moveTo>
                  <a:cubicBezTo>
                    <a:pt x="690909" y="152042"/>
                    <a:pt x="285981" y="434404"/>
                    <a:pt x="0" y="798821"/>
                  </a:cubicBezTo>
                  <a:lnTo>
                    <a:pt x="1001506" y="1451191"/>
                  </a:lnTo>
                  <a:lnTo>
                    <a:pt x="1048932" y="1400239"/>
                  </a:lnTo>
                  <a:cubicBezTo>
                    <a:pt x="1168388" y="1283597"/>
                    <a:pt x="1310634" y="1189184"/>
                    <a:pt x="1468598" y="1123932"/>
                  </a:cubicBezTo>
                  <a:lnTo>
                    <a:pt x="1559918" y="1091289"/>
                  </a:lnTo>
                  <a:lnTo>
                    <a:pt x="1550667" y="1065616"/>
                  </a:lnTo>
                  <a:cubicBezTo>
                    <a:pt x="1452677" y="793664"/>
                    <a:pt x="1327249" y="445566"/>
                    <a:pt x="1166701" y="0"/>
                  </a:cubicBezTo>
                  <a:close/>
                </a:path>
              </a:pathLst>
            </a:custGeom>
            <a:solidFill>
              <a:schemeClr val="tx2">
                <a:lumMod val="20000"/>
                <a:lumOff val="80000"/>
              </a:schemeClr>
            </a:solidFill>
            <a:ln w="9525">
              <a:noFill/>
              <a:round/>
            </a:ln>
          </p:spPr>
          <p:txBody>
            <a:bodyPr lIns="0" tIns="36000" rIns="288000" bIns="0" anchor="ctr" anchorCtr="1">
              <a:normAutofit/>
            </a:bodyPr>
            <a:lstStyle/>
            <a:p>
              <a:pPr lvl="0" algn="ctr">
                <a:lnSpc>
                  <a:spcPct val="130000"/>
                </a:lnSpc>
              </a:pPr>
              <a:r>
                <a:rPr lang="zh-CN" altLang="zh-CN" sz="2000" b="1" dirty="0" smtClean="0">
                  <a:solidFill>
                    <a:srgbClr val="002060"/>
                  </a:solidFill>
                  <a:ea typeface="微软雅黑" panose="020B0503020204020204" pitchFamily="34" charset="-122"/>
                </a:rPr>
                <a:t>跨文化</a:t>
              </a:r>
              <a:endParaRPr lang="en-US" altLang="zh-CN" sz="2000" b="1" dirty="0" smtClean="0">
                <a:solidFill>
                  <a:srgbClr val="002060"/>
                </a:solidFill>
                <a:ea typeface="微软雅黑" panose="020B0503020204020204" pitchFamily="34" charset="-122"/>
              </a:endParaRPr>
            </a:p>
            <a:p>
              <a:pPr lvl="0" algn="ctr">
                <a:lnSpc>
                  <a:spcPct val="130000"/>
                </a:lnSpc>
              </a:pPr>
              <a:r>
                <a:rPr lang="zh-CN" altLang="zh-CN" sz="2800" b="1" dirty="0" smtClean="0">
                  <a:solidFill>
                    <a:srgbClr val="C00000"/>
                  </a:solidFill>
                  <a:ea typeface="微软雅黑" panose="020B0503020204020204" pitchFamily="34" charset="-122"/>
                </a:rPr>
                <a:t>交流</a:t>
              </a:r>
              <a:r>
                <a:rPr lang="zh-CN" altLang="zh-CN" sz="2000" b="1" dirty="0" smtClean="0">
                  <a:solidFill>
                    <a:srgbClr val="002060"/>
                  </a:solidFill>
                  <a:ea typeface="微软雅黑" panose="020B0503020204020204" pitchFamily="34" charset="-122"/>
                </a:rPr>
                <a:t>中心</a:t>
              </a:r>
              <a:endParaRPr lang="en-US" altLang="zh-CN" sz="2000" b="1" dirty="0" smtClean="0">
                <a:solidFill>
                  <a:srgbClr val="002060"/>
                </a:solidFill>
                <a:ea typeface="微软雅黑" panose="020B0503020204020204" pitchFamily="34" charset="-122"/>
              </a:endParaRPr>
            </a:p>
          </p:txBody>
        </p:sp>
        <p:sp>
          <p:nvSpPr>
            <p:cNvPr id="7" name="MH_SubTitle_1"/>
            <p:cNvSpPr/>
            <p:nvPr>
              <p:custDataLst>
                <p:tags r:id="rId4"/>
              </p:custDataLst>
            </p:nvPr>
          </p:nvSpPr>
          <p:spPr bwMode="auto">
            <a:xfrm flipH="1">
              <a:off x="2162175" y="3733800"/>
              <a:ext cx="1381125" cy="1193800"/>
            </a:xfrm>
            <a:custGeom>
              <a:avLst/>
              <a:gdLst>
                <a:gd name="connsiteX0" fmla="*/ 992284 w 1381961"/>
                <a:gd name="connsiteY0" fmla="*/ 0 h 1194765"/>
                <a:gd name="connsiteX1" fmla="*/ 0 w 1381961"/>
                <a:gd name="connsiteY1" fmla="*/ 646245 h 1194765"/>
                <a:gd name="connsiteX2" fmla="*/ 69308 w 1381961"/>
                <a:gd name="connsiteY2" fmla="*/ 736815 h 1194765"/>
                <a:gd name="connsiteX3" fmla="*/ 235317 w 1381961"/>
                <a:gd name="connsiteY3" fmla="*/ 1074117 h 1194765"/>
                <a:gd name="connsiteX4" fmla="*/ 267092 w 1381961"/>
                <a:gd name="connsiteY4" fmla="*/ 1194765 h 1194765"/>
                <a:gd name="connsiteX5" fmla="*/ 321384 w 1381961"/>
                <a:gd name="connsiteY5" fmla="*/ 1194765 h 1194765"/>
                <a:gd name="connsiteX6" fmla="*/ 1381961 w 1381961"/>
                <a:gd name="connsiteY6" fmla="*/ 1194765 h 1194765"/>
                <a:gd name="connsiteX7" fmla="*/ 1381961 w 1381961"/>
                <a:gd name="connsiteY7" fmla="*/ 1182697 h 1194765"/>
                <a:gd name="connsiteX8" fmla="*/ 992284 w 1381961"/>
                <a:gd name="connsiteY8" fmla="*/ 0 h 11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1961" h="1194765">
                  <a:moveTo>
                    <a:pt x="992284" y="0"/>
                  </a:moveTo>
                  <a:lnTo>
                    <a:pt x="0" y="646245"/>
                  </a:lnTo>
                  <a:lnTo>
                    <a:pt x="69308" y="736815"/>
                  </a:lnTo>
                  <a:cubicBezTo>
                    <a:pt x="140425" y="839669"/>
                    <a:pt x="196761" y="953078"/>
                    <a:pt x="235317" y="1074117"/>
                  </a:cubicBezTo>
                  <a:lnTo>
                    <a:pt x="267092" y="1194765"/>
                  </a:lnTo>
                  <a:lnTo>
                    <a:pt x="321384" y="1194765"/>
                  </a:lnTo>
                  <a:cubicBezTo>
                    <a:pt x="1381961" y="1194765"/>
                    <a:pt x="1381961" y="1194765"/>
                    <a:pt x="1381961" y="1194765"/>
                  </a:cubicBezTo>
                  <a:cubicBezTo>
                    <a:pt x="1381961" y="1189938"/>
                    <a:pt x="1381961" y="1187524"/>
                    <a:pt x="1381961" y="1182697"/>
                  </a:cubicBezTo>
                  <a:cubicBezTo>
                    <a:pt x="1381961" y="745823"/>
                    <a:pt x="1237730" y="340327"/>
                    <a:pt x="992284" y="0"/>
                  </a:cubicBezTo>
                  <a:close/>
                </a:path>
              </a:pathLst>
            </a:custGeom>
            <a:solidFill>
              <a:schemeClr val="tx2">
                <a:lumMod val="20000"/>
                <a:lumOff val="80000"/>
              </a:schemeClr>
            </a:solidFill>
            <a:ln w="9525">
              <a:noFill/>
              <a:round/>
            </a:ln>
          </p:spPr>
          <p:txBody>
            <a:bodyPr lIns="0" tIns="252000" rIns="0" bIns="0" anchor="ctr" anchorCtr="1">
              <a:normAutofit/>
            </a:bodyPr>
            <a:lstStyle/>
            <a:p>
              <a:pPr lvl="0" algn="ctr">
                <a:lnSpc>
                  <a:spcPct val="130000"/>
                </a:lnSpc>
              </a:pPr>
              <a:r>
                <a:rPr lang="zh-CN" altLang="zh-CN" sz="2000" b="1" dirty="0" smtClean="0">
                  <a:solidFill>
                    <a:srgbClr val="002060"/>
                  </a:solidFill>
                  <a:ea typeface="微软雅黑" panose="020B0503020204020204" pitchFamily="34" charset="-122"/>
                </a:rPr>
                <a:t>国际</a:t>
              </a:r>
              <a:endParaRPr lang="en-US" altLang="zh-CN" sz="2000" b="1" dirty="0" smtClean="0">
                <a:solidFill>
                  <a:srgbClr val="002060"/>
                </a:solidFill>
                <a:ea typeface="微软雅黑" panose="020B0503020204020204" pitchFamily="34" charset="-122"/>
              </a:endParaRPr>
            </a:p>
            <a:p>
              <a:pPr lvl="0" algn="ctr">
                <a:lnSpc>
                  <a:spcPct val="130000"/>
                </a:lnSpc>
              </a:pPr>
              <a:r>
                <a:rPr lang="zh-CN" altLang="zh-CN" sz="2800" b="1" dirty="0" smtClean="0">
                  <a:solidFill>
                    <a:srgbClr val="C00000"/>
                  </a:solidFill>
                  <a:ea typeface="微软雅黑" panose="020B0503020204020204" pitchFamily="34" charset="-122"/>
                </a:rPr>
                <a:t>教育</a:t>
              </a:r>
              <a:r>
                <a:rPr lang="zh-CN" altLang="zh-CN" sz="2000" b="1" dirty="0" smtClean="0">
                  <a:solidFill>
                    <a:srgbClr val="002060"/>
                  </a:solidFill>
                  <a:ea typeface="微软雅黑" panose="020B0503020204020204" pitchFamily="34" charset="-122"/>
                </a:rPr>
                <a:t>中心</a:t>
              </a:r>
              <a:endParaRPr lang="en-US" altLang="zh-CN" sz="2000" b="1" dirty="0" smtClean="0">
                <a:solidFill>
                  <a:srgbClr val="002060"/>
                </a:solidFill>
                <a:ea typeface="微软雅黑" panose="020B0503020204020204" pitchFamily="34" charset="-122"/>
              </a:endParaRPr>
            </a:p>
          </p:txBody>
        </p:sp>
        <p:sp>
          <p:nvSpPr>
            <p:cNvPr id="8" name="MH_SubTitle_5"/>
            <p:cNvSpPr/>
            <p:nvPr>
              <p:custDataLst>
                <p:tags r:id="rId5"/>
              </p:custDataLst>
            </p:nvPr>
          </p:nvSpPr>
          <p:spPr bwMode="auto">
            <a:xfrm flipH="1">
              <a:off x="5595938" y="3733800"/>
              <a:ext cx="1385887" cy="1193800"/>
            </a:xfrm>
            <a:custGeom>
              <a:avLst/>
              <a:gdLst>
                <a:gd name="connsiteX0" fmla="*/ 389676 w 1387279"/>
                <a:gd name="connsiteY0" fmla="*/ 0 h 1194765"/>
                <a:gd name="connsiteX1" fmla="*/ 0 w 1387279"/>
                <a:gd name="connsiteY1" fmla="*/ 1182697 h 1194765"/>
                <a:gd name="connsiteX2" fmla="*/ 0 w 1387279"/>
                <a:gd name="connsiteY2" fmla="*/ 1194765 h 1194765"/>
                <a:gd name="connsiteX3" fmla="*/ 1060577 w 1387279"/>
                <a:gd name="connsiteY3" fmla="*/ 1194765 h 1194765"/>
                <a:gd name="connsiteX4" fmla="*/ 1122675 w 1387279"/>
                <a:gd name="connsiteY4" fmla="*/ 1194765 h 1194765"/>
                <a:gd name="connsiteX5" fmla="*/ 1154459 w 1387279"/>
                <a:gd name="connsiteY5" fmla="*/ 1074117 h 1194765"/>
                <a:gd name="connsiteX6" fmla="*/ 1320564 w 1387279"/>
                <a:gd name="connsiteY6" fmla="*/ 736815 h 1194765"/>
                <a:gd name="connsiteX7" fmla="*/ 1387279 w 1387279"/>
                <a:gd name="connsiteY7" fmla="*/ 649709 h 1194765"/>
                <a:gd name="connsiteX8" fmla="*/ 389676 w 1387279"/>
                <a:gd name="connsiteY8" fmla="*/ 0 h 11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7279" h="1194765">
                  <a:moveTo>
                    <a:pt x="389676" y="0"/>
                  </a:moveTo>
                  <a:cubicBezTo>
                    <a:pt x="144231" y="340327"/>
                    <a:pt x="0" y="745823"/>
                    <a:pt x="0" y="1182697"/>
                  </a:cubicBezTo>
                  <a:cubicBezTo>
                    <a:pt x="0" y="1187524"/>
                    <a:pt x="0" y="1189938"/>
                    <a:pt x="0" y="1194765"/>
                  </a:cubicBezTo>
                  <a:cubicBezTo>
                    <a:pt x="0" y="1194765"/>
                    <a:pt x="0" y="1194765"/>
                    <a:pt x="1060577" y="1194765"/>
                  </a:cubicBezTo>
                  <a:lnTo>
                    <a:pt x="1122675" y="1194765"/>
                  </a:lnTo>
                  <a:lnTo>
                    <a:pt x="1154459" y="1074117"/>
                  </a:lnTo>
                  <a:cubicBezTo>
                    <a:pt x="1193029" y="953078"/>
                    <a:pt x="1249392" y="839669"/>
                    <a:pt x="1320564" y="736815"/>
                  </a:cubicBezTo>
                  <a:lnTo>
                    <a:pt x="1387279" y="649709"/>
                  </a:lnTo>
                  <a:lnTo>
                    <a:pt x="389676" y="0"/>
                  </a:lnTo>
                  <a:close/>
                </a:path>
              </a:pathLst>
            </a:custGeom>
            <a:solidFill>
              <a:schemeClr val="tx2">
                <a:lumMod val="20000"/>
                <a:lumOff val="80000"/>
              </a:schemeClr>
            </a:solidFill>
            <a:ln w="9525">
              <a:noFill/>
              <a:round/>
            </a:ln>
          </p:spPr>
          <p:txBody>
            <a:bodyPr lIns="0" tIns="252000" rIns="0" bIns="0" anchor="ctr" anchorCtr="1">
              <a:normAutofit/>
            </a:bodyPr>
            <a:lstStyle/>
            <a:p>
              <a:pPr lvl="0" algn="ctr">
                <a:lnSpc>
                  <a:spcPct val="130000"/>
                </a:lnSpc>
              </a:pPr>
              <a:r>
                <a:rPr lang="zh-CN" altLang="zh-CN" sz="2000" b="1" dirty="0" smtClean="0">
                  <a:solidFill>
                    <a:srgbClr val="002060"/>
                  </a:solidFill>
                  <a:ea typeface="微软雅黑" panose="020B0503020204020204" pitchFamily="34" charset="-122"/>
                </a:rPr>
                <a:t>软科学</a:t>
              </a:r>
              <a:endParaRPr lang="en-US" altLang="zh-CN" sz="2000" b="1" dirty="0" smtClean="0">
                <a:solidFill>
                  <a:srgbClr val="002060"/>
                </a:solidFill>
                <a:ea typeface="微软雅黑" panose="020B0503020204020204" pitchFamily="34" charset="-122"/>
              </a:endParaRPr>
            </a:p>
            <a:p>
              <a:pPr lvl="0" algn="ctr">
                <a:lnSpc>
                  <a:spcPct val="130000"/>
                </a:lnSpc>
              </a:pPr>
              <a:r>
                <a:rPr lang="zh-CN" altLang="zh-CN" sz="2800" b="1" dirty="0" smtClean="0">
                  <a:solidFill>
                    <a:srgbClr val="C00000"/>
                  </a:solidFill>
                  <a:ea typeface="微软雅黑" panose="020B0503020204020204" pitchFamily="34" charset="-122"/>
                </a:rPr>
                <a:t>研究</a:t>
              </a:r>
              <a:r>
                <a:rPr lang="zh-CN" altLang="zh-CN" sz="2000" b="1" dirty="0" smtClean="0">
                  <a:solidFill>
                    <a:srgbClr val="002060"/>
                  </a:solidFill>
                  <a:ea typeface="微软雅黑" panose="020B0503020204020204" pitchFamily="34" charset="-122"/>
                </a:rPr>
                <a:t>中心</a:t>
              </a:r>
              <a:endParaRPr lang="zh-CN" altLang="zh-CN" sz="2000" b="1" dirty="0">
                <a:solidFill>
                  <a:srgbClr val="002060"/>
                </a:solidFill>
                <a:ea typeface="微软雅黑" panose="020B0503020204020204" pitchFamily="34" charset="-122"/>
              </a:endParaRPr>
            </a:p>
          </p:txBody>
        </p:sp>
        <p:sp>
          <p:nvSpPr>
            <p:cNvPr id="9" name="MH_Title_1"/>
            <p:cNvSpPr/>
            <p:nvPr>
              <p:custDataLst>
                <p:tags r:id="rId6"/>
              </p:custDataLst>
            </p:nvPr>
          </p:nvSpPr>
          <p:spPr bwMode="auto">
            <a:xfrm>
              <a:off x="3324225" y="3978275"/>
              <a:ext cx="2500313" cy="1228725"/>
            </a:xfrm>
            <a:custGeom>
              <a:avLst/>
              <a:gdLst/>
              <a:ahLst/>
              <a:cxnLst>
                <a:cxn ang="0">
                  <a:pos x="1259" y="645"/>
                </a:cxn>
                <a:cxn ang="0">
                  <a:pos x="629" y="0"/>
                </a:cxn>
                <a:cxn ang="0">
                  <a:pos x="0" y="645"/>
                </a:cxn>
                <a:cxn ang="0">
                  <a:pos x="0" y="649"/>
                </a:cxn>
                <a:cxn ang="0">
                  <a:pos x="1259" y="649"/>
                </a:cxn>
                <a:cxn ang="0">
                  <a:pos x="1259" y="645"/>
                </a:cxn>
              </a:cxnLst>
              <a:rect l="0" t="0" r="r" b="b"/>
              <a:pathLst>
                <a:path w="1259" h="649">
                  <a:moveTo>
                    <a:pt x="1259" y="645"/>
                  </a:moveTo>
                  <a:cubicBezTo>
                    <a:pt x="1259" y="289"/>
                    <a:pt x="977" y="0"/>
                    <a:pt x="629" y="0"/>
                  </a:cubicBezTo>
                  <a:cubicBezTo>
                    <a:pt x="282" y="0"/>
                    <a:pt x="0" y="289"/>
                    <a:pt x="0" y="645"/>
                  </a:cubicBezTo>
                  <a:cubicBezTo>
                    <a:pt x="0" y="646"/>
                    <a:pt x="0" y="647"/>
                    <a:pt x="0" y="649"/>
                  </a:cubicBezTo>
                  <a:cubicBezTo>
                    <a:pt x="1259" y="649"/>
                    <a:pt x="1259" y="649"/>
                    <a:pt x="1259" y="649"/>
                  </a:cubicBezTo>
                  <a:cubicBezTo>
                    <a:pt x="1259" y="647"/>
                    <a:pt x="1259" y="646"/>
                    <a:pt x="1259" y="645"/>
                  </a:cubicBezTo>
                  <a:close/>
                </a:path>
              </a:pathLst>
            </a:custGeom>
            <a:solidFill>
              <a:schemeClr val="accent1">
                <a:lumMod val="75000"/>
              </a:schemeClr>
            </a:solidFill>
            <a:ln w="9525">
              <a:noFill/>
              <a:round/>
            </a:ln>
            <a:effectLst/>
          </p:spPr>
          <p:txBody>
            <a:bodyPr lIns="0" tIns="396000" rIns="0" bIns="0" anchor="ctr" anchorCtr="1">
              <a:normAutofit/>
            </a:bodyPr>
            <a:lstStyle/>
            <a:p>
              <a:pPr lvl="0">
                <a:lnSpc>
                  <a:spcPct val="130000"/>
                </a:lnSpc>
              </a:pPr>
              <a:r>
                <a:rPr lang="zh-CN" altLang="en-US" sz="2800" b="1" dirty="0" smtClean="0">
                  <a:solidFill>
                    <a:schemeClr val="bg1"/>
                  </a:solidFill>
                  <a:ea typeface="微软雅黑" panose="020B0503020204020204" pitchFamily="34" charset="-122"/>
                </a:rPr>
                <a:t>人才培养“中国标准”</a:t>
              </a:r>
              <a:endParaRPr lang="zh-CN" altLang="zh-CN" sz="2800" b="1" dirty="0">
                <a:solidFill>
                  <a:schemeClr val="bg1"/>
                </a:solidFill>
                <a:ea typeface="微软雅黑" panose="020B0503020204020204" pitchFamily="34" charset="-122"/>
              </a:endParaRPr>
            </a:p>
          </p:txBody>
        </p:sp>
      </p:grpSp>
      <p:sp>
        <p:nvSpPr>
          <p:cNvPr id="12" name="MH_Title_1"/>
          <p:cNvSpPr txBox="1">
            <a:spLocks noChangeArrowheads="1"/>
          </p:cNvSpPr>
          <p:nvPr>
            <p:custDataLst>
              <p:tags r:id="rId7"/>
            </p:custDataLst>
          </p:nvPr>
        </p:nvSpPr>
        <p:spPr bwMode="auto">
          <a:xfrm flipH="1">
            <a:off x="3748554" y="3965552"/>
            <a:ext cx="1493838" cy="1595437"/>
          </a:xfrm>
          <a:prstGeom prst="rect">
            <a:avLst/>
          </a:prstGeom>
          <a:noFill/>
          <a:ln>
            <a:noFill/>
          </a:ln>
          <a:effectLst/>
        </p:spPr>
        <p:txBody>
          <a:bodyPr lIns="0" rIns="0" anchor="ctr">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lnSpc>
                <a:spcPct val="120000"/>
              </a:lnSpc>
              <a:spcBef>
                <a:spcPts val="0"/>
              </a:spcBef>
              <a:spcAft>
                <a:spcPts val="0"/>
              </a:spcAft>
              <a:defRPr/>
            </a:pPr>
            <a:r>
              <a:rPr lang="zh-CN" altLang="en-US" sz="2800" b="1" dirty="0" smtClean="0">
                <a:solidFill>
                  <a:srgbClr val="C00000"/>
                </a:solidFill>
                <a:latin typeface="+mn-lt"/>
                <a:ea typeface="微软雅黑" panose="020B0503020204020204" pitchFamily="34" charset="-122"/>
              </a:rPr>
              <a:t>一批</a:t>
            </a:r>
            <a:endParaRPr lang="en-US" altLang="zh-CN" sz="2800" b="1" dirty="0" smtClean="0">
              <a:solidFill>
                <a:srgbClr val="C00000"/>
              </a:solidFill>
              <a:latin typeface="+mn-lt"/>
              <a:ea typeface="微软雅黑" panose="020B0503020204020204" pitchFamily="34" charset="-122"/>
            </a:endParaRPr>
          </a:p>
          <a:p>
            <a:pPr algn="ctr" eaLnBrk="1" fontAlgn="auto" hangingPunct="1">
              <a:lnSpc>
                <a:spcPct val="120000"/>
              </a:lnSpc>
              <a:spcBef>
                <a:spcPts val="0"/>
              </a:spcBef>
              <a:spcAft>
                <a:spcPts val="0"/>
              </a:spcAft>
              <a:defRPr/>
            </a:pPr>
            <a:r>
              <a:rPr lang="zh-CN" altLang="en-US" sz="2800" b="1" dirty="0" smtClean="0">
                <a:solidFill>
                  <a:srgbClr val="C00000"/>
                </a:solidFill>
                <a:latin typeface="+mn-lt"/>
                <a:ea typeface="微软雅黑" panose="020B0503020204020204" pitchFamily="34" charset="-122"/>
              </a:rPr>
              <a:t>重点项目</a:t>
            </a:r>
            <a:endParaRPr lang="en-US" altLang="zh-CN" sz="2800" b="1" dirty="0">
              <a:solidFill>
                <a:srgbClr val="C00000"/>
              </a:solidFill>
              <a:latin typeface="+mn-lt"/>
              <a:ea typeface="微软雅黑" panose="020B0503020204020204" pitchFamily="34" charset="-122"/>
            </a:endParaRPr>
          </a:p>
        </p:txBody>
      </p:sp>
      <p:cxnSp>
        <p:nvCxnSpPr>
          <p:cNvPr id="13" name="MH_Other_5"/>
          <p:cNvCxnSpPr/>
          <p:nvPr>
            <p:custDataLst>
              <p:tags r:id="rId8"/>
            </p:custDataLst>
          </p:nvPr>
        </p:nvCxnSpPr>
        <p:spPr>
          <a:xfrm flipH="1">
            <a:off x="1050388" y="4578494"/>
            <a:ext cx="2646399" cy="0"/>
          </a:xfrm>
          <a:prstGeom prst="line">
            <a:avLst/>
          </a:prstGeom>
          <a:ln w="28575">
            <a:solidFill>
              <a:schemeClr val="tx1">
                <a:lumMod val="65000"/>
                <a:lumOff val="35000"/>
              </a:schemeClr>
            </a:solidFill>
            <a:prstDash val="dash"/>
            <a:headEnd type="none" w="sm" len="sm"/>
            <a:tailEnd type="none" w="sm"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MH_Other_6"/>
          <p:cNvCxnSpPr/>
          <p:nvPr>
            <p:custDataLst>
              <p:tags r:id="rId9"/>
            </p:custDataLst>
          </p:nvPr>
        </p:nvCxnSpPr>
        <p:spPr>
          <a:xfrm flipH="1">
            <a:off x="1050389" y="5428606"/>
            <a:ext cx="2718406" cy="0"/>
          </a:xfrm>
          <a:prstGeom prst="line">
            <a:avLst/>
          </a:prstGeom>
          <a:ln w="28575">
            <a:solidFill>
              <a:schemeClr val="tx1">
                <a:lumMod val="65000"/>
                <a:lumOff val="35000"/>
              </a:schemeClr>
            </a:solidFill>
            <a:prstDash val="dash"/>
            <a:headEnd type="none" w="sm" len="sm"/>
            <a:tailEnd type="none" w="sm"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MH_Other_7"/>
          <p:cNvCxnSpPr/>
          <p:nvPr>
            <p:custDataLst>
              <p:tags r:id="rId10"/>
            </p:custDataLst>
          </p:nvPr>
        </p:nvCxnSpPr>
        <p:spPr>
          <a:xfrm flipH="1">
            <a:off x="5352971" y="4578494"/>
            <a:ext cx="2722914" cy="0"/>
          </a:xfrm>
          <a:prstGeom prst="line">
            <a:avLst/>
          </a:prstGeom>
          <a:ln w="28575">
            <a:solidFill>
              <a:schemeClr val="tx1">
                <a:lumMod val="65000"/>
                <a:lumOff val="35000"/>
              </a:schemeClr>
            </a:solidFill>
            <a:prstDash val="dash"/>
            <a:headEnd type="none" w="sm" len="sm"/>
            <a:tailEnd type="none" w="sm"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MH_Other_8"/>
          <p:cNvCxnSpPr/>
          <p:nvPr>
            <p:custDataLst>
              <p:tags r:id="rId11"/>
            </p:custDataLst>
          </p:nvPr>
        </p:nvCxnSpPr>
        <p:spPr>
          <a:xfrm flipH="1">
            <a:off x="5208955" y="5428606"/>
            <a:ext cx="2866929" cy="0"/>
          </a:xfrm>
          <a:prstGeom prst="line">
            <a:avLst/>
          </a:prstGeom>
          <a:ln w="28575">
            <a:solidFill>
              <a:schemeClr val="tx1">
                <a:lumMod val="65000"/>
                <a:lumOff val="35000"/>
              </a:schemeClr>
            </a:solidFill>
            <a:prstDash val="dash"/>
            <a:headEnd type="none" w="sm" len="sm"/>
            <a:tailEnd type="none" w="sm"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MH_SubTitle_2"/>
          <p:cNvSpPr/>
          <p:nvPr>
            <p:custDataLst>
              <p:tags r:id="rId12"/>
            </p:custDataLst>
          </p:nvPr>
        </p:nvSpPr>
        <p:spPr>
          <a:xfrm>
            <a:off x="5916884" y="3989353"/>
            <a:ext cx="2159000" cy="546100"/>
          </a:xfrm>
          <a:prstGeom prst="rect">
            <a:avLst/>
          </a:prstGeom>
        </p:spPr>
        <p:txBody>
          <a:bodyPr anchor="b">
            <a:normAutofit/>
          </a:bodyPr>
          <a:lstStyle/>
          <a:p>
            <a:pPr lvl="0" algn="r">
              <a:lnSpc>
                <a:spcPct val="130000"/>
              </a:lnSpc>
            </a:pPr>
            <a:r>
              <a:rPr lang="zh-CN" altLang="zh-CN" sz="2200" b="1" dirty="0" smtClean="0">
                <a:solidFill>
                  <a:prstClr val="black"/>
                </a:solidFill>
                <a:ea typeface="微软雅黑" panose="020B0503020204020204" pitchFamily="34" charset="-122"/>
              </a:rPr>
              <a:t>人文合作</a:t>
            </a:r>
            <a:endParaRPr lang="en-US" altLang="zh-CN" sz="2200" b="1" dirty="0" smtClean="0">
              <a:solidFill>
                <a:prstClr val="black"/>
              </a:solidFill>
              <a:ea typeface="微软雅黑" panose="020B0503020204020204" pitchFamily="34" charset="-122"/>
            </a:endParaRPr>
          </a:p>
        </p:txBody>
      </p:sp>
      <p:sp>
        <p:nvSpPr>
          <p:cNvPr id="18" name="MH_SubTitle_3"/>
          <p:cNvSpPr/>
          <p:nvPr>
            <p:custDataLst>
              <p:tags r:id="rId13"/>
            </p:custDataLst>
          </p:nvPr>
        </p:nvSpPr>
        <p:spPr>
          <a:xfrm>
            <a:off x="5916884" y="4846609"/>
            <a:ext cx="2159000" cy="546100"/>
          </a:xfrm>
          <a:prstGeom prst="rect">
            <a:avLst/>
          </a:prstGeom>
        </p:spPr>
        <p:txBody>
          <a:bodyPr anchor="b">
            <a:normAutofit/>
          </a:bodyPr>
          <a:lstStyle/>
          <a:p>
            <a:pPr lvl="0" algn="r">
              <a:lnSpc>
                <a:spcPct val="130000"/>
              </a:lnSpc>
            </a:pPr>
            <a:r>
              <a:rPr lang="zh-CN" altLang="zh-CN" sz="2200" b="1" dirty="0" smtClean="0">
                <a:solidFill>
                  <a:prstClr val="black"/>
                </a:solidFill>
                <a:ea typeface="微软雅黑" panose="020B0503020204020204" pitchFamily="34" charset="-122"/>
              </a:rPr>
              <a:t>科技合作计划</a:t>
            </a:r>
            <a:endParaRPr lang="zh-CN" altLang="zh-CN" sz="2200" b="1" dirty="0">
              <a:solidFill>
                <a:prstClr val="black"/>
              </a:solidFill>
              <a:ea typeface="微软雅黑" panose="020B0503020204020204" pitchFamily="34" charset="-122"/>
            </a:endParaRPr>
          </a:p>
        </p:txBody>
      </p:sp>
      <p:sp>
        <p:nvSpPr>
          <p:cNvPr id="19" name="MH_SubTitle_1"/>
          <p:cNvSpPr/>
          <p:nvPr>
            <p:custDataLst>
              <p:tags r:id="rId14"/>
            </p:custDataLst>
          </p:nvPr>
        </p:nvSpPr>
        <p:spPr>
          <a:xfrm>
            <a:off x="1050388" y="3989353"/>
            <a:ext cx="2592918" cy="546100"/>
          </a:xfrm>
          <a:prstGeom prst="rect">
            <a:avLst/>
          </a:prstGeom>
        </p:spPr>
        <p:txBody>
          <a:bodyPr anchor="b">
            <a:normAutofit fontScale="85000" lnSpcReduction="10000"/>
          </a:bodyPr>
          <a:lstStyle/>
          <a:p>
            <a:pPr lvl="0">
              <a:lnSpc>
                <a:spcPct val="130000"/>
              </a:lnSpc>
            </a:pPr>
            <a:r>
              <a:rPr lang="zh-CN" altLang="zh-CN" sz="2200" b="1" dirty="0" smtClean="0">
                <a:solidFill>
                  <a:prstClr val="black"/>
                </a:solidFill>
                <a:ea typeface="微软雅黑" panose="020B0503020204020204" pitchFamily="34" charset="-122"/>
              </a:rPr>
              <a:t>教育合作</a:t>
            </a:r>
            <a:r>
              <a:rPr lang="en-US" altLang="zh-CN" sz="2200" b="1" dirty="0" smtClean="0">
                <a:solidFill>
                  <a:prstClr val="black"/>
                </a:solidFill>
                <a:ea typeface="微软雅黑" panose="020B0503020204020204" pitchFamily="34" charset="-122"/>
              </a:rPr>
              <a:t>(</a:t>
            </a:r>
            <a:r>
              <a:rPr lang="zh-CN" altLang="en-US" sz="2200" b="1" dirty="0" smtClean="0">
                <a:solidFill>
                  <a:prstClr val="black"/>
                </a:solidFill>
                <a:ea typeface="微软雅黑" panose="020B0503020204020204" pitchFamily="34" charset="-122"/>
              </a:rPr>
              <a:t>学历</a:t>
            </a:r>
            <a:r>
              <a:rPr lang="en-US" altLang="zh-CN" sz="2200" b="1" dirty="0" smtClean="0">
                <a:solidFill>
                  <a:prstClr val="black"/>
                </a:solidFill>
                <a:ea typeface="微软雅黑" panose="020B0503020204020204" pitchFamily="34" charset="-122"/>
              </a:rPr>
              <a:t>+</a:t>
            </a:r>
            <a:r>
              <a:rPr lang="zh-CN" altLang="en-US" sz="2200" b="1" dirty="0" smtClean="0">
                <a:solidFill>
                  <a:prstClr val="black"/>
                </a:solidFill>
                <a:ea typeface="微软雅黑" panose="020B0503020204020204" pitchFamily="34" charset="-122"/>
              </a:rPr>
              <a:t>非学历</a:t>
            </a:r>
            <a:r>
              <a:rPr lang="en-US" altLang="zh-CN" sz="2200" b="1" dirty="0" smtClean="0">
                <a:solidFill>
                  <a:prstClr val="black"/>
                </a:solidFill>
                <a:ea typeface="微软雅黑" panose="020B0503020204020204" pitchFamily="34" charset="-122"/>
              </a:rPr>
              <a:t>)</a:t>
            </a:r>
            <a:endParaRPr lang="en-US" altLang="zh-CN" sz="2200" b="1" dirty="0" smtClean="0">
              <a:solidFill>
                <a:prstClr val="black"/>
              </a:solidFill>
              <a:ea typeface="微软雅黑" panose="020B0503020204020204" pitchFamily="34" charset="-122"/>
            </a:endParaRPr>
          </a:p>
        </p:txBody>
      </p:sp>
      <p:sp>
        <p:nvSpPr>
          <p:cNvPr id="20" name="MH_SubTitle_4"/>
          <p:cNvSpPr/>
          <p:nvPr>
            <p:custDataLst>
              <p:tags r:id="rId15"/>
            </p:custDataLst>
          </p:nvPr>
        </p:nvSpPr>
        <p:spPr>
          <a:xfrm>
            <a:off x="1050388" y="4846609"/>
            <a:ext cx="2159000" cy="546100"/>
          </a:xfrm>
          <a:prstGeom prst="rect">
            <a:avLst/>
          </a:prstGeom>
        </p:spPr>
        <p:txBody>
          <a:bodyPr anchor="b">
            <a:normAutofit/>
          </a:bodyPr>
          <a:lstStyle/>
          <a:p>
            <a:pPr lvl="0">
              <a:lnSpc>
                <a:spcPct val="130000"/>
              </a:lnSpc>
            </a:pPr>
            <a:r>
              <a:rPr lang="zh-CN" altLang="zh-CN" sz="2200" b="1" dirty="0" smtClean="0">
                <a:solidFill>
                  <a:prstClr val="black"/>
                </a:solidFill>
                <a:ea typeface="微软雅黑" panose="020B0503020204020204" pitchFamily="34" charset="-122"/>
              </a:rPr>
              <a:t>留学访学计划</a:t>
            </a:r>
            <a:endParaRPr lang="en-US" altLang="zh-CN" sz="2200" b="1" dirty="0" smtClean="0">
              <a:solidFill>
                <a:prstClr val="black"/>
              </a:solidFill>
              <a:ea typeface="微软雅黑" panose="020B0503020204020204" pitchFamily="34" charset="-122"/>
            </a:endParaRPr>
          </a:p>
        </p:txBody>
      </p:sp>
      <p:grpSp>
        <p:nvGrpSpPr>
          <p:cNvPr id="21" name="组合 20"/>
          <p:cNvGrpSpPr/>
          <p:nvPr/>
        </p:nvGrpSpPr>
        <p:grpSpPr>
          <a:xfrm rot="2131202">
            <a:off x="3551692" y="3936822"/>
            <a:ext cx="1788183" cy="1781704"/>
            <a:chOff x="3480842" y="2022336"/>
            <a:chExt cx="2190750" cy="2182812"/>
          </a:xfrm>
          <a:effectLst>
            <a:outerShdw blurRad="50800" dist="38100" dir="2700000" algn="tl" rotWithShape="0">
              <a:prstClr val="black">
                <a:alpha val="40000"/>
              </a:prstClr>
            </a:outerShdw>
          </a:effectLst>
        </p:grpSpPr>
        <p:sp>
          <p:nvSpPr>
            <p:cNvPr id="22" name="MH_Other_1"/>
            <p:cNvSpPr/>
            <p:nvPr>
              <p:custDataLst>
                <p:tags r:id="rId16"/>
              </p:custDataLst>
            </p:nvPr>
          </p:nvSpPr>
          <p:spPr>
            <a:xfrm rot="20751297">
              <a:off x="3480842" y="2174736"/>
              <a:ext cx="1012825" cy="2025650"/>
            </a:xfrm>
            <a:prstGeom prst="moon">
              <a:avLst>
                <a:gd name="adj" fmla="val 15190"/>
              </a:avLst>
            </a:prstGeom>
            <a:solidFill>
              <a:schemeClr val="accent1"/>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3" name="MH_Other_2"/>
            <p:cNvSpPr/>
            <p:nvPr>
              <p:custDataLst>
                <p:tags r:id="rId17"/>
              </p:custDataLst>
            </p:nvPr>
          </p:nvSpPr>
          <p:spPr>
            <a:xfrm rot="15351297">
              <a:off x="4149973" y="2686704"/>
              <a:ext cx="1012825" cy="2024063"/>
            </a:xfrm>
            <a:prstGeom prst="moon">
              <a:avLst>
                <a:gd name="adj" fmla="val 15190"/>
              </a:avLst>
            </a:prstGeom>
            <a:solidFill>
              <a:schemeClr val="accent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4" name="MH_Other_3"/>
            <p:cNvSpPr/>
            <p:nvPr>
              <p:custDataLst>
                <p:tags r:id="rId18"/>
              </p:custDataLst>
            </p:nvPr>
          </p:nvSpPr>
          <p:spPr>
            <a:xfrm rot="9951297">
              <a:off x="4660354" y="2035036"/>
              <a:ext cx="1011238" cy="2024062"/>
            </a:xfrm>
            <a:prstGeom prst="moon">
              <a:avLst>
                <a:gd name="adj" fmla="val 15190"/>
              </a:avLst>
            </a:prstGeom>
            <a:solidFill>
              <a:schemeClr val="accent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5" name="MH_Other_4"/>
            <p:cNvSpPr/>
            <p:nvPr>
              <p:custDataLst>
                <p:tags r:id="rId19"/>
              </p:custDataLst>
            </p:nvPr>
          </p:nvSpPr>
          <p:spPr>
            <a:xfrm rot="4551297">
              <a:off x="3999954" y="1515924"/>
              <a:ext cx="1011237" cy="2024062"/>
            </a:xfrm>
            <a:prstGeom prst="moon">
              <a:avLst>
                <a:gd name="adj" fmla="val 15190"/>
              </a:avLst>
            </a:prstGeom>
            <a:solidFill>
              <a:schemeClr val="accent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27" name="矩形 26"/>
          <p:cNvSpPr/>
          <p:nvPr/>
        </p:nvSpPr>
        <p:spPr>
          <a:xfrm>
            <a:off x="0" y="5786454"/>
            <a:ext cx="9144000" cy="1071546"/>
          </a:xfrm>
          <a:prstGeom prst="rect">
            <a:avLst/>
          </a:prstGeom>
          <a:ln>
            <a:noFill/>
            <a:prstDash val="sysDot"/>
          </a:ln>
        </p:spPr>
        <p:txBody>
          <a:bodyPr wrap="square" anchor="ctr" anchorCtr="0">
            <a:noAutofit/>
          </a:bodyPr>
          <a:lstStyle/>
          <a:p>
            <a:pPr algn="ctr"/>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传播中国文化      讲述中国故事      传递中国价值     拉近心理距离    </a:t>
            </a:r>
            <a:endParaRPr lang="en-US" altLang="zh-CN"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algn="ctr"/>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培养    </a:t>
            </a:r>
            <a:r>
              <a:rPr lang="zh-CN" altLang="en-US" sz="28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知华 友华 亲华 助华   </a:t>
            </a:r>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人士</a:t>
            </a:r>
            <a:endParaRPr lang="en-US" altLang="zh-CN"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285721" y="97673"/>
            <a:ext cx="79647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AutoNum type="arabicPeriod" startAt="4"/>
            </a:pPr>
            <a:r>
              <a:rPr lang="zh-CN" altLang="en-US" sz="2400" b="1" dirty="0" smtClean="0">
                <a:solidFill>
                  <a:schemeClr val="bg1"/>
                </a:solidFill>
                <a:latin typeface="微软雅黑" panose="020B0503020204020204" pitchFamily="34" charset="-122"/>
                <a:ea typeface="微软雅黑" panose="020B0503020204020204" pitchFamily="34" charset="-122"/>
              </a:rPr>
              <a:t>建设“一带一路”轨道交通国际人才教育基地</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marL="457200" indent="-457200"/>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en-US" sz="2400" b="1" dirty="0" smtClean="0">
                <a:solidFill>
                  <a:schemeClr val="bg1"/>
                </a:solidFill>
                <a:latin typeface="微软雅黑" panose="020B0503020204020204" pitchFamily="34" charset="-122"/>
                <a:ea typeface="微软雅黑" panose="020B0503020204020204" pitchFamily="34" charset="-122"/>
              </a:rPr>
              <a:t>实施“</a:t>
            </a:r>
            <a:r>
              <a:rPr lang="en-US" altLang="zh-CN" sz="2400" b="1" dirty="0" smtClean="0">
                <a:solidFill>
                  <a:schemeClr val="bg1"/>
                </a:solidFill>
                <a:latin typeface="微软雅黑" panose="020B0503020204020204" pitchFamily="34" charset="-122"/>
                <a:ea typeface="微软雅黑" panose="020B0503020204020204" pitchFamily="34" charset="-122"/>
              </a:rPr>
              <a:t>22414”</a:t>
            </a:r>
            <a:r>
              <a:rPr lang="zh-CN" altLang="en-US" sz="2400" b="1" dirty="0" smtClean="0">
                <a:solidFill>
                  <a:schemeClr val="bg1"/>
                </a:solidFill>
                <a:latin typeface="微软雅黑" panose="020B0503020204020204" pitchFamily="34" charset="-122"/>
                <a:ea typeface="微软雅黑" panose="020B0503020204020204" pitchFamily="34" charset="-122"/>
              </a:rPr>
              <a:t>人才先行战略</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428628" y="1395699"/>
            <a:ext cx="8858280" cy="830997"/>
          </a:xfrm>
          <a:prstGeom prst="rect">
            <a:avLst/>
          </a:prstGeom>
        </p:spPr>
        <p:txBody>
          <a:bodyPr wrap="square">
            <a:spAutoFit/>
          </a:bodyPr>
          <a:lstStyle/>
          <a:p>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人才培养培训</a:t>
            </a:r>
            <a:r>
              <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基础性           先导性    前瞻性</a:t>
            </a:r>
            <a:endPar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r>
              <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                            </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高度战略性    紧迫性    挑战性  </a:t>
            </a:r>
            <a:endPar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圆角矩形 5"/>
          <p:cNvSpPr/>
          <p:nvPr/>
        </p:nvSpPr>
        <p:spPr>
          <a:xfrm>
            <a:off x="285751" y="2357430"/>
            <a:ext cx="1785950" cy="4286280"/>
          </a:xfrm>
          <a:prstGeom prst="roundRect">
            <a:avLst>
              <a:gd name="adj" fmla="val 1081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600" b="1" dirty="0" smtClean="0">
                <a:ea typeface="微软雅黑" panose="020B0503020204020204" pitchFamily="34" charset="-122"/>
              </a:rPr>
              <a:t>“</a:t>
            </a:r>
            <a:r>
              <a:rPr lang="en-US" altLang="zh-CN" sz="2600" b="1" dirty="0" smtClean="0">
                <a:ea typeface="微软雅黑" panose="020B0503020204020204" pitchFamily="34" charset="-122"/>
              </a:rPr>
              <a:t>22414”</a:t>
            </a:r>
            <a:endParaRPr lang="en-US" altLang="zh-CN" sz="2600" b="1" dirty="0" smtClean="0">
              <a:ea typeface="微软雅黑" panose="020B0503020204020204" pitchFamily="34" charset="-122"/>
            </a:endParaRPr>
          </a:p>
          <a:p>
            <a:pPr algn="ctr">
              <a:lnSpc>
                <a:spcPct val="150000"/>
              </a:lnSpc>
            </a:pPr>
            <a:r>
              <a:rPr lang="zh-CN" altLang="en-US" sz="2800" b="1" dirty="0" smtClean="0">
                <a:solidFill>
                  <a:srgbClr val="00FFFF"/>
                </a:solidFill>
                <a:ea typeface="微软雅黑" panose="020B0503020204020204" pitchFamily="34" charset="-122"/>
              </a:rPr>
              <a:t>人才先行</a:t>
            </a:r>
            <a:endParaRPr lang="en-US" altLang="zh-CN" sz="2800" b="1" dirty="0" smtClean="0">
              <a:solidFill>
                <a:srgbClr val="00FFFF"/>
              </a:solidFill>
              <a:ea typeface="微软雅黑" panose="020B0503020204020204" pitchFamily="34" charset="-122"/>
            </a:endParaRPr>
          </a:p>
          <a:p>
            <a:pPr algn="ctr">
              <a:lnSpc>
                <a:spcPct val="150000"/>
              </a:lnSpc>
            </a:pPr>
            <a:r>
              <a:rPr lang="zh-CN" altLang="en-US" sz="2600" b="1" dirty="0" smtClean="0">
                <a:ea typeface="微软雅黑" panose="020B0503020204020204" pitchFamily="34" charset="-122"/>
              </a:rPr>
              <a:t>战略</a:t>
            </a:r>
            <a:endParaRPr lang="zh-CN" altLang="en-US" sz="2600" b="1" dirty="0" smtClean="0">
              <a:ea typeface="微软雅黑" panose="020B0503020204020204" pitchFamily="34" charset="-122"/>
            </a:endParaRPr>
          </a:p>
        </p:txBody>
      </p:sp>
      <p:sp>
        <p:nvSpPr>
          <p:cNvPr id="8" name="圆角矩形 7"/>
          <p:cNvSpPr/>
          <p:nvPr/>
        </p:nvSpPr>
        <p:spPr>
          <a:xfrm>
            <a:off x="2286015" y="2428868"/>
            <a:ext cx="2786114" cy="571504"/>
          </a:xfrm>
          <a:prstGeom prst="roundRect">
            <a:avLst>
              <a:gd name="adj" fmla="val 1081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200" b="1" dirty="0" smtClean="0">
                <a:ea typeface="微软雅黑" panose="020B0503020204020204" pitchFamily="34" charset="-122"/>
              </a:rPr>
              <a:t>培养  </a:t>
            </a:r>
            <a:r>
              <a:rPr lang="zh-CN" altLang="en-US" sz="2200" b="1" dirty="0" smtClean="0">
                <a:solidFill>
                  <a:srgbClr val="FFFF00"/>
                </a:solidFill>
                <a:ea typeface="微软雅黑" panose="020B0503020204020204" pitchFamily="34" charset="-122"/>
              </a:rPr>
              <a:t>体系</a:t>
            </a:r>
            <a:endParaRPr lang="zh-CN" altLang="en-US" sz="2200" b="1" dirty="0" smtClean="0">
              <a:solidFill>
                <a:srgbClr val="FFFF00"/>
              </a:solidFill>
              <a:ea typeface="微软雅黑" panose="020B0503020204020204" pitchFamily="34" charset="-122"/>
            </a:endParaRPr>
          </a:p>
        </p:txBody>
      </p:sp>
      <p:sp>
        <p:nvSpPr>
          <p:cNvPr id="10" name="圆角矩形 9"/>
          <p:cNvSpPr/>
          <p:nvPr/>
        </p:nvSpPr>
        <p:spPr>
          <a:xfrm>
            <a:off x="5572131" y="2428868"/>
            <a:ext cx="2786114" cy="571504"/>
          </a:xfrm>
          <a:prstGeom prst="roundRect">
            <a:avLst>
              <a:gd name="adj" fmla="val 1081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200" b="1" dirty="0" smtClean="0">
                <a:ea typeface="微软雅黑" panose="020B0503020204020204" pitchFamily="34" charset="-122"/>
              </a:rPr>
              <a:t>培训 </a:t>
            </a:r>
            <a:r>
              <a:rPr lang="zh-CN" altLang="en-US" sz="2200" b="1" dirty="0" smtClean="0">
                <a:solidFill>
                  <a:srgbClr val="FFFF00"/>
                </a:solidFill>
                <a:ea typeface="微软雅黑" panose="020B0503020204020204" pitchFamily="34" charset="-122"/>
              </a:rPr>
              <a:t> 体系</a:t>
            </a:r>
            <a:endParaRPr lang="zh-CN" altLang="en-US" sz="2200" b="1" dirty="0" smtClean="0">
              <a:solidFill>
                <a:srgbClr val="FFFF00"/>
              </a:solidFill>
              <a:ea typeface="微软雅黑" panose="020B0503020204020204" pitchFamily="34" charset="-122"/>
            </a:endParaRPr>
          </a:p>
        </p:txBody>
      </p:sp>
      <p:sp>
        <p:nvSpPr>
          <p:cNvPr id="11" name="圆角矩形 10"/>
          <p:cNvSpPr/>
          <p:nvPr/>
        </p:nvSpPr>
        <p:spPr>
          <a:xfrm>
            <a:off x="2286015" y="3214686"/>
            <a:ext cx="2786114" cy="1000132"/>
          </a:xfrm>
          <a:prstGeom prst="roundRect">
            <a:avLst>
              <a:gd name="adj" fmla="val 1081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smtClean="0">
                <a:ea typeface="微软雅黑" panose="020B0503020204020204" pitchFamily="34" charset="-122"/>
              </a:rPr>
              <a:t>人才培养</a:t>
            </a:r>
            <a:endParaRPr lang="en-US" altLang="zh-CN" sz="2200" b="1" dirty="0" smtClean="0">
              <a:ea typeface="微软雅黑" panose="020B0503020204020204" pitchFamily="34" charset="-122"/>
            </a:endParaRPr>
          </a:p>
          <a:p>
            <a:pPr algn="ctr"/>
            <a:r>
              <a:rPr lang="zh-CN" altLang="en-US" sz="2200" b="1" dirty="0" smtClean="0">
                <a:ea typeface="微软雅黑" panose="020B0503020204020204" pitchFamily="34" charset="-122"/>
              </a:rPr>
              <a:t>国际</a:t>
            </a:r>
            <a:r>
              <a:rPr lang="zh-CN" altLang="en-US" sz="2400" b="1" dirty="0" smtClean="0">
                <a:solidFill>
                  <a:srgbClr val="FFFF00"/>
                </a:solidFill>
                <a:ea typeface="微软雅黑" panose="020B0503020204020204" pitchFamily="34" charset="-122"/>
              </a:rPr>
              <a:t>专业认证</a:t>
            </a:r>
            <a:endParaRPr lang="zh-CN" altLang="en-US" sz="2400" b="1" dirty="0" smtClean="0">
              <a:solidFill>
                <a:srgbClr val="FFFF00"/>
              </a:solidFill>
              <a:ea typeface="微软雅黑" panose="020B0503020204020204" pitchFamily="34" charset="-122"/>
            </a:endParaRPr>
          </a:p>
        </p:txBody>
      </p:sp>
      <p:sp>
        <p:nvSpPr>
          <p:cNvPr id="12" name="圆角矩形 11"/>
          <p:cNvSpPr/>
          <p:nvPr/>
        </p:nvSpPr>
        <p:spPr>
          <a:xfrm>
            <a:off x="5572131" y="3214686"/>
            <a:ext cx="2786114" cy="1000132"/>
          </a:xfrm>
          <a:prstGeom prst="roundRect">
            <a:avLst>
              <a:gd name="adj" fmla="val 1081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smtClean="0">
                <a:ea typeface="微软雅黑" panose="020B0503020204020204" pitchFamily="34" charset="-122"/>
              </a:rPr>
              <a:t>人才培训</a:t>
            </a:r>
            <a:r>
              <a:rPr lang="en-US" altLang="zh-CN" sz="2200" b="1" dirty="0" smtClean="0">
                <a:ea typeface="微软雅黑" panose="020B0503020204020204" pitchFamily="34" charset="-122"/>
              </a:rPr>
              <a:t>ISO10015</a:t>
            </a:r>
            <a:endParaRPr lang="en-US" altLang="zh-CN" sz="2200" b="1" dirty="0" smtClean="0">
              <a:ea typeface="微软雅黑" panose="020B0503020204020204" pitchFamily="34" charset="-122"/>
            </a:endParaRPr>
          </a:p>
          <a:p>
            <a:pPr algn="ctr"/>
            <a:r>
              <a:rPr lang="zh-CN" altLang="en-US" sz="2200" b="1" dirty="0" smtClean="0">
                <a:ea typeface="微软雅黑" panose="020B0503020204020204" pitchFamily="34" charset="-122"/>
              </a:rPr>
              <a:t>国际</a:t>
            </a:r>
            <a:r>
              <a:rPr lang="zh-CN" altLang="en-US" sz="2400" b="1" dirty="0" smtClean="0">
                <a:solidFill>
                  <a:srgbClr val="FFFF00"/>
                </a:solidFill>
                <a:ea typeface="微软雅黑" panose="020B0503020204020204" pitchFamily="34" charset="-122"/>
              </a:rPr>
              <a:t>标准认证</a:t>
            </a:r>
            <a:endParaRPr lang="zh-CN" altLang="en-US" sz="2400" b="1" dirty="0" smtClean="0">
              <a:solidFill>
                <a:srgbClr val="FFFF00"/>
              </a:solidFill>
              <a:ea typeface="微软雅黑" panose="020B0503020204020204" pitchFamily="34" charset="-122"/>
            </a:endParaRPr>
          </a:p>
        </p:txBody>
      </p:sp>
      <p:sp>
        <p:nvSpPr>
          <p:cNvPr id="13" name="圆角矩形 12"/>
          <p:cNvSpPr/>
          <p:nvPr/>
        </p:nvSpPr>
        <p:spPr>
          <a:xfrm>
            <a:off x="3857620" y="4357694"/>
            <a:ext cx="3006035" cy="785818"/>
          </a:xfrm>
          <a:prstGeom prst="roundRect">
            <a:avLst>
              <a:gd name="adj" fmla="val 1081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smtClean="0">
                <a:ea typeface="微软雅黑" panose="020B0503020204020204" pitchFamily="34" charset="-122"/>
              </a:rPr>
              <a:t>政</a:t>
            </a:r>
            <a:r>
              <a:rPr lang="en-US" altLang="zh-CN" sz="2200" b="1" dirty="0" smtClean="0">
                <a:ea typeface="微软雅黑" panose="020B0503020204020204" pitchFamily="34" charset="-122"/>
              </a:rPr>
              <a:t>—</a:t>
            </a:r>
            <a:r>
              <a:rPr lang="zh-CN" altLang="en-US" sz="2200" b="1" dirty="0" smtClean="0">
                <a:ea typeface="微软雅黑" panose="020B0503020204020204" pitchFamily="34" charset="-122"/>
              </a:rPr>
              <a:t>产</a:t>
            </a:r>
            <a:r>
              <a:rPr lang="en-US" altLang="zh-CN" sz="2200" b="1" dirty="0" smtClean="0">
                <a:ea typeface="微软雅黑" panose="020B0503020204020204" pitchFamily="34" charset="-122"/>
              </a:rPr>
              <a:t>—</a:t>
            </a:r>
            <a:r>
              <a:rPr lang="zh-CN" altLang="en-US" sz="2200" b="1" dirty="0" smtClean="0">
                <a:ea typeface="微软雅黑" panose="020B0503020204020204" pitchFamily="34" charset="-122"/>
              </a:rPr>
              <a:t>学</a:t>
            </a:r>
            <a:r>
              <a:rPr lang="en-US" altLang="zh-CN" sz="2200" b="1" dirty="0" smtClean="0">
                <a:ea typeface="微软雅黑" panose="020B0503020204020204" pitchFamily="34" charset="-122"/>
              </a:rPr>
              <a:t>—</a:t>
            </a:r>
            <a:r>
              <a:rPr lang="zh-CN" altLang="en-US" sz="2200" b="1" dirty="0" smtClean="0">
                <a:ea typeface="微软雅黑" panose="020B0503020204020204" pitchFamily="34" charset="-122"/>
              </a:rPr>
              <a:t>研</a:t>
            </a:r>
            <a:endParaRPr lang="en-US" altLang="zh-CN" sz="2200" b="1" dirty="0" smtClean="0">
              <a:ea typeface="微软雅黑" panose="020B0503020204020204" pitchFamily="34" charset="-122"/>
            </a:endParaRPr>
          </a:p>
          <a:p>
            <a:pPr algn="ctr"/>
            <a:r>
              <a:rPr lang="zh-CN" altLang="en-US" sz="2200" b="1" dirty="0" smtClean="0">
                <a:ea typeface="微软雅黑" panose="020B0503020204020204" pitchFamily="34" charset="-122"/>
              </a:rPr>
              <a:t>四位</a:t>
            </a:r>
            <a:r>
              <a:rPr lang="zh-CN" altLang="en-US" sz="2800" b="1" dirty="0" smtClean="0">
                <a:solidFill>
                  <a:srgbClr val="FFFF00"/>
                </a:solidFill>
                <a:ea typeface="微软雅黑" panose="020B0503020204020204" pitchFamily="34" charset="-122"/>
              </a:rPr>
              <a:t>协同</a:t>
            </a:r>
            <a:r>
              <a:rPr lang="zh-CN" altLang="en-US" sz="2200" b="1" dirty="0" smtClean="0">
                <a:ea typeface="微软雅黑" panose="020B0503020204020204" pitchFamily="34" charset="-122"/>
              </a:rPr>
              <a:t>    育人机制</a:t>
            </a:r>
            <a:endParaRPr lang="zh-CN" altLang="en-US" sz="2200" b="1" dirty="0" smtClean="0">
              <a:ea typeface="微软雅黑" panose="020B0503020204020204" pitchFamily="34" charset="-122"/>
            </a:endParaRPr>
          </a:p>
        </p:txBody>
      </p:sp>
      <p:sp>
        <p:nvSpPr>
          <p:cNvPr id="14" name="圆角矩形 13"/>
          <p:cNvSpPr/>
          <p:nvPr/>
        </p:nvSpPr>
        <p:spPr>
          <a:xfrm>
            <a:off x="2357453" y="5214950"/>
            <a:ext cx="6085388" cy="571504"/>
          </a:xfrm>
          <a:prstGeom prst="roundRect">
            <a:avLst>
              <a:gd name="adj" fmla="val 1081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200" b="1" dirty="0" smtClean="0">
                <a:ea typeface="微软雅黑" panose="020B0503020204020204" pitchFamily="34" charset="-122"/>
              </a:rPr>
              <a:t>铁路国际化人才培养培训       </a:t>
            </a:r>
            <a:r>
              <a:rPr lang="zh-CN" altLang="en-US" sz="2800" b="1" dirty="0" smtClean="0">
                <a:solidFill>
                  <a:srgbClr val="FFFF00"/>
                </a:solidFill>
                <a:ea typeface="微软雅黑" panose="020B0503020204020204" pitchFamily="34" charset="-122"/>
              </a:rPr>
              <a:t>联盟</a:t>
            </a:r>
            <a:endParaRPr lang="zh-CN" altLang="en-US" sz="2800" b="1" dirty="0" smtClean="0">
              <a:solidFill>
                <a:srgbClr val="FFFF00"/>
              </a:solidFill>
              <a:ea typeface="微软雅黑" panose="020B0503020204020204" pitchFamily="34" charset="-122"/>
            </a:endParaRPr>
          </a:p>
        </p:txBody>
      </p:sp>
      <p:sp>
        <p:nvSpPr>
          <p:cNvPr id="15" name="圆角矩形 14"/>
          <p:cNvSpPr/>
          <p:nvPr/>
        </p:nvSpPr>
        <p:spPr>
          <a:xfrm>
            <a:off x="2286015" y="6000768"/>
            <a:ext cx="1500166" cy="571504"/>
          </a:xfrm>
          <a:prstGeom prst="roundRect">
            <a:avLst>
              <a:gd name="adj" fmla="val 1081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000" b="1" dirty="0" smtClean="0">
                <a:ea typeface="微软雅黑" panose="020B0503020204020204" pitchFamily="34" charset="-122"/>
              </a:rPr>
              <a:t>国内与国外</a:t>
            </a:r>
            <a:endParaRPr lang="zh-CN" altLang="en-US" sz="2000" b="1" dirty="0" smtClean="0">
              <a:ea typeface="微软雅黑" panose="020B0503020204020204" pitchFamily="34" charset="-122"/>
            </a:endParaRPr>
          </a:p>
        </p:txBody>
      </p:sp>
      <p:sp>
        <p:nvSpPr>
          <p:cNvPr id="16" name="圆角矩形 15"/>
          <p:cNvSpPr/>
          <p:nvPr/>
        </p:nvSpPr>
        <p:spPr>
          <a:xfrm>
            <a:off x="3857651" y="6000768"/>
            <a:ext cx="1500166" cy="571504"/>
          </a:xfrm>
          <a:prstGeom prst="roundRect">
            <a:avLst>
              <a:gd name="adj" fmla="val 1081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000" b="1" dirty="0" smtClean="0">
                <a:ea typeface="微软雅黑" panose="020B0503020204020204" pitchFamily="34" charset="-122"/>
              </a:rPr>
              <a:t>当前与长远</a:t>
            </a:r>
            <a:endParaRPr lang="zh-CN" altLang="en-US" sz="2000" b="1" dirty="0" smtClean="0">
              <a:ea typeface="微软雅黑" panose="020B0503020204020204" pitchFamily="34" charset="-122"/>
            </a:endParaRPr>
          </a:p>
        </p:txBody>
      </p:sp>
      <p:sp>
        <p:nvSpPr>
          <p:cNvPr id="17" name="圆角矩形 16"/>
          <p:cNvSpPr/>
          <p:nvPr/>
        </p:nvSpPr>
        <p:spPr>
          <a:xfrm>
            <a:off x="5429287" y="6000768"/>
            <a:ext cx="1500166" cy="571504"/>
          </a:xfrm>
          <a:prstGeom prst="roundRect">
            <a:avLst>
              <a:gd name="adj" fmla="val 1081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000" b="1" dirty="0" smtClean="0">
                <a:ea typeface="微软雅黑" panose="020B0503020204020204" pitchFamily="34" charset="-122"/>
              </a:rPr>
              <a:t>线上与线下</a:t>
            </a:r>
            <a:endParaRPr lang="zh-CN" altLang="en-US" sz="2000" b="1" dirty="0" smtClean="0">
              <a:ea typeface="微软雅黑" panose="020B0503020204020204" pitchFamily="34" charset="-122"/>
            </a:endParaRPr>
          </a:p>
        </p:txBody>
      </p:sp>
      <p:sp>
        <p:nvSpPr>
          <p:cNvPr id="18" name="圆角矩形 17"/>
          <p:cNvSpPr/>
          <p:nvPr/>
        </p:nvSpPr>
        <p:spPr>
          <a:xfrm>
            <a:off x="7000923" y="6000768"/>
            <a:ext cx="1500166" cy="571504"/>
          </a:xfrm>
          <a:prstGeom prst="roundRect">
            <a:avLst>
              <a:gd name="adj" fmla="val 1081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ea typeface="微软雅黑" panose="020B0503020204020204" pitchFamily="34" charset="-122"/>
              </a:rPr>
              <a:t>全面覆盖与突出重点</a:t>
            </a:r>
            <a:endParaRPr lang="zh-CN" altLang="en-US" b="1" dirty="0" smtClean="0">
              <a:ea typeface="微软雅黑" panose="020B0503020204020204" pitchFamily="34" charset="-122"/>
            </a:endParaRPr>
          </a:p>
        </p:txBody>
      </p:sp>
      <p:sp>
        <p:nvSpPr>
          <p:cNvPr id="19" name="TextBox 18"/>
          <p:cNvSpPr txBox="1"/>
          <p:nvPr/>
        </p:nvSpPr>
        <p:spPr>
          <a:xfrm>
            <a:off x="8825243" y="2428868"/>
            <a:ext cx="461665" cy="4000528"/>
          </a:xfrm>
          <a:prstGeom prst="rect">
            <a:avLst/>
          </a:prstGeom>
          <a:noFill/>
        </p:spPr>
        <p:txBody>
          <a:bodyPr vert="eaVert" wrap="square" rtlCol="0">
            <a:spAutoFit/>
          </a:bodyPr>
          <a:lstStyle/>
          <a:p>
            <a:endParaRPr lang="zh-CN" altLang="en-US" dirty="0"/>
          </a:p>
        </p:txBody>
      </p:sp>
      <p:sp>
        <p:nvSpPr>
          <p:cNvPr id="20" name="TextBox 19"/>
          <p:cNvSpPr txBox="1"/>
          <p:nvPr/>
        </p:nvSpPr>
        <p:spPr>
          <a:xfrm>
            <a:off x="8572560" y="2143116"/>
            <a:ext cx="714348" cy="4411977"/>
          </a:xfrm>
          <a:prstGeom prst="rect">
            <a:avLst/>
          </a:prstGeom>
          <a:noFill/>
        </p:spPr>
        <p:txBody>
          <a:bodyPr wrap="square" rtlCol="0">
            <a:spAutoFit/>
          </a:bodyPr>
          <a:lstStyle/>
          <a:p>
            <a:pPr>
              <a:lnSpc>
                <a:spcPct val="229000"/>
              </a:lnSpc>
            </a:pPr>
            <a:r>
              <a:rPr lang="en-US" altLang="zh-CN" sz="2800" b="1" dirty="0" smtClean="0">
                <a:solidFill>
                  <a:srgbClr val="C00000"/>
                </a:solidFill>
              </a:rPr>
              <a:t>2</a:t>
            </a:r>
            <a:endParaRPr lang="en-US" altLang="zh-CN" sz="2800" b="1" dirty="0" smtClean="0">
              <a:solidFill>
                <a:srgbClr val="C00000"/>
              </a:solidFill>
            </a:endParaRPr>
          </a:p>
          <a:p>
            <a:pPr>
              <a:lnSpc>
                <a:spcPct val="229000"/>
              </a:lnSpc>
            </a:pPr>
            <a:r>
              <a:rPr lang="en-US" altLang="zh-CN" sz="2800" b="1" dirty="0" smtClean="0">
                <a:solidFill>
                  <a:srgbClr val="C00000"/>
                </a:solidFill>
              </a:rPr>
              <a:t>2</a:t>
            </a:r>
            <a:endParaRPr lang="en-US" altLang="zh-CN" sz="2800" b="1" dirty="0" smtClean="0">
              <a:solidFill>
                <a:srgbClr val="C00000"/>
              </a:solidFill>
            </a:endParaRPr>
          </a:p>
          <a:p>
            <a:pPr>
              <a:lnSpc>
                <a:spcPct val="190000"/>
              </a:lnSpc>
            </a:pPr>
            <a:r>
              <a:rPr lang="en-US" altLang="zh-CN" sz="2800" b="1" dirty="0" smtClean="0">
                <a:solidFill>
                  <a:srgbClr val="C00000"/>
                </a:solidFill>
              </a:rPr>
              <a:t>4</a:t>
            </a:r>
            <a:endParaRPr lang="en-US" altLang="zh-CN" sz="2800" b="1" dirty="0" smtClean="0">
              <a:solidFill>
                <a:srgbClr val="C00000"/>
              </a:solidFill>
            </a:endParaRPr>
          </a:p>
          <a:p>
            <a:pPr>
              <a:lnSpc>
                <a:spcPct val="190000"/>
              </a:lnSpc>
            </a:pPr>
            <a:r>
              <a:rPr lang="en-US" altLang="zh-CN" sz="2800" b="1" dirty="0" smtClean="0">
                <a:solidFill>
                  <a:srgbClr val="C00000"/>
                </a:solidFill>
              </a:rPr>
              <a:t>1</a:t>
            </a:r>
            <a:endParaRPr lang="en-US" altLang="zh-CN" sz="2800" b="1" dirty="0" smtClean="0">
              <a:solidFill>
                <a:srgbClr val="C00000"/>
              </a:solidFill>
            </a:endParaRPr>
          </a:p>
          <a:p>
            <a:pPr>
              <a:lnSpc>
                <a:spcPct val="190000"/>
              </a:lnSpc>
            </a:pPr>
            <a:r>
              <a:rPr lang="en-US" altLang="zh-CN" sz="2800" b="1" dirty="0" smtClean="0">
                <a:solidFill>
                  <a:srgbClr val="C00000"/>
                </a:solidFill>
              </a:rPr>
              <a:t>4</a:t>
            </a:r>
            <a:endParaRPr lang="zh-CN" altLang="en-US" sz="2800" b="1" dirty="0">
              <a:solidFill>
                <a:srgbClr val="C00000"/>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285721" y="97673"/>
            <a:ext cx="79647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r>
              <a:rPr lang="en-US" altLang="zh-CN" sz="2400" b="1" dirty="0" smtClean="0">
                <a:solidFill>
                  <a:schemeClr val="bg1"/>
                </a:solidFill>
                <a:latin typeface="微软雅黑" panose="020B0503020204020204" pitchFamily="34" charset="-122"/>
                <a:ea typeface="微软雅黑" panose="020B0503020204020204" pitchFamily="34" charset="-122"/>
              </a:rPr>
              <a:t>5.  </a:t>
            </a:r>
            <a:r>
              <a:rPr lang="zh-CN" altLang="en-US" sz="2400" b="1" dirty="0" smtClean="0">
                <a:solidFill>
                  <a:schemeClr val="bg1"/>
                </a:solidFill>
                <a:latin typeface="微软雅黑" panose="020B0503020204020204" pitchFamily="34" charset="-122"/>
                <a:ea typeface="微软雅黑" panose="020B0503020204020204" pitchFamily="34" charset="-122"/>
              </a:rPr>
              <a:t>推动“轨道交通国家实验室”建设成为</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marL="457200" indent="-457200"/>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en-US" sz="2400" b="1" dirty="0" smtClean="0">
                <a:solidFill>
                  <a:schemeClr val="bg1"/>
                </a:solidFill>
                <a:latin typeface="微软雅黑" panose="020B0503020204020204" pitchFamily="34" charset="-122"/>
                <a:ea typeface="微软雅黑" panose="020B0503020204020204" pitchFamily="34" charset="-122"/>
              </a:rPr>
              <a:t>中国高铁“走出去”的创新平台</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57158" y="1643050"/>
            <a:ext cx="8501122" cy="3006336"/>
          </a:xfrm>
          <a:prstGeom prst="rect">
            <a:avLst/>
          </a:prstGeom>
        </p:spPr>
        <p:txBody>
          <a:bodyPr wrap="square">
            <a:spAutoFit/>
          </a:bodyPr>
          <a:lstStyle/>
          <a:p>
            <a:pPr>
              <a:lnSpc>
                <a:spcPct val="130000"/>
              </a:lnSpc>
            </a:pPr>
            <a:r>
              <a:rPr lang="zh-CN" altLang="en-US" sz="2400" b="1" dirty="0" smtClean="0">
                <a:solidFill>
                  <a:srgbClr val="002060"/>
                </a:solidFill>
                <a:latin typeface="微软雅黑" panose="020B0503020204020204" pitchFamily="34" charset="-122"/>
                <a:ea typeface="微软雅黑" panose="020B0503020204020204" pitchFamily="34" charset="-122"/>
              </a:rPr>
              <a:t>       加快建设以</a:t>
            </a:r>
            <a:r>
              <a:rPr lang="zh-CN" altLang="en-US" sz="2800" b="1" dirty="0" smtClean="0">
                <a:solidFill>
                  <a:srgbClr val="C00000"/>
                </a:solidFill>
                <a:latin typeface="微软雅黑" panose="020B0503020204020204" pitchFamily="34" charset="-122"/>
                <a:ea typeface="微软雅黑" panose="020B0503020204020204" pitchFamily="34" charset="-122"/>
              </a:rPr>
              <a:t>国家实验室</a:t>
            </a:r>
            <a:r>
              <a:rPr lang="zh-CN" altLang="en-US" sz="2400" b="1" dirty="0" smtClean="0">
                <a:solidFill>
                  <a:srgbClr val="002060"/>
                </a:solidFill>
                <a:latin typeface="微软雅黑" panose="020B0503020204020204" pitchFamily="34" charset="-122"/>
                <a:ea typeface="微软雅黑" panose="020B0503020204020204" pitchFamily="34" charset="-122"/>
              </a:rPr>
              <a:t>为引领的创新基础平台。国 家实验室已成为主要发达国家抢占科技创新制高点的重要载体，是围绕国 家使命，依靠跨学科、大协作和高强度支持开展协同创新的研究基地。</a:t>
            </a:r>
            <a:endParaRPr lang="zh-CN" altLang="en-US" sz="2400" b="1" dirty="0" smtClean="0">
              <a:solidFill>
                <a:srgbClr val="002060"/>
              </a:solidFill>
              <a:latin typeface="微软雅黑" panose="020B0503020204020204" pitchFamily="34" charset="-122"/>
              <a:ea typeface="微软雅黑" panose="020B0503020204020204" pitchFamily="34" charset="-122"/>
            </a:endParaRPr>
          </a:p>
          <a:p>
            <a:pPr>
              <a:lnSpc>
                <a:spcPct val="130000"/>
              </a:lnSpc>
            </a:pPr>
            <a:r>
              <a:rPr lang="en-US" altLang="zh-CN" sz="2400" b="1" dirty="0" smtClean="0">
                <a:solidFill>
                  <a:srgbClr val="002060"/>
                </a:solidFill>
                <a:latin typeface="微软雅黑" panose="020B0503020204020204" pitchFamily="34" charset="-122"/>
                <a:ea typeface="微软雅黑" panose="020B0503020204020204" pitchFamily="34" charset="-122"/>
              </a:rPr>
              <a:t>        ——《</a:t>
            </a:r>
            <a:r>
              <a:rPr lang="zh-CN" altLang="en-US" sz="2400" b="1" dirty="0" smtClean="0">
                <a:solidFill>
                  <a:srgbClr val="002060"/>
                </a:solidFill>
                <a:latin typeface="微软雅黑" panose="020B0503020204020204" pitchFamily="34" charset="-122"/>
                <a:ea typeface="微软雅黑" panose="020B0503020204020204" pitchFamily="34" charset="-122"/>
              </a:rPr>
              <a:t>关于</a:t>
            </a:r>
            <a:r>
              <a:rPr lang="en-US" altLang="zh-CN" sz="2400" b="1" dirty="0" smtClean="0">
                <a:solidFill>
                  <a:srgbClr val="002060"/>
                </a:solidFill>
                <a:latin typeface="微软雅黑" panose="020B0503020204020204" pitchFamily="34" charset="-122"/>
                <a:ea typeface="微软雅黑" panose="020B0503020204020204" pitchFamily="34" charset="-122"/>
              </a:rPr>
              <a:t>〈</a:t>
            </a:r>
            <a:r>
              <a:rPr lang="zh-CN" altLang="en-US" sz="2400" b="1" dirty="0" smtClean="0">
                <a:solidFill>
                  <a:srgbClr val="002060"/>
                </a:solidFill>
                <a:latin typeface="微软雅黑" panose="020B0503020204020204" pitchFamily="34" charset="-122"/>
                <a:ea typeface="微软雅黑" panose="020B0503020204020204" pitchFamily="34" charset="-122"/>
              </a:rPr>
              <a:t>中共中央关于制定国民经济和社会发展第十三个五年规划的建议</a:t>
            </a:r>
            <a:r>
              <a:rPr lang="en-US" altLang="zh-CN" sz="2400" b="1" dirty="0" smtClean="0">
                <a:solidFill>
                  <a:srgbClr val="002060"/>
                </a:solidFill>
                <a:latin typeface="微软雅黑" panose="020B0503020204020204" pitchFamily="34" charset="-122"/>
                <a:ea typeface="微软雅黑" panose="020B0503020204020204" pitchFamily="34" charset="-122"/>
              </a:rPr>
              <a:t>〉</a:t>
            </a:r>
            <a:r>
              <a:rPr lang="zh-CN" altLang="en-US" sz="2400" b="1" dirty="0" smtClean="0">
                <a:solidFill>
                  <a:srgbClr val="002060"/>
                </a:solidFill>
                <a:latin typeface="微软雅黑" panose="020B0503020204020204" pitchFamily="34" charset="-122"/>
                <a:ea typeface="微软雅黑" panose="020B0503020204020204" pitchFamily="34" charset="-122"/>
              </a:rPr>
              <a:t>的说明</a:t>
            </a:r>
            <a:r>
              <a:rPr lang="en-US" altLang="zh-CN" sz="2400" b="1" dirty="0" smtClean="0">
                <a:solidFill>
                  <a:srgbClr val="002060"/>
                </a:solidFill>
                <a:latin typeface="微软雅黑" panose="020B0503020204020204" pitchFamily="34" charset="-122"/>
                <a:ea typeface="微软雅黑" panose="020B0503020204020204" pitchFamily="34" charset="-122"/>
              </a:rPr>
              <a:t>》</a:t>
            </a:r>
            <a:r>
              <a:rPr lang="zh-CN" altLang="en-US" sz="2400" b="1" dirty="0" smtClean="0">
                <a:solidFill>
                  <a:srgbClr val="002060"/>
                </a:solidFill>
                <a:latin typeface="微软雅黑" panose="020B0503020204020204" pitchFamily="34" charset="-122"/>
                <a:ea typeface="微软雅黑" panose="020B0503020204020204" pitchFamily="34" charset="-122"/>
              </a:rPr>
              <a:t>（</a:t>
            </a:r>
            <a:r>
              <a:rPr lang="en-US" altLang="zh-CN" sz="2400" b="1" dirty="0" smtClean="0">
                <a:solidFill>
                  <a:srgbClr val="002060"/>
                </a:solidFill>
                <a:latin typeface="微软雅黑" panose="020B0503020204020204" pitchFamily="34" charset="-122"/>
                <a:ea typeface="微软雅黑" panose="020B0503020204020204" pitchFamily="34" charset="-122"/>
              </a:rPr>
              <a:t>2015</a:t>
            </a:r>
            <a:r>
              <a:rPr lang="zh-CN" altLang="en-US" sz="2400" b="1" dirty="0" smtClean="0">
                <a:solidFill>
                  <a:srgbClr val="002060"/>
                </a:solidFill>
                <a:latin typeface="微软雅黑" panose="020B0503020204020204" pitchFamily="34" charset="-122"/>
                <a:ea typeface="微软雅黑" panose="020B0503020204020204" pitchFamily="34" charset="-122"/>
              </a:rPr>
              <a:t>年</a:t>
            </a:r>
            <a:r>
              <a:rPr lang="en-US" altLang="zh-CN" sz="2400" b="1" dirty="0" smtClean="0">
                <a:solidFill>
                  <a:srgbClr val="002060"/>
                </a:solidFill>
                <a:latin typeface="微软雅黑" panose="020B0503020204020204" pitchFamily="34" charset="-122"/>
                <a:ea typeface="微软雅黑" panose="020B0503020204020204" pitchFamily="34" charset="-122"/>
              </a:rPr>
              <a:t>10</a:t>
            </a:r>
            <a:r>
              <a:rPr lang="zh-CN" altLang="en-US" sz="2400" b="1" dirty="0" smtClean="0">
                <a:solidFill>
                  <a:srgbClr val="002060"/>
                </a:solidFill>
                <a:latin typeface="微软雅黑" panose="020B0503020204020204" pitchFamily="34" charset="-122"/>
                <a:ea typeface="微软雅黑" panose="020B0503020204020204" pitchFamily="34" charset="-122"/>
              </a:rPr>
              <a:t>月</a:t>
            </a:r>
            <a:r>
              <a:rPr lang="en-US" altLang="zh-CN" sz="2400" b="1" dirty="0" smtClean="0">
                <a:solidFill>
                  <a:srgbClr val="002060"/>
                </a:solidFill>
                <a:latin typeface="微软雅黑" panose="020B0503020204020204" pitchFamily="34" charset="-122"/>
                <a:ea typeface="微软雅黑" panose="020B0503020204020204" pitchFamily="34" charset="-122"/>
              </a:rPr>
              <a:t>26</a:t>
            </a:r>
            <a:r>
              <a:rPr lang="zh-CN" altLang="en-US" sz="2400" b="1" dirty="0" smtClean="0">
                <a:solidFill>
                  <a:srgbClr val="002060"/>
                </a:solidFill>
                <a:latin typeface="微软雅黑" panose="020B0503020204020204" pitchFamily="34" charset="-122"/>
                <a:ea typeface="微软雅黑" panose="020B0503020204020204" pitchFamily="34" charset="-122"/>
              </a:rPr>
              <a:t>日）</a:t>
            </a:r>
            <a:endParaRPr lang="zh-CN" altLang="en-US" sz="2400" b="1" dirty="0">
              <a:solidFill>
                <a:srgbClr val="002060"/>
              </a:solidFill>
              <a:latin typeface="微软雅黑" panose="020B0503020204020204" pitchFamily="34" charset="-122"/>
              <a:ea typeface="微软雅黑" panose="020B0503020204020204" pitchFamily="34" charset="-122"/>
            </a:endParaRPr>
          </a:p>
        </p:txBody>
      </p:sp>
      <p:sp>
        <p:nvSpPr>
          <p:cNvPr id="6" name="圆角矩形 5"/>
          <p:cNvSpPr/>
          <p:nvPr/>
        </p:nvSpPr>
        <p:spPr>
          <a:xfrm>
            <a:off x="428596" y="5456087"/>
            <a:ext cx="3000396" cy="473243"/>
          </a:xfrm>
          <a:prstGeom prst="roundRect">
            <a:avLst>
              <a:gd name="adj" fmla="val 1081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400" b="1" dirty="0" smtClean="0">
                <a:solidFill>
                  <a:schemeClr val="bg1"/>
                </a:solidFill>
                <a:latin typeface="微软雅黑" panose="020B0503020204020204" pitchFamily="34" charset="-122"/>
                <a:ea typeface="微软雅黑" panose="020B0503020204020204" pitchFamily="34" charset="-122"/>
              </a:rPr>
              <a:t>轨道交通国家实验室</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4000496" y="5072074"/>
            <a:ext cx="2857520" cy="1107996"/>
          </a:xfrm>
          <a:prstGeom prst="rect">
            <a:avLst/>
          </a:prstGeom>
        </p:spPr>
        <p:txBody>
          <a:bodyPr wrap="square">
            <a:spAutoFit/>
          </a:bodyPr>
          <a:lstStyle/>
          <a:p>
            <a:pPr>
              <a:lnSpc>
                <a:spcPct val="150000"/>
              </a:lnSpc>
            </a:pPr>
            <a:r>
              <a:rPr lang="zh-CN" altLang="en-US" sz="2200" b="1" dirty="0" smtClean="0">
                <a:solidFill>
                  <a:srgbClr val="C00000"/>
                </a:solidFill>
                <a:latin typeface="微软雅黑" panose="020B0503020204020204" pitchFamily="34" charset="-122"/>
                <a:ea typeface="微软雅黑" panose="020B0503020204020204" pitchFamily="34" charset="-122"/>
              </a:rPr>
              <a:t>国家目标   科技前沿</a:t>
            </a:r>
            <a:endParaRPr lang="en-US" altLang="zh-CN" sz="2200" b="1" dirty="0" smtClean="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2200" b="1" dirty="0" smtClean="0">
                <a:solidFill>
                  <a:srgbClr val="C00000"/>
                </a:solidFill>
                <a:latin typeface="微软雅黑" panose="020B0503020204020204" pitchFamily="34" charset="-122"/>
                <a:ea typeface="微软雅黑" panose="020B0503020204020204" pitchFamily="34" charset="-122"/>
              </a:rPr>
              <a:t>战略需求   重点领域</a:t>
            </a:r>
            <a:endPar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9" name="矩形 8"/>
          <p:cNvSpPr/>
          <p:nvPr/>
        </p:nvSpPr>
        <p:spPr>
          <a:xfrm>
            <a:off x="7200631" y="5241209"/>
            <a:ext cx="1586211" cy="830997"/>
          </a:xfrm>
          <a:prstGeom prst="rect">
            <a:avLst/>
          </a:prstGeom>
        </p:spPr>
        <p:txBody>
          <a:bodyPr wrap="square">
            <a:spAutoFit/>
          </a:bodyPr>
          <a:lstStyle/>
          <a:p>
            <a:pPr algn="ctr"/>
            <a:r>
              <a:rPr lang="zh-CN" altLang="en-US" sz="2400" b="1" dirty="0" smtClean="0">
                <a:solidFill>
                  <a:srgbClr val="C00000"/>
                </a:solidFill>
                <a:latin typeface="微软雅黑" panose="020B0503020204020204" pitchFamily="34" charset="-122"/>
                <a:ea typeface="微软雅黑" panose="020B0503020204020204" pitchFamily="34" charset="-122"/>
              </a:rPr>
              <a:t>中国高铁</a:t>
            </a:r>
            <a:endParaRPr lang="en-US" altLang="zh-CN" sz="2400" b="1" dirty="0" smtClean="0">
              <a:solidFill>
                <a:srgbClr val="C00000"/>
              </a:solidFill>
              <a:latin typeface="微软雅黑" panose="020B0503020204020204" pitchFamily="34" charset="-122"/>
              <a:ea typeface="微软雅黑" panose="020B0503020204020204" pitchFamily="34" charset="-122"/>
            </a:endParaRPr>
          </a:p>
          <a:p>
            <a:pPr algn="ctr"/>
            <a:r>
              <a:rPr lang="zh-CN" altLang="en-US" sz="2400" b="1" dirty="0" smtClean="0">
                <a:solidFill>
                  <a:srgbClr val="C00000"/>
                </a:solidFill>
                <a:latin typeface="微软雅黑" panose="020B0503020204020204" pitchFamily="34" charset="-122"/>
                <a:ea typeface="微软雅黑" panose="020B0503020204020204" pitchFamily="34" charset="-122"/>
              </a:rPr>
              <a:t>走出去</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11" name="左大括号 10"/>
          <p:cNvSpPr/>
          <p:nvPr/>
        </p:nvSpPr>
        <p:spPr>
          <a:xfrm>
            <a:off x="3714744" y="5286388"/>
            <a:ext cx="214314" cy="7858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5" name="直接箭头连接符 14"/>
          <p:cNvCxnSpPr/>
          <p:nvPr/>
        </p:nvCxnSpPr>
        <p:spPr>
          <a:xfrm>
            <a:off x="6643702" y="5643578"/>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2109788" y="1612900"/>
            <a:ext cx="4524375" cy="4522788"/>
            <a:chOff x="665848" y="1334934"/>
            <a:chExt cx="4523214" cy="4523214"/>
          </a:xfrm>
        </p:grpSpPr>
        <p:sp>
          <p:nvSpPr>
            <p:cNvPr id="3" name="空心弧 2"/>
            <p:cNvSpPr/>
            <p:nvPr/>
          </p:nvSpPr>
          <p:spPr>
            <a:xfrm>
              <a:off x="1186414" y="1855683"/>
              <a:ext cx="3482081" cy="3481716"/>
            </a:xfrm>
            <a:prstGeom prst="blockArc">
              <a:avLst>
                <a:gd name="adj1" fmla="val 10800000"/>
                <a:gd name="adj2" fmla="val 16200000"/>
                <a:gd name="adj3" fmla="val 4640"/>
              </a:avLst>
            </a:prstGeom>
            <a:solidFill>
              <a:srgbClr val="7030A0"/>
            </a:solidFill>
          </p:spPr>
          <p:style>
            <a:lnRef idx="0">
              <a:schemeClr val="lt1">
                <a:hueOff val="0"/>
                <a:satOff val="0"/>
                <a:lumOff val="0"/>
                <a:alphaOff val="0"/>
              </a:schemeClr>
            </a:lnRef>
            <a:fillRef idx="1">
              <a:schemeClr val="accent2">
                <a:hueOff val="-11795402"/>
                <a:satOff val="-99997"/>
                <a:lumOff val="57451"/>
                <a:alphaOff val="0"/>
              </a:schemeClr>
            </a:fillRef>
            <a:effectRef idx="0">
              <a:schemeClr val="accent2">
                <a:hueOff val="-11795402"/>
                <a:satOff val="-99997"/>
                <a:lumOff val="57451"/>
                <a:alphaOff val="0"/>
              </a:schemeClr>
            </a:effectRef>
            <a:fontRef idx="minor">
              <a:schemeClr val="lt1"/>
            </a:fontRef>
          </p:style>
        </p:sp>
        <p:sp>
          <p:nvSpPr>
            <p:cNvPr id="4" name="空心弧 3"/>
            <p:cNvSpPr/>
            <p:nvPr/>
          </p:nvSpPr>
          <p:spPr>
            <a:xfrm>
              <a:off x="1186414" y="1855683"/>
              <a:ext cx="3482081" cy="3481716"/>
            </a:xfrm>
            <a:prstGeom prst="blockArc">
              <a:avLst>
                <a:gd name="adj1" fmla="val 5400000"/>
                <a:gd name="adj2" fmla="val 10800000"/>
                <a:gd name="adj3" fmla="val 4640"/>
              </a:avLst>
            </a:prstGeom>
            <a:solidFill>
              <a:srgbClr val="00B050"/>
            </a:solidFill>
          </p:spPr>
          <p:style>
            <a:lnRef idx="0">
              <a:schemeClr val="lt1">
                <a:hueOff val="0"/>
                <a:satOff val="0"/>
                <a:lumOff val="0"/>
                <a:alphaOff val="0"/>
              </a:schemeClr>
            </a:lnRef>
            <a:fillRef idx="1">
              <a:schemeClr val="accent2">
                <a:hueOff val="-7863602"/>
                <a:satOff val="-66664"/>
                <a:lumOff val="38301"/>
                <a:alphaOff val="0"/>
              </a:schemeClr>
            </a:fillRef>
            <a:effectRef idx="0">
              <a:schemeClr val="accent2">
                <a:hueOff val="-7863602"/>
                <a:satOff val="-66664"/>
                <a:lumOff val="38301"/>
                <a:alphaOff val="0"/>
              </a:schemeClr>
            </a:effectRef>
            <a:fontRef idx="minor">
              <a:schemeClr val="lt1"/>
            </a:fontRef>
          </p:style>
        </p:sp>
        <p:sp>
          <p:nvSpPr>
            <p:cNvPr id="5" name="空心弧 4"/>
            <p:cNvSpPr/>
            <p:nvPr/>
          </p:nvSpPr>
          <p:spPr>
            <a:xfrm>
              <a:off x="1186414" y="1855683"/>
              <a:ext cx="3482081" cy="3481716"/>
            </a:xfrm>
            <a:prstGeom prst="blockArc">
              <a:avLst>
                <a:gd name="adj1" fmla="val 0"/>
                <a:gd name="adj2" fmla="val 5400000"/>
                <a:gd name="adj3" fmla="val 4640"/>
              </a:avLst>
            </a:prstGeom>
            <a:solidFill>
              <a:srgbClr val="C00000"/>
            </a:solidFill>
          </p:spPr>
          <p:style>
            <a:lnRef idx="0">
              <a:schemeClr val="lt1">
                <a:hueOff val="0"/>
                <a:satOff val="0"/>
                <a:lumOff val="0"/>
                <a:alphaOff val="0"/>
              </a:schemeClr>
            </a:lnRef>
            <a:fillRef idx="1">
              <a:schemeClr val="accent2">
                <a:hueOff val="-3931801"/>
                <a:satOff val="-33330"/>
                <a:lumOff val="19150"/>
                <a:alphaOff val="0"/>
              </a:schemeClr>
            </a:fillRef>
            <a:effectRef idx="0">
              <a:schemeClr val="accent2">
                <a:hueOff val="-3931801"/>
                <a:satOff val="-33330"/>
                <a:lumOff val="19150"/>
                <a:alphaOff val="0"/>
              </a:schemeClr>
            </a:effectRef>
            <a:fontRef idx="minor">
              <a:schemeClr val="lt1"/>
            </a:fontRef>
          </p:style>
        </p:sp>
        <p:sp>
          <p:nvSpPr>
            <p:cNvPr id="6" name="空心弧 5"/>
            <p:cNvSpPr/>
            <p:nvPr/>
          </p:nvSpPr>
          <p:spPr>
            <a:xfrm>
              <a:off x="1186414" y="1855683"/>
              <a:ext cx="3482081" cy="3481716"/>
            </a:xfrm>
            <a:prstGeom prst="blockArc">
              <a:avLst>
                <a:gd name="adj1" fmla="val 16200000"/>
                <a:gd name="adj2" fmla="val 0"/>
                <a:gd name="adj3" fmla="val 464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任意多边形 6"/>
            <p:cNvSpPr/>
            <p:nvPr/>
          </p:nvSpPr>
          <p:spPr>
            <a:xfrm>
              <a:off x="2125973" y="2795572"/>
              <a:ext cx="1602964" cy="1601939"/>
            </a:xfrm>
            <a:custGeom>
              <a:avLst/>
              <a:gdLst>
                <a:gd name="connsiteX0" fmla="*/ 0 w 1602700"/>
                <a:gd name="connsiteY0" fmla="*/ 801350 h 1602700"/>
                <a:gd name="connsiteX1" fmla="*/ 801350 w 1602700"/>
                <a:gd name="connsiteY1" fmla="*/ 0 h 1602700"/>
                <a:gd name="connsiteX2" fmla="*/ 1602700 w 1602700"/>
                <a:gd name="connsiteY2" fmla="*/ 801350 h 1602700"/>
                <a:gd name="connsiteX3" fmla="*/ 801350 w 1602700"/>
                <a:gd name="connsiteY3" fmla="*/ 1602700 h 1602700"/>
                <a:gd name="connsiteX4" fmla="*/ 0 w 1602700"/>
                <a:gd name="connsiteY4" fmla="*/ 801350 h 160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2700" h="1602700">
                  <a:moveTo>
                    <a:pt x="0" y="801350"/>
                  </a:moveTo>
                  <a:cubicBezTo>
                    <a:pt x="0" y="358777"/>
                    <a:pt x="358777" y="0"/>
                    <a:pt x="801350" y="0"/>
                  </a:cubicBezTo>
                  <a:cubicBezTo>
                    <a:pt x="1243923" y="0"/>
                    <a:pt x="1602700" y="358777"/>
                    <a:pt x="1602700" y="801350"/>
                  </a:cubicBezTo>
                  <a:cubicBezTo>
                    <a:pt x="1602700" y="1243923"/>
                    <a:pt x="1243923" y="1602700"/>
                    <a:pt x="801350" y="1602700"/>
                  </a:cubicBezTo>
                  <a:cubicBezTo>
                    <a:pt x="358777" y="1602700"/>
                    <a:pt x="0" y="1243923"/>
                    <a:pt x="0" y="80135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9160" tIns="279160" rIns="279160" bIns="279160" spcCol="1270" anchor="ctr"/>
            <a:lstStyle/>
            <a:p>
              <a:pPr marL="0" marR="0" lvl="0" indent="0" algn="ctr" defTabSz="1555750" rtl="0" eaLnBrk="0" fontAlgn="base" latinLnBrk="0" hangingPunct="0">
                <a:lnSpc>
                  <a:spcPct val="90000"/>
                </a:lnSpc>
                <a:spcBef>
                  <a:spcPct val="0"/>
                </a:spcBef>
                <a:spcAft>
                  <a:spcPct val="35000"/>
                </a:spcAft>
                <a:buClrTx/>
                <a:buSzTx/>
                <a:buFont typeface="Arial" panose="020B0604020202020204" pitchFamily="34" charset="0"/>
                <a:buNone/>
                <a:defRPr/>
              </a:pPr>
              <a:r>
                <a:rPr kumimoji="0" lang="zh-CN" altLang="en-US" sz="35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安全体系</a:t>
              </a:r>
              <a:endParaRPr kumimoji="0" lang="zh-CN" altLang="en-US" sz="35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nvSpPr>
          <p:spPr>
            <a:xfrm>
              <a:off x="2367211" y="1334934"/>
              <a:ext cx="1120487" cy="1122469"/>
            </a:xfrm>
            <a:custGeom>
              <a:avLst/>
              <a:gdLst>
                <a:gd name="connsiteX0" fmla="*/ 0 w 1121890"/>
                <a:gd name="connsiteY0" fmla="*/ 560945 h 1121890"/>
                <a:gd name="connsiteX1" fmla="*/ 560945 w 1121890"/>
                <a:gd name="connsiteY1" fmla="*/ 0 h 1121890"/>
                <a:gd name="connsiteX2" fmla="*/ 1121890 w 1121890"/>
                <a:gd name="connsiteY2" fmla="*/ 560945 h 1121890"/>
                <a:gd name="connsiteX3" fmla="*/ 560945 w 1121890"/>
                <a:gd name="connsiteY3" fmla="*/ 1121890 h 1121890"/>
                <a:gd name="connsiteX4" fmla="*/ 0 w 1121890"/>
                <a:gd name="connsiteY4" fmla="*/ 560945 h 112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890" h="1121890">
                  <a:moveTo>
                    <a:pt x="0" y="560945"/>
                  </a:moveTo>
                  <a:cubicBezTo>
                    <a:pt x="0" y="251144"/>
                    <a:pt x="251144" y="0"/>
                    <a:pt x="560945" y="0"/>
                  </a:cubicBezTo>
                  <a:cubicBezTo>
                    <a:pt x="870746" y="0"/>
                    <a:pt x="1121890" y="251144"/>
                    <a:pt x="1121890" y="560945"/>
                  </a:cubicBezTo>
                  <a:cubicBezTo>
                    <a:pt x="1121890" y="870746"/>
                    <a:pt x="870746" y="1121890"/>
                    <a:pt x="560945" y="1121890"/>
                  </a:cubicBezTo>
                  <a:cubicBezTo>
                    <a:pt x="251144" y="1121890"/>
                    <a:pt x="0" y="870746"/>
                    <a:pt x="0" y="560945"/>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99857" tIns="199857" rIns="199857" bIns="199857" spcCol="1270" anchor="ctr"/>
            <a:lstStyle/>
            <a:p>
              <a:pPr marL="0" marR="0" lvl="0" indent="0" algn="ctr" defTabSz="1244600" rtl="0" eaLnBrk="0" fontAlgn="base" latinLnBrk="0" hangingPunct="0">
                <a:lnSpc>
                  <a:spcPct val="90000"/>
                </a:lnSpc>
                <a:spcBef>
                  <a:spcPct val="0"/>
                </a:spcBef>
                <a:spcAft>
                  <a:spcPct val="3500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制天</a:t>
              </a:r>
              <a:endParaRPr kumimoji="0" lang="zh-CN" altLang="en-US" sz="2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9" name="任意多边形 8"/>
            <p:cNvSpPr/>
            <p:nvPr/>
          </p:nvSpPr>
          <p:spPr>
            <a:xfrm>
              <a:off x="4066987" y="3035307"/>
              <a:ext cx="1122075" cy="1122468"/>
            </a:xfrm>
            <a:custGeom>
              <a:avLst/>
              <a:gdLst>
                <a:gd name="connsiteX0" fmla="*/ 0 w 1121890"/>
                <a:gd name="connsiteY0" fmla="*/ 560945 h 1121890"/>
                <a:gd name="connsiteX1" fmla="*/ 560945 w 1121890"/>
                <a:gd name="connsiteY1" fmla="*/ 0 h 1121890"/>
                <a:gd name="connsiteX2" fmla="*/ 1121890 w 1121890"/>
                <a:gd name="connsiteY2" fmla="*/ 560945 h 1121890"/>
                <a:gd name="connsiteX3" fmla="*/ 560945 w 1121890"/>
                <a:gd name="connsiteY3" fmla="*/ 1121890 h 1121890"/>
                <a:gd name="connsiteX4" fmla="*/ 0 w 1121890"/>
                <a:gd name="connsiteY4" fmla="*/ 560945 h 112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890" h="1121890">
                  <a:moveTo>
                    <a:pt x="0" y="560945"/>
                  </a:moveTo>
                  <a:cubicBezTo>
                    <a:pt x="0" y="251144"/>
                    <a:pt x="251144" y="0"/>
                    <a:pt x="560945" y="0"/>
                  </a:cubicBezTo>
                  <a:cubicBezTo>
                    <a:pt x="870746" y="0"/>
                    <a:pt x="1121890" y="251144"/>
                    <a:pt x="1121890" y="560945"/>
                  </a:cubicBezTo>
                  <a:cubicBezTo>
                    <a:pt x="1121890" y="870746"/>
                    <a:pt x="870746" y="1121890"/>
                    <a:pt x="560945" y="1121890"/>
                  </a:cubicBezTo>
                  <a:cubicBezTo>
                    <a:pt x="251144" y="1121890"/>
                    <a:pt x="0" y="870746"/>
                    <a:pt x="0" y="560945"/>
                  </a:cubicBezTo>
                  <a:close/>
                </a:path>
              </a:pathLst>
            </a:custGeom>
            <a:solidFill>
              <a:srgbClr val="C00000"/>
            </a:solidFill>
          </p:spPr>
          <p:style>
            <a:lnRef idx="2">
              <a:schemeClr val="lt1">
                <a:hueOff val="0"/>
                <a:satOff val="0"/>
                <a:lumOff val="0"/>
                <a:alphaOff val="0"/>
              </a:schemeClr>
            </a:lnRef>
            <a:fillRef idx="1">
              <a:schemeClr val="accent2">
                <a:hueOff val="-3931801"/>
                <a:satOff val="-33330"/>
                <a:lumOff val="19150"/>
                <a:alphaOff val="0"/>
              </a:schemeClr>
            </a:fillRef>
            <a:effectRef idx="0">
              <a:schemeClr val="accent2">
                <a:hueOff val="-3931801"/>
                <a:satOff val="-33330"/>
                <a:lumOff val="19150"/>
                <a:alphaOff val="0"/>
              </a:schemeClr>
            </a:effectRef>
            <a:fontRef idx="minor">
              <a:schemeClr val="lt1"/>
            </a:fontRef>
          </p:style>
          <p:txBody>
            <a:bodyPr lIns="199857" tIns="199857" rIns="199857" bIns="199857" spcCol="1270" anchor="ctr"/>
            <a:lstStyle/>
            <a:p>
              <a:pPr marL="0" marR="0" lvl="0" indent="0" algn="ctr" defTabSz="1244600" rtl="0" eaLnBrk="0" fontAlgn="base" latinLnBrk="0" hangingPunct="0">
                <a:lnSpc>
                  <a:spcPct val="90000"/>
                </a:lnSpc>
                <a:spcBef>
                  <a:spcPct val="0"/>
                </a:spcBef>
                <a:spcAft>
                  <a:spcPct val="3500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制空</a:t>
              </a:r>
              <a:endParaRPr kumimoji="0" lang="zh-CN" altLang="en-US" sz="2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0" name="任意多边形 9"/>
            <p:cNvSpPr/>
            <p:nvPr/>
          </p:nvSpPr>
          <p:spPr>
            <a:xfrm>
              <a:off x="2367211" y="4735679"/>
              <a:ext cx="1120487" cy="1122469"/>
            </a:xfrm>
            <a:custGeom>
              <a:avLst/>
              <a:gdLst>
                <a:gd name="connsiteX0" fmla="*/ 0 w 1121890"/>
                <a:gd name="connsiteY0" fmla="*/ 560945 h 1121890"/>
                <a:gd name="connsiteX1" fmla="*/ 560945 w 1121890"/>
                <a:gd name="connsiteY1" fmla="*/ 0 h 1121890"/>
                <a:gd name="connsiteX2" fmla="*/ 1121890 w 1121890"/>
                <a:gd name="connsiteY2" fmla="*/ 560945 h 1121890"/>
                <a:gd name="connsiteX3" fmla="*/ 560945 w 1121890"/>
                <a:gd name="connsiteY3" fmla="*/ 1121890 h 1121890"/>
                <a:gd name="connsiteX4" fmla="*/ 0 w 1121890"/>
                <a:gd name="connsiteY4" fmla="*/ 560945 h 112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890" h="1121890">
                  <a:moveTo>
                    <a:pt x="0" y="560945"/>
                  </a:moveTo>
                  <a:cubicBezTo>
                    <a:pt x="0" y="251144"/>
                    <a:pt x="251144" y="0"/>
                    <a:pt x="560945" y="0"/>
                  </a:cubicBezTo>
                  <a:cubicBezTo>
                    <a:pt x="870746" y="0"/>
                    <a:pt x="1121890" y="251144"/>
                    <a:pt x="1121890" y="560945"/>
                  </a:cubicBezTo>
                  <a:cubicBezTo>
                    <a:pt x="1121890" y="870746"/>
                    <a:pt x="870746" y="1121890"/>
                    <a:pt x="560945" y="1121890"/>
                  </a:cubicBezTo>
                  <a:cubicBezTo>
                    <a:pt x="251144" y="1121890"/>
                    <a:pt x="0" y="870746"/>
                    <a:pt x="0" y="560945"/>
                  </a:cubicBezTo>
                  <a:close/>
                </a:path>
              </a:pathLst>
            </a:custGeom>
            <a:solidFill>
              <a:srgbClr val="00B050"/>
            </a:solidFill>
          </p:spPr>
          <p:style>
            <a:lnRef idx="2">
              <a:schemeClr val="lt1">
                <a:hueOff val="0"/>
                <a:satOff val="0"/>
                <a:lumOff val="0"/>
                <a:alphaOff val="0"/>
              </a:schemeClr>
            </a:lnRef>
            <a:fillRef idx="1">
              <a:scrgbClr r="0" g="0" b="0"/>
            </a:fillRef>
            <a:effectRef idx="0">
              <a:schemeClr val="accent2">
                <a:hueOff val="-7863602"/>
                <a:satOff val="-66664"/>
                <a:lumOff val="38301"/>
                <a:alphaOff val="0"/>
              </a:schemeClr>
            </a:effectRef>
            <a:fontRef idx="minor">
              <a:schemeClr val="lt1"/>
            </a:fontRef>
          </p:style>
          <p:txBody>
            <a:bodyPr lIns="199857" tIns="199857" rIns="199857" bIns="199857" spcCol="1270" anchor="ctr"/>
            <a:lstStyle/>
            <a:p>
              <a:pPr marL="0" marR="0" lvl="0" indent="0" algn="ctr" defTabSz="1244600" rtl="0" eaLnBrk="0" fontAlgn="base" latinLnBrk="0" hangingPunct="0">
                <a:lnSpc>
                  <a:spcPct val="90000"/>
                </a:lnSpc>
                <a:spcBef>
                  <a:spcPct val="0"/>
                </a:spcBef>
                <a:spcAft>
                  <a:spcPct val="3500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制陆</a:t>
              </a:r>
              <a:endParaRPr kumimoji="0" lang="zh-CN" altLang="en-US" sz="2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1" name="任意多边形 10"/>
            <p:cNvSpPr/>
            <p:nvPr/>
          </p:nvSpPr>
          <p:spPr>
            <a:xfrm>
              <a:off x="665848" y="3035307"/>
              <a:ext cx="1122074" cy="1122468"/>
            </a:xfrm>
            <a:custGeom>
              <a:avLst/>
              <a:gdLst>
                <a:gd name="connsiteX0" fmla="*/ 0 w 1121890"/>
                <a:gd name="connsiteY0" fmla="*/ 560945 h 1121890"/>
                <a:gd name="connsiteX1" fmla="*/ 560945 w 1121890"/>
                <a:gd name="connsiteY1" fmla="*/ 0 h 1121890"/>
                <a:gd name="connsiteX2" fmla="*/ 1121890 w 1121890"/>
                <a:gd name="connsiteY2" fmla="*/ 560945 h 1121890"/>
                <a:gd name="connsiteX3" fmla="*/ 560945 w 1121890"/>
                <a:gd name="connsiteY3" fmla="*/ 1121890 h 1121890"/>
                <a:gd name="connsiteX4" fmla="*/ 0 w 1121890"/>
                <a:gd name="connsiteY4" fmla="*/ 560945 h 112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890" h="1121890">
                  <a:moveTo>
                    <a:pt x="0" y="560945"/>
                  </a:moveTo>
                  <a:cubicBezTo>
                    <a:pt x="0" y="251144"/>
                    <a:pt x="251144" y="0"/>
                    <a:pt x="560945" y="0"/>
                  </a:cubicBezTo>
                  <a:cubicBezTo>
                    <a:pt x="870746" y="0"/>
                    <a:pt x="1121890" y="251144"/>
                    <a:pt x="1121890" y="560945"/>
                  </a:cubicBezTo>
                  <a:cubicBezTo>
                    <a:pt x="1121890" y="870746"/>
                    <a:pt x="870746" y="1121890"/>
                    <a:pt x="560945" y="1121890"/>
                  </a:cubicBezTo>
                  <a:cubicBezTo>
                    <a:pt x="251144" y="1121890"/>
                    <a:pt x="0" y="870746"/>
                    <a:pt x="0" y="560945"/>
                  </a:cubicBezTo>
                  <a:close/>
                </a:path>
              </a:pathLst>
            </a:custGeom>
            <a:solidFill>
              <a:srgbClr val="7030A0"/>
            </a:solidFill>
          </p:spPr>
          <p:style>
            <a:lnRef idx="2">
              <a:schemeClr val="lt1">
                <a:hueOff val="0"/>
                <a:satOff val="0"/>
                <a:lumOff val="0"/>
                <a:alphaOff val="0"/>
              </a:schemeClr>
            </a:lnRef>
            <a:fillRef idx="1">
              <a:scrgbClr r="0" g="0" b="0"/>
            </a:fillRef>
            <a:effectRef idx="0">
              <a:schemeClr val="accent2">
                <a:hueOff val="-11795402"/>
                <a:satOff val="-99997"/>
                <a:lumOff val="57451"/>
                <a:alphaOff val="0"/>
              </a:schemeClr>
            </a:effectRef>
            <a:fontRef idx="minor">
              <a:schemeClr val="lt1"/>
            </a:fontRef>
          </p:style>
          <p:txBody>
            <a:bodyPr lIns="199857" tIns="199857" rIns="199857" bIns="199857" spcCol="1270" anchor="ctr"/>
            <a:lstStyle/>
            <a:p>
              <a:pPr marL="0" marR="0" lvl="0" indent="0" algn="ctr" defTabSz="1244600" rtl="0" eaLnBrk="0" fontAlgn="base" latinLnBrk="0" hangingPunct="0">
                <a:lnSpc>
                  <a:spcPct val="90000"/>
                </a:lnSpc>
                <a:spcBef>
                  <a:spcPct val="0"/>
                </a:spcBef>
                <a:spcAft>
                  <a:spcPct val="3500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制海</a:t>
              </a:r>
              <a:endParaRPr kumimoji="0" lang="zh-CN" altLang="en-US" sz="2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pic>
        <p:nvPicPr>
          <p:cNvPr id="17411" name="Picture 2" descr="C:\Users\nathan\Desktop\新建文件夹 (2)\20120708010749-650957227.jpg"/>
          <p:cNvPicPr>
            <a:picLocks noChangeAspect="1"/>
          </p:cNvPicPr>
          <p:nvPr/>
        </p:nvPicPr>
        <p:blipFill>
          <a:blip r:embed="rId1" cstate="print"/>
          <a:stretch>
            <a:fillRect/>
          </a:stretch>
        </p:blipFill>
        <p:spPr>
          <a:xfrm>
            <a:off x="5797550" y="4643438"/>
            <a:ext cx="2560638" cy="1649412"/>
          </a:xfrm>
          <a:prstGeom prst="rect">
            <a:avLst/>
          </a:prstGeom>
          <a:noFill/>
          <a:ln w="9525">
            <a:noFill/>
          </a:ln>
        </p:spPr>
      </p:pic>
      <p:pic>
        <p:nvPicPr>
          <p:cNvPr id="17412" name="Picture 3" descr="C:\Users\nathan\Desktop\新建文件夹 (2)\20130227-f1d7913d89b10e40.jpg"/>
          <p:cNvPicPr>
            <a:picLocks noChangeAspect="1"/>
          </p:cNvPicPr>
          <p:nvPr/>
        </p:nvPicPr>
        <p:blipFill>
          <a:blip r:embed="rId2" cstate="print"/>
          <a:stretch>
            <a:fillRect/>
          </a:stretch>
        </p:blipFill>
        <p:spPr>
          <a:xfrm>
            <a:off x="500063" y="1428750"/>
            <a:ext cx="2500312" cy="1552575"/>
          </a:xfrm>
          <a:prstGeom prst="rect">
            <a:avLst/>
          </a:prstGeom>
          <a:noFill/>
          <a:ln w="9525">
            <a:noFill/>
          </a:ln>
        </p:spPr>
      </p:pic>
      <p:pic>
        <p:nvPicPr>
          <p:cNvPr id="17413" name="Picture 4" descr="C:\Users\nathan\Desktop\新建文件夹 (2)\20110801105131368.jpg"/>
          <p:cNvPicPr>
            <a:picLocks noChangeAspect="1"/>
          </p:cNvPicPr>
          <p:nvPr/>
        </p:nvPicPr>
        <p:blipFill>
          <a:blip r:embed="rId3" cstate="print"/>
          <a:stretch>
            <a:fillRect/>
          </a:stretch>
        </p:blipFill>
        <p:spPr>
          <a:xfrm>
            <a:off x="5726113" y="1500188"/>
            <a:ext cx="2560637" cy="1552575"/>
          </a:xfrm>
          <a:prstGeom prst="rect">
            <a:avLst/>
          </a:prstGeom>
          <a:noFill/>
          <a:ln w="9525">
            <a:noFill/>
          </a:ln>
        </p:spPr>
      </p:pic>
      <p:pic>
        <p:nvPicPr>
          <p:cNvPr id="17414" name="Picture 5" descr="C:\Users\nathan\Desktop\新建文件夹 (2)\aawihgvpn4un.jpg"/>
          <p:cNvPicPr>
            <a:picLocks noChangeAspect="1"/>
          </p:cNvPicPr>
          <p:nvPr/>
        </p:nvPicPr>
        <p:blipFill>
          <a:blip r:embed="rId4" cstate="print"/>
          <a:stretch>
            <a:fillRect/>
          </a:stretch>
        </p:blipFill>
        <p:spPr>
          <a:xfrm>
            <a:off x="500063" y="4643438"/>
            <a:ext cx="2500312" cy="1649412"/>
          </a:xfrm>
          <a:prstGeom prst="rect">
            <a:avLst/>
          </a:prstGeom>
          <a:noFill/>
          <a:ln w="9525">
            <a:noFill/>
          </a:ln>
        </p:spPr>
      </p:pic>
      <p:pic>
        <p:nvPicPr>
          <p:cNvPr id="17415" name="Picture 3" descr="D:\用户目录\Desktop\1402820483576687.png"/>
          <p:cNvPicPr>
            <a:picLocks noChangeAspect="1"/>
          </p:cNvPicPr>
          <p:nvPr/>
        </p:nvPicPr>
        <p:blipFill>
          <a:blip r:embed="rId5" cstate="print"/>
          <a:srcRect l="18481" r="63039"/>
          <a:stretch>
            <a:fillRect/>
          </a:stretch>
        </p:blipFill>
        <p:spPr>
          <a:xfrm>
            <a:off x="7215188" y="230188"/>
            <a:ext cx="1143000" cy="698500"/>
          </a:xfrm>
          <a:prstGeom prst="rect">
            <a:avLst/>
          </a:prstGeom>
          <a:noFill/>
          <a:ln w="9525">
            <a:noFill/>
          </a:ln>
        </p:spPr>
      </p:pic>
      <p:sp>
        <p:nvSpPr>
          <p:cNvPr id="17416" name="TextBox 10"/>
          <p:cNvSpPr txBox="1"/>
          <p:nvPr/>
        </p:nvSpPr>
        <p:spPr>
          <a:xfrm>
            <a:off x="6643688" y="357188"/>
            <a:ext cx="2500312" cy="461962"/>
          </a:xfrm>
          <a:prstGeom prst="rect">
            <a:avLst/>
          </a:prstGeom>
          <a:noFill/>
          <a:ln w="9525">
            <a:noFill/>
          </a:ln>
        </p:spPr>
        <p:txBody>
          <a:bodyPr>
            <a:spAutoFit/>
          </a:bodyPr>
          <a:lstStyle/>
          <a:p>
            <a:pPr lvl="0" eaLnBrk="1" hangingPunct="1"/>
            <a:r>
              <a:rPr lang="en-US" altLang="zh-CN" sz="2400" dirty="0">
                <a:solidFill>
                  <a:schemeClr val="bg1"/>
                </a:solidFill>
                <a:latin typeface="Arial" panose="020B0604020202020204" pitchFamily="34" charset="0"/>
                <a:ea typeface="宋体" panose="02010600030101010101" pitchFamily="2" charset="-122"/>
              </a:rPr>
              <a:t>※                 ※</a:t>
            </a:r>
            <a:endParaRPr lang="zh-CN" altLang="en-US" sz="2400" dirty="0">
              <a:solidFill>
                <a:schemeClr val="bg1"/>
              </a:solidFill>
              <a:latin typeface="Arial" panose="020B0604020202020204" pitchFamily="34" charset="0"/>
              <a:ea typeface="宋体" panose="02010600030101010101" pitchFamily="2" charset="-122"/>
            </a:endParaRPr>
          </a:p>
        </p:txBody>
      </p:sp>
      <p:pic>
        <p:nvPicPr>
          <p:cNvPr id="18" name="Picture 2" descr="C:\Users\Administrator\Desktop\上.jpg"/>
          <p:cNvPicPr>
            <a:picLocks noChangeAspect="1" noChangeArrowheads="1"/>
          </p:cNvPicPr>
          <p:nvPr/>
        </p:nvPicPr>
        <p:blipFill>
          <a:blip r:embed="rId6" cstate="print"/>
          <a:srcRect/>
          <a:stretch>
            <a:fillRect/>
          </a:stretch>
        </p:blipFill>
        <p:spPr bwMode="auto">
          <a:xfrm>
            <a:off x="0" y="0"/>
            <a:ext cx="9144000" cy="625252"/>
          </a:xfrm>
          <a:prstGeom prst="rect">
            <a:avLst/>
          </a:prstGeom>
          <a:noFill/>
        </p:spPr>
      </p:pic>
      <p:sp>
        <p:nvSpPr>
          <p:cNvPr id="19" name="TextBox 18"/>
          <p:cNvSpPr txBox="1"/>
          <p:nvPr/>
        </p:nvSpPr>
        <p:spPr>
          <a:xfrm>
            <a:off x="1259632" y="116632"/>
            <a:ext cx="6264696"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一、中国铁路走出去的意义与战略方向</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285721" y="97673"/>
            <a:ext cx="79647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AutoNum type="arabicPeriod" startAt="6"/>
            </a:pPr>
            <a:r>
              <a:rPr lang="zh-CN" altLang="en-US" sz="2400" b="1" dirty="0" smtClean="0">
                <a:solidFill>
                  <a:schemeClr val="bg1"/>
                </a:solidFill>
                <a:latin typeface="微软雅黑" panose="020B0503020204020204" pitchFamily="34" charset="-122"/>
                <a:ea typeface="微软雅黑" panose="020B0503020204020204" pitchFamily="34" charset="-122"/>
              </a:rPr>
              <a:t>依托“丝路基金”和“亚投行”</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marL="457200" indent="-457200"/>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en-US" sz="2400" b="1" dirty="0" smtClean="0">
                <a:solidFill>
                  <a:schemeClr val="bg1"/>
                </a:solidFill>
                <a:latin typeface="微软雅黑" panose="020B0503020204020204" pitchFamily="34" charset="-122"/>
                <a:ea typeface="微软雅黑" panose="020B0503020204020204" pitchFamily="34" charset="-122"/>
              </a:rPr>
              <a:t>突破和优化高铁投融资方式</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500034" y="1474761"/>
            <a:ext cx="8143932" cy="954107"/>
          </a:xfrm>
          <a:prstGeom prst="rect">
            <a:avLst/>
          </a:prstGeom>
        </p:spPr>
        <p:txBody>
          <a:bodyPr wrap="square">
            <a:spAutoFit/>
          </a:bodyPr>
          <a:lstStyle/>
          <a:p>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依托   </a:t>
            </a:r>
            <a:r>
              <a:rPr lang="zh-CN" altLang="en-US" sz="28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丝路基金  </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和  </a:t>
            </a:r>
            <a:r>
              <a:rPr lang="zh-CN" altLang="en-US" sz="28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亚投行</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en-US"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AIIB</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完善  “</a:t>
            </a:r>
            <a:r>
              <a:rPr lang="zh-CN" altLang="en-US" sz="28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高铁建设</a:t>
            </a:r>
            <a:r>
              <a:rPr lang="en-US" altLang="en-US" sz="28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8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投融资</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en-US"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EPC+F</a:t>
            </a:r>
            <a:r>
              <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  体系</a:t>
            </a:r>
            <a:r>
              <a:rPr lang="en-US" altLang="zh-CN"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endParaRPr lang="zh-CN" altLang="en-US" sz="24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矩形 20"/>
          <p:cNvSpPr/>
          <p:nvPr/>
        </p:nvSpPr>
        <p:spPr>
          <a:xfrm>
            <a:off x="285720" y="2845409"/>
            <a:ext cx="8501090" cy="3527119"/>
          </a:xfrm>
          <a:prstGeom prst="rect">
            <a:avLst/>
          </a:prstGeom>
        </p:spPr>
        <p:txBody>
          <a:bodyPr wrap="square">
            <a:spAutoFit/>
          </a:bodyPr>
          <a:lstStyle/>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化解中国外汇储备风险，加快</a:t>
            </a:r>
            <a:r>
              <a:rPr lang="zh-CN" altLang="en-US" sz="22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人民币走出去</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步伐</a:t>
            </a:r>
            <a:endPar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defRPr/>
            </a:pP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对冲美国主导的</a:t>
            </a:r>
            <a:r>
              <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TPP</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和</a:t>
            </a:r>
            <a:r>
              <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TTIP</a:t>
            </a:r>
            <a:endPar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defRPr/>
            </a:pPr>
            <a:r>
              <a:rPr lang="en-US" altLang="zh-CN"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      </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抢占全球贸易新规则</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制定权</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主导权</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定价权</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和资源</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配置权</a:t>
            </a:r>
            <a:endPar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defRPr/>
            </a:pPr>
            <a:endPar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endParaRPr>
          </a:p>
          <a:p>
            <a:pPr marL="457200" indent="-457200" defTabSz="931545" eaLnBrk="0" fontAlgn="base" hangingPunct="0">
              <a:lnSpc>
                <a:spcPct val="120000"/>
              </a:lnSpc>
              <a:spcBef>
                <a:spcPct val="0"/>
              </a:spcBef>
              <a:spcAft>
                <a:spcPct val="0"/>
              </a:spcAft>
              <a:buFont typeface="Wingdings" panose="05000000000000000000" pitchFamily="2" charset="2"/>
              <a:buChar char="l"/>
              <a:defRPr/>
            </a:pP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结合东亚、南亚、中亚、中东等目标国的投融资环境，针对业主国的实际情况，灵活采用</a:t>
            </a:r>
            <a:r>
              <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BT</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a:t>
            </a:r>
            <a:r>
              <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BOT</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a:t>
            </a:r>
            <a:r>
              <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BOOT</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a:t>
            </a:r>
            <a:r>
              <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TOT</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a:t>
            </a:r>
            <a:r>
              <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TBT</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a:t>
            </a:r>
            <a:r>
              <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PPP</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a:t>
            </a:r>
            <a:r>
              <a:rPr lang="en-US" altLang="zh-CN"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TOD</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以及“</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铁路换资源</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2400" b="1" dirty="0" smtClean="0">
                <a:ln>
                  <a:solidFill>
                    <a:schemeClr val="bg1">
                      <a:alpha val="0"/>
                    </a:schemeClr>
                  </a:solidFill>
                </a:ln>
                <a:solidFill>
                  <a:srgbClr val="C00000"/>
                </a:solidFill>
                <a:latin typeface="微软雅黑" panose="020B0503020204020204" pitchFamily="34" charset="-122"/>
                <a:ea typeface="微软雅黑" panose="020B0503020204020204" pitchFamily="34" charset="-122"/>
                <a:cs typeface="Segoe UI" panose="020B0502040204020203" pitchFamily="34" charset="0"/>
              </a:rPr>
              <a:t>市场换资金</a:t>
            </a:r>
            <a:r>
              <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rPr>
              <a:t>”等投融资方式，将经济风险降至可控范围之内</a:t>
            </a:r>
            <a:endParaRPr lang="zh-CN" altLang="en-US" sz="2200" b="1" dirty="0" smtClean="0">
              <a:ln>
                <a:solidFill>
                  <a:schemeClr val="bg1">
                    <a:alpha val="0"/>
                  </a:schemeClr>
                </a:solidFill>
              </a:ln>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Users\Administrator\Desktop\1111.png"/>
          <p:cNvPicPr>
            <a:picLocks noChangeAspect="1" noChangeArrowheads="1"/>
          </p:cNvPicPr>
          <p:nvPr/>
        </p:nvPicPr>
        <p:blipFill>
          <a:blip r:embed="rId1" cstate="print"/>
          <a:srcRect/>
          <a:stretch>
            <a:fillRect/>
          </a:stretch>
        </p:blipFill>
        <p:spPr bwMode="auto">
          <a:xfrm>
            <a:off x="144000" y="265212"/>
            <a:ext cx="9000000" cy="4650911"/>
          </a:xfrm>
          <a:prstGeom prst="rect">
            <a:avLst/>
          </a:prstGeom>
          <a:noFill/>
        </p:spPr>
      </p:pic>
      <p:pic>
        <p:nvPicPr>
          <p:cNvPr id="10" name="Picture 3" descr="C:\Users\Administrator\Desktop\1111.png"/>
          <p:cNvPicPr>
            <a:picLocks noChangeAspect="1" noChangeArrowheads="1"/>
          </p:cNvPicPr>
          <p:nvPr/>
        </p:nvPicPr>
        <p:blipFill>
          <a:blip r:embed="rId2" cstate="print"/>
          <a:srcRect b="7500"/>
          <a:stretch>
            <a:fillRect/>
          </a:stretch>
        </p:blipFill>
        <p:spPr bwMode="auto">
          <a:xfrm>
            <a:off x="0" y="4288532"/>
            <a:ext cx="9144000" cy="2569468"/>
          </a:xfrm>
          <a:prstGeom prst="rect">
            <a:avLst/>
          </a:prstGeom>
          <a:noFill/>
        </p:spPr>
      </p:pic>
      <p:sp>
        <p:nvSpPr>
          <p:cNvPr id="5" name="TextBox 4"/>
          <p:cNvSpPr txBox="1"/>
          <p:nvPr/>
        </p:nvSpPr>
        <p:spPr>
          <a:xfrm>
            <a:off x="2724502" y="1772816"/>
            <a:ext cx="4824536" cy="1536831"/>
          </a:xfrm>
          <a:prstGeom prst="rect">
            <a:avLst/>
          </a:prstGeom>
          <a:noFill/>
        </p:spPr>
        <p:txBody>
          <a:bodyPr wrap="square" rtlCol="0">
            <a:spAutoFit/>
          </a:bodyPr>
          <a:lstStyle/>
          <a:p>
            <a:pPr algn="ctr">
              <a:lnSpc>
                <a:spcPct val="130000"/>
              </a:lnSpc>
            </a:pPr>
            <a:r>
              <a:rPr lang="zh-CN" altLang="en-US" sz="8000" b="1" dirty="0" smtClean="0">
                <a:solidFill>
                  <a:srgbClr val="002060"/>
                </a:solidFill>
                <a:latin typeface="微软雅黑" panose="020B0503020204020204" pitchFamily="34" charset="-122"/>
                <a:ea typeface="微软雅黑" panose="020B0503020204020204" pitchFamily="34" charset="-122"/>
              </a:rPr>
              <a:t>谢  谢！</a:t>
            </a:r>
            <a:endParaRPr lang="zh-CN" altLang="en-US" sz="8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MH" val="20160405211254"/>
  <p:tag name="MH_LIBRARY" val="GRAPHIC"/>
  <p:tag name="MH_TYPE" val="Other"/>
  <p:tag name="MH_ORDER" val="1"/>
</p:tagLst>
</file>

<file path=ppt/tags/tag10.xml><?xml version="1.0" encoding="utf-8"?>
<p:tagLst xmlns:p="http://schemas.openxmlformats.org/presentationml/2006/main">
  <p:tag name="MH" val="20160406122348"/>
  <p:tag name="MH_LIBRARY" val="GRAPHIC"/>
  <p:tag name="MH_TYPE" val="Other"/>
  <p:tag name="MH_ORDER" val="4"/>
</p:tagLst>
</file>

<file path=ppt/tags/tag100.xml><?xml version="1.0" encoding="utf-8"?>
<p:tagLst xmlns:p="http://schemas.openxmlformats.org/presentationml/2006/main">
  <p:tag name="MH" val="20160420173242"/>
  <p:tag name="MH_LIBRARY" val="GRAPHIC"/>
  <p:tag name="MH_TYPE" val="SubTitle"/>
  <p:tag name="MH_ORDER" val="2"/>
</p:tagLst>
</file>

<file path=ppt/tags/tag101.xml><?xml version="1.0" encoding="utf-8"?>
<p:tagLst xmlns:p="http://schemas.openxmlformats.org/presentationml/2006/main">
  <p:tag name="MH" val="20160420173242"/>
  <p:tag name="MH_LIBRARY" val="GRAPHIC"/>
  <p:tag name="MH_TYPE" val="SubTitle"/>
  <p:tag name="MH_ORDER" val="3"/>
</p:tagLst>
</file>

<file path=ppt/tags/tag102.xml><?xml version="1.0" encoding="utf-8"?>
<p:tagLst xmlns:p="http://schemas.openxmlformats.org/presentationml/2006/main">
  <p:tag name="MH" val="20160420173242"/>
  <p:tag name="MH_LIBRARY" val="GRAPHIC"/>
  <p:tag name="MH_TYPE" val="Other"/>
  <p:tag name="MH_ORDER" val="2"/>
</p:tagLst>
</file>

<file path=ppt/tags/tag103.xml><?xml version="1.0" encoding="utf-8"?>
<p:tagLst xmlns:p="http://schemas.openxmlformats.org/presentationml/2006/main">
  <p:tag name="MH" val="20160420173242"/>
  <p:tag name="MH_LIBRARY" val="GRAPHIC"/>
  <p:tag name="MH_TYPE" val="Other"/>
  <p:tag name="MH_ORDER" val="6"/>
</p:tagLst>
</file>

<file path=ppt/tags/tag104.xml><?xml version="1.0" encoding="utf-8"?>
<p:tagLst xmlns:p="http://schemas.openxmlformats.org/presentationml/2006/main">
  <p:tag name="MH" val="20160420173242"/>
  <p:tag name="MH_LIBRARY" val="GRAPHIC"/>
  <p:tag name="MH_TYPE" val="Other"/>
  <p:tag name="MH_ORDER" val="10"/>
</p:tagLst>
</file>

<file path=ppt/tags/tag105.xml><?xml version="1.0" encoding="utf-8"?>
<p:tagLst xmlns:p="http://schemas.openxmlformats.org/presentationml/2006/main">
  <p:tag name="MH" val="20160420173451"/>
  <p:tag name="MH_LIBRARY" val="GRAPHIC"/>
  <p:tag name="MH_TYPE" val="SubTitle"/>
  <p:tag name="MH_ORDER" val="4"/>
</p:tagLst>
</file>

<file path=ppt/tags/tag106.xml><?xml version="1.0" encoding="utf-8"?>
<p:tagLst xmlns:p="http://schemas.openxmlformats.org/presentationml/2006/main">
  <p:tag name="MH" val="20160420173451"/>
  <p:tag name="MH_LIBRARY" val="GRAPHIC"/>
  <p:tag name="MH_TYPE" val="Other"/>
  <p:tag name="MH_ORDER" val="1"/>
</p:tagLst>
</file>

<file path=ppt/tags/tag107.xml><?xml version="1.0" encoding="utf-8"?>
<p:tagLst xmlns:p="http://schemas.openxmlformats.org/presentationml/2006/main">
  <p:tag name="MH" val="20160420173451"/>
  <p:tag name="MH_LIBRARY" val="GRAPHIC"/>
  <p:tag name="MH_TYPE" val="Other"/>
  <p:tag name="MH_ORDER" val="2"/>
</p:tagLst>
</file>

<file path=ppt/tags/tag108.xml><?xml version="1.0" encoding="utf-8"?>
<p:tagLst xmlns:p="http://schemas.openxmlformats.org/presentationml/2006/main">
  <p:tag name="MH" val="20160420173451"/>
  <p:tag name="MH_LIBRARY" val="GRAPHIC"/>
  <p:tag name="MH_TYPE" val="Other"/>
  <p:tag name="MH_ORDER" val="3"/>
</p:tagLst>
</file>

<file path=ppt/tags/tag109.xml><?xml version="1.0" encoding="utf-8"?>
<p:tagLst xmlns:p="http://schemas.openxmlformats.org/presentationml/2006/main">
  <p:tag name="MH" val="20160420173451"/>
  <p:tag name="MH_LIBRARY" val="GRAPHIC"/>
  <p:tag name="MH_TYPE" val="Other"/>
  <p:tag name="MH_ORDER" val="4"/>
</p:tagLst>
</file>

<file path=ppt/tags/tag11.xml><?xml version="1.0" encoding="utf-8"?>
<p:tagLst xmlns:p="http://schemas.openxmlformats.org/presentationml/2006/main">
  <p:tag name="MH" val="20160406122348"/>
  <p:tag name="MH_LIBRARY" val="GRAPHIC"/>
  <p:tag name="MH_TYPE" val="Other"/>
  <p:tag name="MH_ORDER" val="5"/>
</p:tagLst>
</file>

<file path=ppt/tags/tag110.xml><?xml version="1.0" encoding="utf-8"?>
<p:tagLst xmlns:p="http://schemas.openxmlformats.org/presentationml/2006/main">
  <p:tag name="MH" val="20160420173451"/>
  <p:tag name="MH_LIBRARY" val="GRAPHIC"/>
  <p:tag name="MH_TYPE" val="SubTitle"/>
  <p:tag name="MH_ORDER" val="1"/>
</p:tagLst>
</file>

<file path=ppt/tags/tag111.xml><?xml version="1.0" encoding="utf-8"?>
<p:tagLst xmlns:p="http://schemas.openxmlformats.org/presentationml/2006/main">
  <p:tag name="MH" val="20160420173451"/>
  <p:tag name="MH_LIBRARY" val="GRAPHIC"/>
  <p:tag name="MH_TYPE" val="SubTitle"/>
  <p:tag name="MH_ORDER" val="2"/>
</p:tagLst>
</file>

<file path=ppt/tags/tag112.xml><?xml version="1.0" encoding="utf-8"?>
<p:tagLst xmlns:p="http://schemas.openxmlformats.org/presentationml/2006/main">
  <p:tag name="MH" val="20160420173451"/>
  <p:tag name="MH_LIBRARY" val="GRAPHIC"/>
  <p:tag name="MH_TYPE" val="SubTitle"/>
  <p:tag name="MH_ORDER" val="3"/>
</p:tagLst>
</file>

<file path=ppt/tags/tag113.xml><?xml version="1.0" encoding="utf-8"?>
<p:tagLst xmlns:p="http://schemas.openxmlformats.org/presentationml/2006/main">
  <p:tag name="MH" val="20160420173451"/>
  <p:tag name="MH_LIBRARY" val="GRAPHIC"/>
  <p:tag name="MH_TYPE" val="Other"/>
  <p:tag name="MH_ORDER" val="5"/>
</p:tagLst>
</file>

<file path=ppt/tags/tag114.xml><?xml version="1.0" encoding="utf-8"?>
<p:tagLst xmlns:p="http://schemas.openxmlformats.org/presentationml/2006/main">
  <p:tag name="MH" val="20160420173451"/>
  <p:tag name="MH_LIBRARY" val="GRAPHIC"/>
  <p:tag name="MH_TYPE" val="Title"/>
  <p:tag name="MH_ORDER" val="1"/>
</p:tagLst>
</file>

<file path=ppt/tags/tag115.xml><?xml version="1.0" encoding="utf-8"?>
<p:tagLst xmlns:p="http://schemas.openxmlformats.org/presentationml/2006/main">
  <p:tag name="MH" val="20160420173451"/>
  <p:tag name="MH_LIBRARY" val="GRAPHIC"/>
  <p:tag name="MH_TYPE" val="Other"/>
  <p:tag name="MH_ORDER" val="5"/>
</p:tagLst>
</file>

<file path=ppt/tags/tag116.xml><?xml version="1.0" encoding="utf-8"?>
<p:tagLst xmlns:p="http://schemas.openxmlformats.org/presentationml/2006/main">
  <p:tag name="MH" val="20160420173451"/>
  <p:tag name="MH_LIBRARY" val="GRAPHIC"/>
  <p:tag name="MH_TYPE" val="Title"/>
  <p:tag name="MH_ORDER" val="1"/>
</p:tagLst>
</file>

<file path=ppt/tags/tag117.xml><?xml version="1.0" encoding="utf-8"?>
<p:tagLst xmlns:p="http://schemas.openxmlformats.org/presentationml/2006/main">
  <p:tag name="MH" val="20160420181410"/>
  <p:tag name="MH_LIBRARY" val="GRAPHIC"/>
  <p:tag name="MH_TYPE" val="Text"/>
  <p:tag name="MH_ORDER" val="2"/>
</p:tagLst>
</file>

<file path=ppt/tags/tag118.xml><?xml version="1.0" encoding="utf-8"?>
<p:tagLst xmlns:p="http://schemas.openxmlformats.org/presentationml/2006/main">
  <p:tag name="MH" val="20160420181410"/>
  <p:tag name="MH_LIBRARY" val="GRAPHIC"/>
  <p:tag name="MH_TYPE" val="Text"/>
  <p:tag name="MH_ORDER" val="1"/>
</p:tagLst>
</file>

<file path=ppt/tags/tag119.xml><?xml version="1.0" encoding="utf-8"?>
<p:tagLst xmlns:p="http://schemas.openxmlformats.org/presentationml/2006/main">
  <p:tag name="MH" val="20160420181410"/>
  <p:tag name="MH_LIBRARY" val="GRAPHIC"/>
  <p:tag name="MH_TYPE" val="Title"/>
  <p:tag name="MH_ORDER" val="1"/>
</p:tagLst>
</file>

<file path=ppt/tags/tag12.xml><?xml version="1.0" encoding="utf-8"?>
<p:tagLst xmlns:p="http://schemas.openxmlformats.org/presentationml/2006/main">
  <p:tag name="MH" val="20160406122348"/>
  <p:tag name="MH_LIBRARY" val="GRAPHIC"/>
  <p:tag name="MH_TYPE" val="SubTitle"/>
  <p:tag name="MH_ORDER" val="1"/>
</p:tagLst>
</file>

<file path=ppt/tags/tag120.xml><?xml version="1.0" encoding="utf-8"?>
<p:tagLst xmlns:p="http://schemas.openxmlformats.org/presentationml/2006/main">
  <p:tag name="MH" val="20160420181410"/>
  <p:tag name="MH_LIBRARY" val="GRAPHIC"/>
  <p:tag name="MH_TYPE" val="SubTitle"/>
  <p:tag name="MH_ORDER" val="1"/>
</p:tagLst>
</file>

<file path=ppt/tags/tag121.xml><?xml version="1.0" encoding="utf-8"?>
<p:tagLst xmlns:p="http://schemas.openxmlformats.org/presentationml/2006/main">
  <p:tag name="MH" val="20160420181410"/>
  <p:tag name="MH_LIBRARY" val="GRAPHIC"/>
  <p:tag name="MH_TYPE" val="SubTitle"/>
  <p:tag name="MH_ORDER" val="2"/>
</p:tagLst>
</file>

<file path=ppt/tags/tag122.xml><?xml version="1.0" encoding="utf-8"?>
<p:tagLst xmlns:p="http://schemas.openxmlformats.org/presentationml/2006/main">
  <p:tag name="MH" val="20160420172803"/>
  <p:tag name="MH_LIBRARY" val="GRAPHIC"/>
  <p:tag name="MH_TYPE" val="Other"/>
  <p:tag name="MH_ORDER" val="1"/>
</p:tagLst>
</file>

<file path=ppt/tags/tag123.xml><?xml version="1.0" encoding="utf-8"?>
<p:tagLst xmlns:p="http://schemas.openxmlformats.org/presentationml/2006/main">
  <p:tag name="MH" val="20160420172803"/>
  <p:tag name="MH_LIBRARY" val="GRAPHIC"/>
  <p:tag name="MH_TYPE" val="Text"/>
  <p:tag name="MH_ORDER" val="1"/>
</p:tagLst>
</file>

<file path=ppt/tags/tag124.xml><?xml version="1.0" encoding="utf-8"?>
<p:tagLst xmlns:p="http://schemas.openxmlformats.org/presentationml/2006/main">
  <p:tag name="MH" val="20160420172803"/>
  <p:tag name="MH_LIBRARY" val="GRAPHIC"/>
  <p:tag name="MH_TYPE" val="Other"/>
  <p:tag name="MH_ORDER" val="2"/>
</p:tagLst>
</file>

<file path=ppt/tags/tag125.xml><?xml version="1.0" encoding="utf-8"?>
<p:tagLst xmlns:p="http://schemas.openxmlformats.org/presentationml/2006/main">
  <p:tag name="MH" val="20160420172803"/>
  <p:tag name="MH_LIBRARY" val="GRAPHIC"/>
  <p:tag name="MH_TYPE" val="Other"/>
  <p:tag name="MH_ORDER" val="3"/>
</p:tagLst>
</file>

<file path=ppt/tags/tag126.xml><?xml version="1.0" encoding="utf-8"?>
<p:tagLst xmlns:p="http://schemas.openxmlformats.org/presentationml/2006/main">
  <p:tag name="MH" val="20160420172803"/>
  <p:tag name="MH_LIBRARY" val="GRAPHIC"/>
  <p:tag name="MH_TYPE" val="SubTitle"/>
  <p:tag name="MH_ORDER" val="1"/>
</p:tagLst>
</file>

<file path=ppt/tags/tag127.xml><?xml version="1.0" encoding="utf-8"?>
<p:tagLst xmlns:p="http://schemas.openxmlformats.org/presentationml/2006/main">
  <p:tag name="MH" val="20160420172803"/>
  <p:tag name="MH_LIBRARY" val="GRAPHIC"/>
  <p:tag name="MH_TYPE" val="Other"/>
  <p:tag name="MH_ORDER" val="4"/>
</p:tagLst>
</file>

<file path=ppt/tags/tag128.xml><?xml version="1.0" encoding="utf-8"?>
<p:tagLst xmlns:p="http://schemas.openxmlformats.org/presentationml/2006/main">
  <p:tag name="MH" val="20160420172803"/>
  <p:tag name="MH_LIBRARY" val="GRAPHIC"/>
  <p:tag name="MH_TYPE" val="Text"/>
  <p:tag name="MH_ORDER" val="2"/>
</p:tagLst>
</file>

<file path=ppt/tags/tag129.xml><?xml version="1.0" encoding="utf-8"?>
<p:tagLst xmlns:p="http://schemas.openxmlformats.org/presentationml/2006/main">
  <p:tag name="MH" val="20160420172803"/>
  <p:tag name="MH_LIBRARY" val="GRAPHIC"/>
  <p:tag name="MH_TYPE" val="Other"/>
  <p:tag name="MH_ORDER" val="5"/>
</p:tagLst>
</file>

<file path=ppt/tags/tag13.xml><?xml version="1.0" encoding="utf-8"?>
<p:tagLst xmlns:p="http://schemas.openxmlformats.org/presentationml/2006/main">
  <p:tag name="MH" val="20160406122348"/>
  <p:tag name="MH_LIBRARY" val="GRAPHIC"/>
  <p:tag name="MH_TYPE" val="SubTitle"/>
  <p:tag name="MH_ORDER" val="2"/>
</p:tagLst>
</file>

<file path=ppt/tags/tag130.xml><?xml version="1.0" encoding="utf-8"?>
<p:tagLst xmlns:p="http://schemas.openxmlformats.org/presentationml/2006/main">
  <p:tag name="MH" val="20160420172803"/>
  <p:tag name="MH_LIBRARY" val="GRAPHIC"/>
  <p:tag name="MH_TYPE" val="Other"/>
  <p:tag name="MH_ORDER" val="6"/>
</p:tagLst>
</file>

<file path=ppt/tags/tag131.xml><?xml version="1.0" encoding="utf-8"?>
<p:tagLst xmlns:p="http://schemas.openxmlformats.org/presentationml/2006/main">
  <p:tag name="MH" val="20160420172803"/>
  <p:tag name="MH_LIBRARY" val="GRAPHIC"/>
  <p:tag name="MH_TYPE" val="SubTitle"/>
  <p:tag name="MH_ORDER" val="2"/>
</p:tagLst>
</file>

<file path=ppt/tags/tag132.xml><?xml version="1.0" encoding="utf-8"?>
<p:tagLst xmlns:p="http://schemas.openxmlformats.org/presentationml/2006/main">
  <p:tag name="MH" val="20160420172803"/>
  <p:tag name="MH_LIBRARY" val="GRAPHIC"/>
  <p:tag name="MH_TYPE" val="Text"/>
  <p:tag name="MH_ORDER" val="1"/>
</p:tagLst>
</file>

<file path=ppt/tags/tag133.xml><?xml version="1.0" encoding="utf-8"?>
<p:tagLst xmlns:p="http://schemas.openxmlformats.org/presentationml/2006/main">
  <p:tag name="MH" val="20160420172803"/>
  <p:tag name="MH_LIBRARY" val="GRAPHIC"/>
  <p:tag name="MH_TYPE" val="Text"/>
  <p:tag name="MH_ORDER" val="1"/>
</p:tagLst>
</file>

<file path=ppt/tags/tag134.xml><?xml version="1.0" encoding="utf-8"?>
<p:tagLst xmlns:p="http://schemas.openxmlformats.org/presentationml/2006/main">
  <p:tag name="MH" val="20160420180712"/>
  <p:tag name="MH_LIBRARY" val="GRAPHIC"/>
  <p:tag name="MH_TYPE" val="SubTitle"/>
  <p:tag name="MH_ORDER" val="3"/>
</p:tagLst>
</file>

<file path=ppt/tags/tag135.xml><?xml version="1.0" encoding="utf-8"?>
<p:tagLst xmlns:p="http://schemas.openxmlformats.org/presentationml/2006/main">
  <p:tag name="MH" val="20160420180712"/>
  <p:tag name="MH_LIBRARY" val="GRAPHIC"/>
  <p:tag name="MH_TYPE" val="SubTitle"/>
  <p:tag name="MH_ORDER" val="4"/>
</p:tagLst>
</file>

<file path=ppt/tags/tag136.xml><?xml version="1.0" encoding="utf-8"?>
<p:tagLst xmlns:p="http://schemas.openxmlformats.org/presentationml/2006/main">
  <p:tag name="MH" val="20160420180712"/>
  <p:tag name="MH_LIBRARY" val="GRAPHIC"/>
  <p:tag name="MH_TYPE" val="SubTitle"/>
  <p:tag name="MH_ORDER" val="2"/>
</p:tagLst>
</file>

<file path=ppt/tags/tag137.xml><?xml version="1.0" encoding="utf-8"?>
<p:tagLst xmlns:p="http://schemas.openxmlformats.org/presentationml/2006/main">
  <p:tag name="MH" val="20160420180712"/>
  <p:tag name="MH_LIBRARY" val="GRAPHIC"/>
  <p:tag name="MH_TYPE" val="SubTitle"/>
  <p:tag name="MH_ORDER" val="1"/>
</p:tagLst>
</file>

<file path=ppt/tags/tag138.xml><?xml version="1.0" encoding="utf-8"?>
<p:tagLst xmlns:p="http://schemas.openxmlformats.org/presentationml/2006/main">
  <p:tag name="MH" val="20160420173451"/>
  <p:tag name="MH_LIBRARY" val="GRAPHIC"/>
  <p:tag name="MH_TYPE" val="Other"/>
  <p:tag name="MH_ORDER" val="1"/>
</p:tagLst>
</file>

<file path=ppt/tags/tag139.xml><?xml version="1.0" encoding="utf-8"?>
<p:tagLst xmlns:p="http://schemas.openxmlformats.org/presentationml/2006/main">
  <p:tag name="MH" val="20160420173451"/>
  <p:tag name="MH_LIBRARY" val="GRAPHIC"/>
  <p:tag name="MH_TYPE" val="Other"/>
  <p:tag name="MH_ORDER" val="1"/>
</p:tagLst>
</file>

<file path=ppt/tags/tag14.xml><?xml version="1.0" encoding="utf-8"?>
<p:tagLst xmlns:p="http://schemas.openxmlformats.org/presentationml/2006/main">
  <p:tag name="MH" val="20160406122348"/>
  <p:tag name="MH_LIBRARY" val="GRAPHIC"/>
  <p:tag name="MH_TYPE" val="SubTitle"/>
  <p:tag name="MH_ORDER" val="3"/>
</p:tagLst>
</file>

<file path=ppt/tags/tag140.xml><?xml version="1.0" encoding="utf-8"?>
<p:tagLst xmlns:p="http://schemas.openxmlformats.org/presentationml/2006/main">
  <p:tag name="MH" val="20160420173451"/>
  <p:tag name="MH_LIBRARY" val="GRAPHIC"/>
  <p:tag name="MH_TYPE" val="Other"/>
  <p:tag name="MH_ORDER" val="1"/>
</p:tagLst>
</file>

<file path=ppt/tags/tag141.xml><?xml version="1.0" encoding="utf-8"?>
<p:tagLst xmlns:p="http://schemas.openxmlformats.org/presentationml/2006/main">
  <p:tag name="MH" val="20160420173451"/>
  <p:tag name="MH_LIBRARY" val="GRAPHIC"/>
  <p:tag name="MH_TYPE" val="Other"/>
  <p:tag name="MH_ORDER" val="1"/>
</p:tagLst>
</file>

<file path=ppt/tags/tag142.xml><?xml version="1.0" encoding="utf-8"?>
<p:tagLst xmlns:p="http://schemas.openxmlformats.org/presentationml/2006/main">
  <p:tag name="MH" val="20160420173451"/>
  <p:tag name="MH_LIBRARY" val="GRAPHIC"/>
  <p:tag name="MH_TYPE" val="Other"/>
  <p:tag name="MH_ORDER" val="5"/>
</p:tagLst>
</file>

<file path=ppt/tags/tag143.xml><?xml version="1.0" encoding="utf-8"?>
<p:tagLst xmlns:p="http://schemas.openxmlformats.org/presentationml/2006/main">
  <p:tag name="MH" val="20160420173451"/>
  <p:tag name="MH_LIBRARY" val="GRAPHIC"/>
  <p:tag name="MH_TYPE" val="Title"/>
  <p:tag name="MH_ORDER" val="1"/>
</p:tagLst>
</file>

<file path=ppt/tags/tag144.xml><?xml version="1.0" encoding="utf-8"?>
<p:tagLst xmlns:p="http://schemas.openxmlformats.org/presentationml/2006/main">
  <p:tag name="MH" val="20160406093027"/>
  <p:tag name="MH_LIBRARY" val="GRAPHIC"/>
  <p:tag name="MH_TYPE" val="Other"/>
  <p:tag name="MH_ORDER" val="3"/>
</p:tagLst>
</file>

<file path=ppt/tags/tag145.xml><?xml version="1.0" encoding="utf-8"?>
<p:tagLst xmlns:p="http://schemas.openxmlformats.org/presentationml/2006/main">
  <p:tag name="MH" val="20160406093027"/>
  <p:tag name="MH_LIBRARY" val="GRAPHIC"/>
  <p:tag name="MH_TYPE" val="Other"/>
  <p:tag name="MH_ORDER" val="3"/>
</p:tagLst>
</file>

<file path=ppt/tags/tag146.xml><?xml version="1.0" encoding="utf-8"?>
<p:tagLst xmlns:p="http://schemas.openxmlformats.org/presentationml/2006/main">
  <p:tag name="MH" val="20160406093027"/>
  <p:tag name="MH_LIBRARY" val="GRAPHIC"/>
  <p:tag name="MH_TYPE" val="Other"/>
  <p:tag name="MH_ORDER" val="3"/>
</p:tagLst>
</file>

<file path=ppt/tags/tag147.xml><?xml version="1.0" encoding="utf-8"?>
<p:tagLst xmlns:p="http://schemas.openxmlformats.org/presentationml/2006/main">
  <p:tag name="MH" val="20160406093027"/>
  <p:tag name="MH_LIBRARY" val="GRAPHIC"/>
  <p:tag name="MH_TYPE" val="Other"/>
  <p:tag name="MH_ORDER" val="3"/>
</p:tagLst>
</file>

<file path=ppt/tags/tag148.xml><?xml version="1.0" encoding="utf-8"?>
<p:tagLst xmlns:p="http://schemas.openxmlformats.org/presentationml/2006/main">
  <p:tag name="MH" val="20160405211254"/>
  <p:tag name="MH_LIBRARY" val="GRAPHIC"/>
  <p:tag name="MH_TYPE" val="Other"/>
  <p:tag name="MH_ORDER" val="1"/>
</p:tagLst>
</file>

<file path=ppt/tags/tag149.xml><?xml version="1.0" encoding="utf-8"?>
<p:tagLst xmlns:p="http://schemas.openxmlformats.org/presentationml/2006/main">
  <p:tag name="MH" val="20160405211254"/>
  <p:tag name="MH_LIBRARY" val="GRAPHIC"/>
  <p:tag name="MH_TYPE" val="SubTitle"/>
  <p:tag name="MH_ORDER" val="1"/>
</p:tagLst>
</file>

<file path=ppt/tags/tag15.xml><?xml version="1.0" encoding="utf-8"?>
<p:tagLst xmlns:p="http://schemas.openxmlformats.org/presentationml/2006/main">
  <p:tag name="MH" val="20160406122348"/>
  <p:tag name="MH_LIBRARY" val="GRAPHIC"/>
  <p:tag name="MH_TYPE" val="SubTitle"/>
  <p:tag name="MH_ORDER" val="4"/>
</p:tagLst>
</file>

<file path=ppt/tags/tag150.xml><?xml version="1.0" encoding="utf-8"?>
<p:tagLst xmlns:p="http://schemas.openxmlformats.org/presentationml/2006/main">
  <p:tag name="MH" val="20160405211254"/>
  <p:tag name="MH_LIBRARY" val="GRAPHIC"/>
  <p:tag name="MH_TYPE" val="Other"/>
  <p:tag name="MH_ORDER" val="3"/>
</p:tagLst>
</file>

<file path=ppt/tags/tag151.xml><?xml version="1.0" encoding="utf-8"?>
<p:tagLst xmlns:p="http://schemas.openxmlformats.org/presentationml/2006/main">
  <p:tag name="MH" val="20160405211254"/>
  <p:tag name="MH_LIBRARY" val="GRAPHIC"/>
  <p:tag name="MH_TYPE" val="SubTitle"/>
  <p:tag name="MH_ORDER" val="3"/>
</p:tagLst>
</file>

<file path=ppt/tags/tag152.xml><?xml version="1.0" encoding="utf-8"?>
<p:tagLst xmlns:p="http://schemas.openxmlformats.org/presentationml/2006/main">
  <p:tag name="MH" val="20160405211254"/>
  <p:tag name="MH_LIBRARY" val="GRAPHIC"/>
  <p:tag name="MH_TYPE" val="Other"/>
  <p:tag name="MH_ORDER" val="3"/>
</p:tagLst>
</file>

<file path=ppt/tags/tag153.xml><?xml version="1.0" encoding="utf-8"?>
<p:tagLst xmlns:p="http://schemas.openxmlformats.org/presentationml/2006/main">
  <p:tag name="MH" val="20160405211254"/>
  <p:tag name="MH_LIBRARY" val="GRAPHIC"/>
  <p:tag name="MH_TYPE" val="SubTitle"/>
  <p:tag name="MH_ORDER" val="3"/>
</p:tagLst>
</file>

<file path=ppt/tags/tag154.xml><?xml version="1.0" encoding="utf-8"?>
<p:tagLst xmlns:p="http://schemas.openxmlformats.org/presentationml/2006/main">
  <p:tag name="MH" val="20160405211254"/>
  <p:tag name="MH_LIBRARY" val="GRAPHIC"/>
  <p:tag name="MH_TYPE" val="Other"/>
  <p:tag name="MH_ORDER" val="3"/>
</p:tagLst>
</file>

<file path=ppt/tags/tag155.xml><?xml version="1.0" encoding="utf-8"?>
<p:tagLst xmlns:p="http://schemas.openxmlformats.org/presentationml/2006/main">
  <p:tag name="MH" val="20160405211254"/>
  <p:tag name="MH_LIBRARY" val="GRAPHIC"/>
  <p:tag name="MH_TYPE" val="SubTitle"/>
  <p:tag name="MH_ORDER" val="3"/>
</p:tagLst>
</file>

<file path=ppt/tags/tag156.xml><?xml version="1.0" encoding="utf-8"?>
<p:tagLst xmlns:p="http://schemas.openxmlformats.org/presentationml/2006/main">
  <p:tag name="MH" val="20160420165837"/>
  <p:tag name="MH_LIBRARY" val="GRAPHIC"/>
  <p:tag name="MH_TYPE" val="SubTitle"/>
  <p:tag name="MH_ORDER" val="3"/>
</p:tagLst>
</file>

<file path=ppt/tags/tag157.xml><?xml version="1.0" encoding="utf-8"?>
<p:tagLst xmlns:p="http://schemas.openxmlformats.org/presentationml/2006/main">
  <p:tag name="MH" val="20160420165837"/>
  <p:tag name="MH_LIBRARY" val="GRAPHIC"/>
  <p:tag name="MH_TYPE" val="SubTitle"/>
  <p:tag name="MH_ORDER" val="2"/>
</p:tagLst>
</file>

<file path=ppt/tags/tag158.xml><?xml version="1.0" encoding="utf-8"?>
<p:tagLst xmlns:p="http://schemas.openxmlformats.org/presentationml/2006/main">
  <p:tag name="MH" val="20160420165837"/>
  <p:tag name="MH_LIBRARY" val="GRAPHIC"/>
  <p:tag name="MH_TYPE" val="SubTitle"/>
  <p:tag name="MH_ORDER" val="4"/>
</p:tagLst>
</file>

<file path=ppt/tags/tag159.xml><?xml version="1.0" encoding="utf-8"?>
<p:tagLst xmlns:p="http://schemas.openxmlformats.org/presentationml/2006/main">
  <p:tag name="MH" val="20160420165837"/>
  <p:tag name="MH_LIBRARY" val="GRAPHIC"/>
  <p:tag name="MH_TYPE" val="SubTitle"/>
  <p:tag name="MH_ORDER" val="1"/>
</p:tagLst>
</file>

<file path=ppt/tags/tag16.xml><?xml version="1.0" encoding="utf-8"?>
<p:tagLst xmlns:p="http://schemas.openxmlformats.org/presentationml/2006/main">
  <p:tag name="MH" val="20160406122348"/>
  <p:tag name="MH_LIBRARY" val="GRAPHIC"/>
  <p:tag name="MH_TYPE" val="SubTitle"/>
  <p:tag name="MH_ORDER" val="5"/>
</p:tagLst>
</file>

<file path=ppt/tags/tag160.xml><?xml version="1.0" encoding="utf-8"?>
<p:tagLst xmlns:p="http://schemas.openxmlformats.org/presentationml/2006/main">
  <p:tag name="MH" val="20160420165837"/>
  <p:tag name="MH_LIBRARY" val="GRAPHIC"/>
  <p:tag name="MH_TYPE" val="SubTitle"/>
  <p:tag name="MH_ORDER" val="5"/>
</p:tagLst>
</file>

<file path=ppt/tags/tag161.xml><?xml version="1.0" encoding="utf-8"?>
<p:tagLst xmlns:p="http://schemas.openxmlformats.org/presentationml/2006/main">
  <p:tag name="MH" val="20160420165837"/>
  <p:tag name="MH_LIBRARY" val="GRAPHIC"/>
  <p:tag name="MH_TYPE" val="Title"/>
  <p:tag name="MH_ORDER" val="1"/>
</p:tagLst>
</file>

<file path=ppt/tags/tag162.xml><?xml version="1.0" encoding="utf-8"?>
<p:tagLst xmlns:p="http://schemas.openxmlformats.org/presentationml/2006/main">
  <p:tag name="MH" val="20160420171001"/>
  <p:tag name="MH_LIBRARY" val="GRAPHIC"/>
  <p:tag name="MH_TYPE" val="Title"/>
  <p:tag name="MH_ORDER" val="1"/>
</p:tagLst>
</file>

<file path=ppt/tags/tag163.xml><?xml version="1.0" encoding="utf-8"?>
<p:tagLst xmlns:p="http://schemas.openxmlformats.org/presentationml/2006/main">
  <p:tag name="MH" val="20160420171001"/>
  <p:tag name="MH_LIBRARY" val="GRAPHIC"/>
  <p:tag name="MH_TYPE" val="Other"/>
  <p:tag name="MH_ORDER" val="5"/>
</p:tagLst>
</file>

<file path=ppt/tags/tag164.xml><?xml version="1.0" encoding="utf-8"?>
<p:tagLst xmlns:p="http://schemas.openxmlformats.org/presentationml/2006/main">
  <p:tag name="MH" val="20160420171001"/>
  <p:tag name="MH_LIBRARY" val="GRAPHIC"/>
  <p:tag name="MH_TYPE" val="Other"/>
  <p:tag name="MH_ORDER" val="6"/>
</p:tagLst>
</file>

<file path=ppt/tags/tag165.xml><?xml version="1.0" encoding="utf-8"?>
<p:tagLst xmlns:p="http://schemas.openxmlformats.org/presentationml/2006/main">
  <p:tag name="MH" val="20160420171001"/>
  <p:tag name="MH_LIBRARY" val="GRAPHIC"/>
  <p:tag name="MH_TYPE" val="Other"/>
  <p:tag name="MH_ORDER" val="7"/>
</p:tagLst>
</file>

<file path=ppt/tags/tag166.xml><?xml version="1.0" encoding="utf-8"?>
<p:tagLst xmlns:p="http://schemas.openxmlformats.org/presentationml/2006/main">
  <p:tag name="MH" val="20160420171001"/>
  <p:tag name="MH_LIBRARY" val="GRAPHIC"/>
  <p:tag name="MH_TYPE" val="Other"/>
  <p:tag name="MH_ORDER" val="8"/>
</p:tagLst>
</file>

<file path=ppt/tags/tag167.xml><?xml version="1.0" encoding="utf-8"?>
<p:tagLst xmlns:p="http://schemas.openxmlformats.org/presentationml/2006/main">
  <p:tag name="MH" val="20160420171001"/>
  <p:tag name="MH_LIBRARY" val="GRAPHIC"/>
  <p:tag name="MH_TYPE" val="SubTitle"/>
  <p:tag name="MH_ORDER" val="2"/>
</p:tagLst>
</file>

<file path=ppt/tags/tag168.xml><?xml version="1.0" encoding="utf-8"?>
<p:tagLst xmlns:p="http://schemas.openxmlformats.org/presentationml/2006/main">
  <p:tag name="MH" val="20160420171001"/>
  <p:tag name="MH_LIBRARY" val="GRAPHIC"/>
  <p:tag name="MH_TYPE" val="SubTitle"/>
  <p:tag name="MH_ORDER" val="3"/>
</p:tagLst>
</file>

<file path=ppt/tags/tag169.xml><?xml version="1.0" encoding="utf-8"?>
<p:tagLst xmlns:p="http://schemas.openxmlformats.org/presentationml/2006/main">
  <p:tag name="MH" val="20160420171001"/>
  <p:tag name="MH_LIBRARY" val="GRAPHIC"/>
  <p:tag name="MH_TYPE" val="SubTitle"/>
  <p:tag name="MH_ORDER" val="1"/>
</p:tagLst>
</file>

<file path=ppt/tags/tag17.xml><?xml version="1.0" encoding="utf-8"?>
<p:tagLst xmlns:p="http://schemas.openxmlformats.org/presentationml/2006/main">
  <p:tag name="MH" val="20160406122348"/>
  <p:tag name="MH_LIBRARY" val="GRAPHIC"/>
  <p:tag name="MH_TYPE" val="SubTitle"/>
  <p:tag name="MH_ORDER" val="9"/>
</p:tagLst>
</file>

<file path=ppt/tags/tag170.xml><?xml version="1.0" encoding="utf-8"?>
<p:tagLst xmlns:p="http://schemas.openxmlformats.org/presentationml/2006/main">
  <p:tag name="MH" val="20160420171001"/>
  <p:tag name="MH_LIBRARY" val="GRAPHIC"/>
  <p:tag name="MH_TYPE" val="SubTitle"/>
  <p:tag name="MH_ORDER" val="4"/>
</p:tagLst>
</file>

<file path=ppt/tags/tag171.xml><?xml version="1.0" encoding="utf-8"?>
<p:tagLst xmlns:p="http://schemas.openxmlformats.org/presentationml/2006/main">
  <p:tag name="MH" val="20160420171001"/>
  <p:tag name="MH_LIBRARY" val="GRAPHIC"/>
  <p:tag name="MH_TYPE" val="Other"/>
  <p:tag name="MH_ORDER" val="1"/>
</p:tagLst>
</file>

<file path=ppt/tags/tag172.xml><?xml version="1.0" encoding="utf-8"?>
<p:tagLst xmlns:p="http://schemas.openxmlformats.org/presentationml/2006/main">
  <p:tag name="MH" val="20160420171001"/>
  <p:tag name="MH_LIBRARY" val="GRAPHIC"/>
  <p:tag name="MH_TYPE" val="Other"/>
  <p:tag name="MH_ORDER" val="2"/>
</p:tagLst>
</file>

<file path=ppt/tags/tag173.xml><?xml version="1.0" encoding="utf-8"?>
<p:tagLst xmlns:p="http://schemas.openxmlformats.org/presentationml/2006/main">
  <p:tag name="MH" val="20160420171001"/>
  <p:tag name="MH_LIBRARY" val="GRAPHIC"/>
  <p:tag name="MH_TYPE" val="Other"/>
  <p:tag name="MH_ORDER" val="3"/>
</p:tagLst>
</file>

<file path=ppt/tags/tag174.xml><?xml version="1.0" encoding="utf-8"?>
<p:tagLst xmlns:p="http://schemas.openxmlformats.org/presentationml/2006/main">
  <p:tag name="MH" val="20160420171001"/>
  <p:tag name="MH_LIBRARY" val="GRAPHIC"/>
  <p:tag name="MH_TYPE" val="Other"/>
  <p:tag name="MH_ORDER" val="4"/>
</p:tagLst>
</file>

<file path=ppt/tags/tag18.xml><?xml version="1.0" encoding="utf-8"?>
<p:tagLst xmlns:p="http://schemas.openxmlformats.org/presentationml/2006/main">
  <p:tag name="MH" val="20160419215641"/>
  <p:tag name="MH_LIBRARY" val="GRAPHIC"/>
  <p:tag name="MH_TYPE" val="Text"/>
  <p:tag name="MH_ORDER" val="1"/>
</p:tagLst>
</file>

<file path=ppt/tags/tag19.xml><?xml version="1.0" encoding="utf-8"?>
<p:tagLst xmlns:p="http://schemas.openxmlformats.org/presentationml/2006/main">
  <p:tag name="MH" val="20160419215641"/>
  <p:tag name="MH_LIBRARY" val="GRAPHIC"/>
  <p:tag name="MH_TYPE" val="Other"/>
  <p:tag name="MH_ORDER" val="1"/>
</p:tagLst>
</file>

<file path=ppt/tags/tag2.xml><?xml version="1.0" encoding="utf-8"?>
<p:tagLst xmlns:p="http://schemas.openxmlformats.org/presentationml/2006/main">
  <p:tag name="MH" val="20160405211254"/>
  <p:tag name="MH_LIBRARY" val="GRAPHIC"/>
  <p:tag name="MH_TYPE" val="SubTitle"/>
  <p:tag name="MH_ORDER" val="1"/>
</p:tagLst>
</file>

<file path=ppt/tags/tag20.xml><?xml version="1.0" encoding="utf-8"?>
<p:tagLst xmlns:p="http://schemas.openxmlformats.org/presentationml/2006/main">
  <p:tag name="MH" val="20160419215641"/>
  <p:tag name="MH_LIBRARY" val="GRAPHIC"/>
  <p:tag name="MH_TYPE" val="Other"/>
  <p:tag name="MH_ORDER" val="2"/>
</p:tagLst>
</file>

<file path=ppt/tags/tag21.xml><?xml version="1.0" encoding="utf-8"?>
<p:tagLst xmlns:p="http://schemas.openxmlformats.org/presentationml/2006/main">
  <p:tag name="MH" val="20160419215641"/>
  <p:tag name="MH_LIBRARY" val="GRAPHIC"/>
  <p:tag name="MH_TYPE" val="SubTitle"/>
  <p:tag name="MH_ORDER" val="1"/>
</p:tagLst>
</file>

<file path=ppt/tags/tag22.xml><?xml version="1.0" encoding="utf-8"?>
<p:tagLst xmlns:p="http://schemas.openxmlformats.org/presentationml/2006/main">
  <p:tag name="MH" val="20160405211254"/>
  <p:tag name="MH_LIBRARY" val="GRAPHIC"/>
  <p:tag name="MH_TYPE" val="Other"/>
  <p:tag name="MH_ORDER" val="1"/>
</p:tagLst>
</file>

<file path=ppt/tags/tag23.xml><?xml version="1.0" encoding="utf-8"?>
<p:tagLst xmlns:p="http://schemas.openxmlformats.org/presentationml/2006/main">
  <p:tag name="MH" val="20160405211254"/>
  <p:tag name="MH_LIBRARY" val="GRAPHIC"/>
  <p:tag name="MH_TYPE" val="SubTitle"/>
  <p:tag name="MH_ORDER" val="1"/>
</p:tagLst>
</file>

<file path=ppt/tags/tag24.xml><?xml version="1.0" encoding="utf-8"?>
<p:tagLst xmlns:p="http://schemas.openxmlformats.org/presentationml/2006/main">
  <p:tag name="MH" val="20160405211254"/>
  <p:tag name="MH_LIBRARY" val="GRAPHIC"/>
  <p:tag name="MH_TYPE" val="Other"/>
  <p:tag name="MH_ORDER" val="3"/>
</p:tagLst>
</file>

<file path=ppt/tags/tag25.xml><?xml version="1.0" encoding="utf-8"?>
<p:tagLst xmlns:p="http://schemas.openxmlformats.org/presentationml/2006/main">
  <p:tag name="MH" val="20160405211254"/>
  <p:tag name="MH_LIBRARY" val="GRAPHIC"/>
  <p:tag name="MH_TYPE" val="SubTitle"/>
  <p:tag name="MH_ORDER" val="3"/>
</p:tagLst>
</file>

<file path=ppt/tags/tag26.xml><?xml version="1.0" encoding="utf-8"?>
<p:tagLst xmlns:p="http://schemas.openxmlformats.org/presentationml/2006/main">
  <p:tag name="MH" val="20160405211254"/>
  <p:tag name="MH_LIBRARY" val="GRAPHIC"/>
  <p:tag name="MH_TYPE" val="Other"/>
  <p:tag name="MH_ORDER" val="3"/>
</p:tagLst>
</file>

<file path=ppt/tags/tag27.xml><?xml version="1.0" encoding="utf-8"?>
<p:tagLst xmlns:p="http://schemas.openxmlformats.org/presentationml/2006/main">
  <p:tag name="MH" val="20160405211254"/>
  <p:tag name="MH_LIBRARY" val="GRAPHIC"/>
  <p:tag name="MH_TYPE" val="SubTitle"/>
  <p:tag name="MH_ORDER" val="3"/>
</p:tagLst>
</file>

<file path=ppt/tags/tag28.xml><?xml version="1.0" encoding="utf-8"?>
<p:tagLst xmlns:p="http://schemas.openxmlformats.org/presentationml/2006/main">
  <p:tag name="MH" val="20160405211254"/>
  <p:tag name="MH_LIBRARY" val="GRAPHIC"/>
  <p:tag name="MH_TYPE" val="Other"/>
  <p:tag name="MH_ORDER" val="1"/>
</p:tagLst>
</file>

<file path=ppt/tags/tag29.xml><?xml version="1.0" encoding="utf-8"?>
<p:tagLst xmlns:p="http://schemas.openxmlformats.org/presentationml/2006/main">
  <p:tag name="MH" val="20160405211254"/>
  <p:tag name="MH_LIBRARY" val="GRAPHIC"/>
  <p:tag name="MH_TYPE" val="SubTitle"/>
  <p:tag name="MH_ORDER" val="1"/>
</p:tagLst>
</file>

<file path=ppt/tags/tag3.xml><?xml version="1.0" encoding="utf-8"?>
<p:tagLst xmlns:p="http://schemas.openxmlformats.org/presentationml/2006/main">
  <p:tag name="MH" val="20160405211254"/>
  <p:tag name="MH_LIBRARY" val="GRAPHIC"/>
  <p:tag name="MH_TYPE" val="Other"/>
  <p:tag name="MH_ORDER" val="3"/>
</p:tagLst>
</file>

<file path=ppt/tags/tag30.xml><?xml version="1.0" encoding="utf-8"?>
<p:tagLst xmlns:p="http://schemas.openxmlformats.org/presentationml/2006/main">
  <p:tag name="MH" val="20160405211254"/>
  <p:tag name="MH_LIBRARY" val="GRAPHIC"/>
  <p:tag name="MH_TYPE" val="Other"/>
  <p:tag name="MH_ORDER" val="3"/>
</p:tagLst>
</file>

<file path=ppt/tags/tag31.xml><?xml version="1.0" encoding="utf-8"?>
<p:tagLst xmlns:p="http://schemas.openxmlformats.org/presentationml/2006/main">
  <p:tag name="MH" val="20160405211254"/>
  <p:tag name="MH_LIBRARY" val="GRAPHIC"/>
  <p:tag name="MH_TYPE" val="SubTitle"/>
  <p:tag name="MH_ORDER" val="3"/>
</p:tagLst>
</file>

<file path=ppt/tags/tag32.xml><?xml version="1.0" encoding="utf-8"?>
<p:tagLst xmlns:p="http://schemas.openxmlformats.org/presentationml/2006/main">
  <p:tag name="MH" val="20160405211254"/>
  <p:tag name="MH_LIBRARY" val="GRAPHIC"/>
  <p:tag name="MH_TYPE" val="Other"/>
  <p:tag name="MH_ORDER" val="3"/>
</p:tagLst>
</file>

<file path=ppt/tags/tag33.xml><?xml version="1.0" encoding="utf-8"?>
<p:tagLst xmlns:p="http://schemas.openxmlformats.org/presentationml/2006/main">
  <p:tag name="MH" val="20160405211254"/>
  <p:tag name="MH_LIBRARY" val="GRAPHIC"/>
  <p:tag name="MH_TYPE" val="SubTitle"/>
  <p:tag name="MH_ORDER" val="3"/>
</p:tagLst>
</file>

<file path=ppt/tags/tag34.xml><?xml version="1.0" encoding="utf-8"?>
<p:tagLst xmlns:p="http://schemas.openxmlformats.org/presentationml/2006/main">
  <p:tag name="MH" val="20160420111332"/>
  <p:tag name="MH_LIBRARY" val="GRAPHIC"/>
  <p:tag name="MH_TYPE" val="Other"/>
  <p:tag name="MH_ORDER" val="1"/>
</p:tagLst>
</file>

<file path=ppt/tags/tag35.xml><?xml version="1.0" encoding="utf-8"?>
<p:tagLst xmlns:p="http://schemas.openxmlformats.org/presentationml/2006/main">
  <p:tag name="MH" val="20160420111332"/>
  <p:tag name="MH_LIBRARY" val="GRAPHIC"/>
  <p:tag name="MH_TYPE" val="Other"/>
  <p:tag name="MH_ORDER" val="2"/>
</p:tagLst>
</file>

<file path=ppt/tags/tag36.xml><?xml version="1.0" encoding="utf-8"?>
<p:tagLst xmlns:p="http://schemas.openxmlformats.org/presentationml/2006/main">
  <p:tag name="MH" val="20160420111332"/>
  <p:tag name="MH_LIBRARY" val="GRAPHIC"/>
  <p:tag name="MH_TYPE" val="SubTitle"/>
  <p:tag name="MH_ORDER" val="1"/>
</p:tagLst>
</file>

<file path=ppt/tags/tag37.xml><?xml version="1.0" encoding="utf-8"?>
<p:tagLst xmlns:p="http://schemas.openxmlformats.org/presentationml/2006/main">
  <p:tag name="MH" val="20160420111332"/>
  <p:tag name="MH_LIBRARY" val="GRAPHIC"/>
  <p:tag name="MH_TYPE" val="Text"/>
  <p:tag name="MH_ORDER" val="1"/>
</p:tagLst>
</file>

<file path=ppt/tags/tag38.xml><?xml version="1.0" encoding="utf-8"?>
<p:tagLst xmlns:p="http://schemas.openxmlformats.org/presentationml/2006/main">
  <p:tag name="MH" val="20160420111332"/>
  <p:tag name="MH_LIBRARY" val="GRAPHIC"/>
  <p:tag name="MH_TYPE" val="Other"/>
  <p:tag name="MH_ORDER" val="3"/>
</p:tagLst>
</file>

<file path=ppt/tags/tag39.xml><?xml version="1.0" encoding="utf-8"?>
<p:tagLst xmlns:p="http://schemas.openxmlformats.org/presentationml/2006/main">
  <p:tag name="MH" val="20160420111332"/>
  <p:tag name="MH_LIBRARY" val="GRAPHIC"/>
  <p:tag name="MH_TYPE" val="Other"/>
  <p:tag name="MH_ORDER" val="4"/>
</p:tagLst>
</file>

<file path=ppt/tags/tag4.xml><?xml version="1.0" encoding="utf-8"?>
<p:tagLst xmlns:p="http://schemas.openxmlformats.org/presentationml/2006/main">
  <p:tag name="MH" val="20160405211254"/>
  <p:tag name="MH_LIBRARY" val="GRAPHIC"/>
  <p:tag name="MH_TYPE" val="SubTitle"/>
  <p:tag name="MH_ORDER" val="3"/>
</p:tagLst>
</file>

<file path=ppt/tags/tag40.xml><?xml version="1.0" encoding="utf-8"?>
<p:tagLst xmlns:p="http://schemas.openxmlformats.org/presentationml/2006/main">
  <p:tag name="MH" val="20160420111332"/>
  <p:tag name="MH_LIBRARY" val="GRAPHIC"/>
  <p:tag name="MH_TYPE" val="SubTitle"/>
  <p:tag name="MH_ORDER" val="2"/>
</p:tagLst>
</file>

<file path=ppt/tags/tag41.xml><?xml version="1.0" encoding="utf-8"?>
<p:tagLst xmlns:p="http://schemas.openxmlformats.org/presentationml/2006/main">
  <p:tag name="MH" val="20160420111332"/>
  <p:tag name="MH_LIBRARY" val="GRAPHIC"/>
  <p:tag name="MH_TYPE" val="Text"/>
  <p:tag name="MH_ORDER" val="2"/>
</p:tagLst>
</file>

<file path=ppt/tags/tag42.xml><?xml version="1.0" encoding="utf-8"?>
<p:tagLst xmlns:p="http://schemas.openxmlformats.org/presentationml/2006/main">
  <p:tag name="MH" val="20160420111332"/>
  <p:tag name="MH_LIBRARY" val="GRAPHIC"/>
  <p:tag name="MH_TYPE" val="Other"/>
  <p:tag name="MH_ORDER" val="5"/>
</p:tagLst>
</file>

<file path=ppt/tags/tag43.xml><?xml version="1.0" encoding="utf-8"?>
<p:tagLst xmlns:p="http://schemas.openxmlformats.org/presentationml/2006/main">
  <p:tag name="MH" val="20160420111332"/>
  <p:tag name="MH_LIBRARY" val="GRAPHIC"/>
  <p:tag name="MH_TYPE" val="Other"/>
  <p:tag name="MH_ORDER" val="6"/>
</p:tagLst>
</file>

<file path=ppt/tags/tag44.xml><?xml version="1.0" encoding="utf-8"?>
<p:tagLst xmlns:p="http://schemas.openxmlformats.org/presentationml/2006/main">
  <p:tag name="MH" val="20160420111332"/>
  <p:tag name="MH_LIBRARY" val="GRAPHIC"/>
  <p:tag name="MH_TYPE" val="SubTitle"/>
  <p:tag name="MH_ORDER" val="3"/>
</p:tagLst>
</file>

<file path=ppt/tags/tag45.xml><?xml version="1.0" encoding="utf-8"?>
<p:tagLst xmlns:p="http://schemas.openxmlformats.org/presentationml/2006/main">
  <p:tag name="MH" val="20160420111332"/>
  <p:tag name="MH_LIBRARY" val="GRAPHIC"/>
  <p:tag name="MH_TYPE" val="Text"/>
  <p:tag name="MH_ORDER" val="3"/>
</p:tagLst>
</file>

<file path=ppt/tags/tag46.xml><?xml version="1.0" encoding="utf-8"?>
<p:tagLst xmlns:p="http://schemas.openxmlformats.org/presentationml/2006/main">
  <p:tag name="MH" val="20160420111332"/>
  <p:tag name="MH_LIBRARY" val="GRAPHIC"/>
  <p:tag name="MH_TYPE" val="Other"/>
  <p:tag name="MH_ORDER" val="7"/>
</p:tagLst>
</file>

<file path=ppt/tags/tag47.xml><?xml version="1.0" encoding="utf-8"?>
<p:tagLst xmlns:p="http://schemas.openxmlformats.org/presentationml/2006/main">
  <p:tag name="MH" val="20160420111332"/>
  <p:tag name="MH_LIBRARY" val="GRAPHIC"/>
  <p:tag name="MH_TYPE" val="Other"/>
  <p:tag name="MH_ORDER" val="8"/>
</p:tagLst>
</file>

<file path=ppt/tags/tag48.xml><?xml version="1.0" encoding="utf-8"?>
<p:tagLst xmlns:p="http://schemas.openxmlformats.org/presentationml/2006/main">
  <p:tag name="MH" val="20160420111332"/>
  <p:tag name="MH_LIBRARY" val="GRAPHIC"/>
  <p:tag name="MH_TYPE" val="SubTitle"/>
  <p:tag name="MH_ORDER" val="4"/>
</p:tagLst>
</file>

<file path=ppt/tags/tag49.xml><?xml version="1.0" encoding="utf-8"?>
<p:tagLst xmlns:p="http://schemas.openxmlformats.org/presentationml/2006/main">
  <p:tag name="MH" val="20160420111332"/>
  <p:tag name="MH_LIBRARY" val="GRAPHIC"/>
  <p:tag name="MH_TYPE" val="Text"/>
  <p:tag name="MH_ORDER" val="4"/>
</p:tagLst>
</file>

<file path=ppt/tags/tag5.xml><?xml version="1.0" encoding="utf-8"?>
<p:tagLst xmlns:p="http://schemas.openxmlformats.org/presentationml/2006/main">
  <p:tag name="MH" val="20160405211254"/>
  <p:tag name="MH_LIBRARY" val="GRAPHIC"/>
  <p:tag name="MH_TYPE" val="Other"/>
  <p:tag name="MH_ORDER" val="3"/>
</p:tagLst>
</file>

<file path=ppt/tags/tag50.xml><?xml version="1.0" encoding="utf-8"?>
<p:tagLst xmlns:p="http://schemas.openxmlformats.org/presentationml/2006/main">
  <p:tag name="MH" val="20160420111332"/>
  <p:tag name="MH_LIBRARY" val="GRAPHIC"/>
  <p:tag name="MH_TYPE" val="Other"/>
  <p:tag name="MH_ORDER" val="9"/>
</p:tagLst>
</file>

<file path=ppt/tags/tag51.xml><?xml version="1.0" encoding="utf-8"?>
<p:tagLst xmlns:p="http://schemas.openxmlformats.org/presentationml/2006/main">
  <p:tag name="MH" val="20160405211254"/>
  <p:tag name="MH_LIBRARY" val="GRAPHIC"/>
  <p:tag name="MH_TYPE" val="SubTitle"/>
  <p:tag name="MH_ORDER" val="1"/>
</p:tagLst>
</file>

<file path=ppt/tags/tag52.xml><?xml version="1.0" encoding="utf-8"?>
<p:tagLst xmlns:p="http://schemas.openxmlformats.org/presentationml/2006/main">
  <p:tag name="MH" val="20160405211254"/>
  <p:tag name="MH_LIBRARY" val="GRAPHIC"/>
  <p:tag name="MH_TYPE" val="SubTitle"/>
  <p:tag name="MH_ORDER" val="2"/>
</p:tagLst>
</file>

<file path=ppt/tags/tag53.xml><?xml version="1.0" encoding="utf-8"?>
<p:tagLst xmlns:p="http://schemas.openxmlformats.org/presentationml/2006/main">
  <p:tag name="MH" val="20160405211254"/>
  <p:tag name="MH_LIBRARY" val="GRAPHIC"/>
  <p:tag name="MH_TYPE" val="SubTitle"/>
  <p:tag name="MH_ORDER" val="3"/>
</p:tagLst>
</file>

<file path=ppt/tags/tag54.xml><?xml version="1.0" encoding="utf-8"?>
<p:tagLst xmlns:p="http://schemas.openxmlformats.org/presentationml/2006/main">
  <p:tag name="MH" val="20160405211254"/>
  <p:tag name="MH_LIBRARY" val="GRAPHIC"/>
  <p:tag name="MH_TYPE" val="SubTitle"/>
  <p:tag name="MH_ORDER" val="3"/>
</p:tagLst>
</file>

<file path=ppt/tags/tag55.xml><?xml version="1.0" encoding="utf-8"?>
<p:tagLst xmlns:p="http://schemas.openxmlformats.org/presentationml/2006/main">
  <p:tag name="MH" val="20160405211254"/>
  <p:tag name="MH_LIBRARY" val="GRAPHIC"/>
  <p:tag name="MH_TYPE" val="Other"/>
  <p:tag name="MH_ORDER" val="1"/>
</p:tagLst>
</file>

<file path=ppt/tags/tag56.xml><?xml version="1.0" encoding="utf-8"?>
<p:tagLst xmlns:p="http://schemas.openxmlformats.org/presentationml/2006/main">
  <p:tag name="MH" val="20160405211254"/>
  <p:tag name="MH_LIBRARY" val="GRAPHIC"/>
  <p:tag name="MH_TYPE" val="Other"/>
  <p:tag name="MH_ORDER" val="2"/>
</p:tagLst>
</file>

<file path=ppt/tags/tag57.xml><?xml version="1.0" encoding="utf-8"?>
<p:tagLst xmlns:p="http://schemas.openxmlformats.org/presentationml/2006/main">
  <p:tag name="MH" val="20160405211254"/>
  <p:tag name="MH_LIBRARY" val="GRAPHIC"/>
  <p:tag name="MH_TYPE" val="Other"/>
  <p:tag name="MH_ORDER" val="3"/>
</p:tagLst>
</file>

<file path=ppt/tags/tag58.xml><?xml version="1.0" encoding="utf-8"?>
<p:tagLst xmlns:p="http://schemas.openxmlformats.org/presentationml/2006/main">
  <p:tag name="MH" val="20160405211254"/>
  <p:tag name="MH_LIBRARY" val="GRAPHIC"/>
  <p:tag name="MH_TYPE" val="Other"/>
  <p:tag name="MH_ORDER" val="3"/>
</p:tagLst>
</file>

<file path=ppt/tags/tag59.xml><?xml version="1.0" encoding="utf-8"?>
<p:tagLst xmlns:p="http://schemas.openxmlformats.org/presentationml/2006/main">
  <p:tag name="MH" val="20160420144749"/>
  <p:tag name="MH_LIBRARY" val="GRAPHIC"/>
  <p:tag name="MH_TYPE" val="Other"/>
  <p:tag name="MH_ORDER" val="1"/>
</p:tagLst>
</file>

<file path=ppt/tags/tag6.xml><?xml version="1.0" encoding="utf-8"?>
<p:tagLst xmlns:p="http://schemas.openxmlformats.org/presentationml/2006/main">
  <p:tag name="MH" val="20160405211254"/>
  <p:tag name="MH_LIBRARY" val="GRAPHIC"/>
  <p:tag name="MH_TYPE" val="SubTitle"/>
  <p:tag name="MH_ORDER" val="3"/>
</p:tagLst>
</file>

<file path=ppt/tags/tag60.xml><?xml version="1.0" encoding="utf-8"?>
<p:tagLst xmlns:p="http://schemas.openxmlformats.org/presentationml/2006/main">
  <p:tag name="MH" val="20160420144749"/>
  <p:tag name="MH_LIBRARY" val="GRAPHIC"/>
  <p:tag name="MH_TYPE" val="Other"/>
  <p:tag name="MH_ORDER" val="2"/>
</p:tagLst>
</file>

<file path=ppt/tags/tag61.xml><?xml version="1.0" encoding="utf-8"?>
<p:tagLst xmlns:p="http://schemas.openxmlformats.org/presentationml/2006/main">
  <p:tag name="MH" val="20160420144749"/>
  <p:tag name="MH_LIBRARY" val="GRAPHIC"/>
  <p:tag name="MH_TYPE" val="Other"/>
  <p:tag name="MH_ORDER" val="3"/>
</p:tagLst>
</file>

<file path=ppt/tags/tag62.xml><?xml version="1.0" encoding="utf-8"?>
<p:tagLst xmlns:p="http://schemas.openxmlformats.org/presentationml/2006/main">
  <p:tag name="MH" val="20160420144749"/>
  <p:tag name="MH_LIBRARY" val="GRAPHIC"/>
  <p:tag name="MH_TYPE" val="Other"/>
  <p:tag name="MH_ORDER" val="4"/>
</p:tagLst>
</file>

<file path=ppt/tags/tag63.xml><?xml version="1.0" encoding="utf-8"?>
<p:tagLst xmlns:p="http://schemas.openxmlformats.org/presentationml/2006/main">
  <p:tag name="MH" val="20160420144749"/>
  <p:tag name="MH_LIBRARY" val="GRAPHIC"/>
  <p:tag name="MH_TYPE" val="Other"/>
  <p:tag name="MH_ORDER" val="5"/>
</p:tagLst>
</file>

<file path=ppt/tags/tag64.xml><?xml version="1.0" encoding="utf-8"?>
<p:tagLst xmlns:p="http://schemas.openxmlformats.org/presentationml/2006/main">
  <p:tag name="MH" val="20160420144749"/>
  <p:tag name="MH_LIBRARY" val="GRAPHIC"/>
  <p:tag name="MH_TYPE" val="Other"/>
  <p:tag name="MH_ORDER" val="6"/>
</p:tagLst>
</file>

<file path=ppt/tags/tag65.xml><?xml version="1.0" encoding="utf-8"?>
<p:tagLst xmlns:p="http://schemas.openxmlformats.org/presentationml/2006/main">
  <p:tag name="MH" val="20160420144749"/>
  <p:tag name="MH_LIBRARY" val="GRAPHIC"/>
  <p:tag name="MH_TYPE" val="Text"/>
  <p:tag name="MH_ORDER" val="1"/>
</p:tagLst>
</file>

<file path=ppt/tags/tag66.xml><?xml version="1.0" encoding="utf-8"?>
<p:tagLst xmlns:p="http://schemas.openxmlformats.org/presentationml/2006/main">
  <p:tag name="MH" val="20160420144749"/>
  <p:tag name="MH_LIBRARY" val="GRAPHIC"/>
  <p:tag name="MH_TYPE" val="Other"/>
  <p:tag name="MH_ORDER" val="8"/>
</p:tagLst>
</file>

<file path=ppt/tags/tag67.xml><?xml version="1.0" encoding="utf-8"?>
<p:tagLst xmlns:p="http://schemas.openxmlformats.org/presentationml/2006/main">
  <p:tag name="MH" val="20160420144749"/>
  <p:tag name="MH_LIBRARY" val="GRAPHIC"/>
  <p:tag name="MH_TYPE" val="Other"/>
  <p:tag name="MH_ORDER" val="9"/>
</p:tagLst>
</file>

<file path=ppt/tags/tag68.xml><?xml version="1.0" encoding="utf-8"?>
<p:tagLst xmlns:p="http://schemas.openxmlformats.org/presentationml/2006/main">
  <p:tag name="MH" val="20160420144749"/>
  <p:tag name="MH_LIBRARY" val="GRAPHIC"/>
  <p:tag name="MH_TYPE" val="Text"/>
  <p:tag name="MH_ORDER" val="1"/>
</p:tagLst>
</file>

<file path=ppt/tags/tag69.xml><?xml version="1.0" encoding="utf-8"?>
<p:tagLst xmlns:p="http://schemas.openxmlformats.org/presentationml/2006/main">
  <p:tag name="MH" val="20160420144749"/>
  <p:tag name="MH_LIBRARY" val="GRAPHIC"/>
  <p:tag name="MH_TYPE" val="Text"/>
  <p:tag name="MH_ORDER" val="3"/>
</p:tagLst>
</file>

<file path=ppt/tags/tag7.xml><?xml version="1.0" encoding="utf-8"?>
<p:tagLst xmlns:p="http://schemas.openxmlformats.org/presentationml/2006/main">
  <p:tag name="MH" val="20160406122348"/>
  <p:tag name="MH_LIBRARY" val="GRAPHIC"/>
  <p:tag name="MH_TYPE" val="Other"/>
  <p:tag name="MH_ORDER" val="1"/>
</p:tagLst>
</file>

<file path=ppt/tags/tag70.xml><?xml version="1.0" encoding="utf-8"?>
<p:tagLst xmlns:p="http://schemas.openxmlformats.org/presentationml/2006/main">
  <p:tag name="MH" val="20160420144749"/>
  <p:tag name="MH_LIBRARY" val="GRAPHIC"/>
  <p:tag name="MH_TYPE" val="Text"/>
  <p:tag name="MH_ORDER" val="3"/>
</p:tagLst>
</file>

<file path=ppt/tags/tag71.xml><?xml version="1.0" encoding="utf-8"?>
<p:tagLst xmlns:p="http://schemas.openxmlformats.org/presentationml/2006/main">
  <p:tag name="MH" val="20160420144749"/>
  <p:tag name="MH_LIBRARY" val="GRAPHIC"/>
  <p:tag name="MH_TYPE" val="Text"/>
  <p:tag name="MH_ORDER" val="2"/>
</p:tagLst>
</file>

<file path=ppt/tags/tag72.xml><?xml version="1.0" encoding="utf-8"?>
<p:tagLst xmlns:p="http://schemas.openxmlformats.org/presentationml/2006/main">
  <p:tag name="MH" val="20160420144749"/>
  <p:tag name="MH_LIBRARY" val="GRAPHIC"/>
  <p:tag name="MH_TYPE" val="Text"/>
  <p:tag name="MH_ORDER" val="2"/>
</p:tagLst>
</file>

<file path=ppt/tags/tag73.xml><?xml version="1.0" encoding="utf-8"?>
<p:tagLst xmlns:p="http://schemas.openxmlformats.org/presentationml/2006/main">
  <p:tag name="MH" val="20160405211254"/>
  <p:tag name="MH_LIBRARY" val="GRAPHIC"/>
  <p:tag name="MH_TYPE" val="SubTitle"/>
  <p:tag name="MH_ORDER" val="1"/>
</p:tagLst>
</file>

<file path=ppt/tags/tag74.xml><?xml version="1.0" encoding="utf-8"?>
<p:tagLst xmlns:p="http://schemas.openxmlformats.org/presentationml/2006/main">
  <p:tag name="MH" val="20160405211254"/>
  <p:tag name="MH_LIBRARY" val="GRAPHIC"/>
  <p:tag name="MH_TYPE" val="SubTitle"/>
  <p:tag name="MH_ORDER" val="2"/>
</p:tagLst>
</file>

<file path=ppt/tags/tag75.xml><?xml version="1.0" encoding="utf-8"?>
<p:tagLst xmlns:p="http://schemas.openxmlformats.org/presentationml/2006/main">
  <p:tag name="MH" val="20160405211254"/>
  <p:tag name="MH_LIBRARY" val="GRAPHIC"/>
  <p:tag name="MH_TYPE" val="SubTitle"/>
  <p:tag name="MH_ORDER" val="3"/>
</p:tagLst>
</file>

<file path=ppt/tags/tag76.xml><?xml version="1.0" encoding="utf-8"?>
<p:tagLst xmlns:p="http://schemas.openxmlformats.org/presentationml/2006/main">
  <p:tag name="MH" val="20160405211254"/>
  <p:tag name="MH_LIBRARY" val="GRAPHIC"/>
  <p:tag name="MH_TYPE" val="SubTitle"/>
  <p:tag name="MH_ORDER" val="3"/>
</p:tagLst>
</file>

<file path=ppt/tags/tag77.xml><?xml version="1.0" encoding="utf-8"?>
<p:tagLst xmlns:p="http://schemas.openxmlformats.org/presentationml/2006/main">
  <p:tag name="MH" val="20160405211254"/>
  <p:tag name="MH_LIBRARY" val="GRAPHIC"/>
  <p:tag name="MH_TYPE" val="Other"/>
  <p:tag name="MH_ORDER" val="1"/>
</p:tagLst>
</file>

<file path=ppt/tags/tag78.xml><?xml version="1.0" encoding="utf-8"?>
<p:tagLst xmlns:p="http://schemas.openxmlformats.org/presentationml/2006/main">
  <p:tag name="MH" val="20160405211254"/>
  <p:tag name="MH_LIBRARY" val="GRAPHIC"/>
  <p:tag name="MH_TYPE" val="Other"/>
  <p:tag name="MH_ORDER" val="2"/>
</p:tagLst>
</file>

<file path=ppt/tags/tag79.xml><?xml version="1.0" encoding="utf-8"?>
<p:tagLst xmlns:p="http://schemas.openxmlformats.org/presentationml/2006/main">
  <p:tag name="MH" val="20160405211254"/>
  <p:tag name="MH_LIBRARY" val="GRAPHIC"/>
  <p:tag name="MH_TYPE" val="Other"/>
  <p:tag name="MH_ORDER" val="3"/>
</p:tagLst>
</file>

<file path=ppt/tags/tag8.xml><?xml version="1.0" encoding="utf-8"?>
<p:tagLst xmlns:p="http://schemas.openxmlformats.org/presentationml/2006/main">
  <p:tag name="MH" val="20160406122348"/>
  <p:tag name="MH_LIBRARY" val="GRAPHIC"/>
  <p:tag name="MH_TYPE" val="Other"/>
  <p:tag name="MH_ORDER" val="2"/>
</p:tagLst>
</file>

<file path=ppt/tags/tag80.xml><?xml version="1.0" encoding="utf-8"?>
<p:tagLst xmlns:p="http://schemas.openxmlformats.org/presentationml/2006/main">
  <p:tag name="MH" val="20160405211254"/>
  <p:tag name="MH_LIBRARY" val="GRAPHIC"/>
  <p:tag name="MH_TYPE" val="Other"/>
  <p:tag name="MH_ORDER" val="3"/>
</p:tagLst>
</file>

<file path=ppt/tags/tag81.xml><?xml version="1.0" encoding="utf-8"?>
<p:tagLst xmlns:p="http://schemas.openxmlformats.org/presentationml/2006/main">
  <p:tag name="MH" val="20160405211254"/>
  <p:tag name="MH_LIBRARY" val="GRAPHIC"/>
  <p:tag name="MH_TYPE" val="SubTitle"/>
  <p:tag name="MH_ORDER" val="2"/>
</p:tagLst>
</file>

<file path=ppt/tags/tag82.xml><?xml version="1.0" encoding="utf-8"?>
<p:tagLst xmlns:p="http://schemas.openxmlformats.org/presentationml/2006/main">
  <p:tag name="MH" val="20160405211254"/>
  <p:tag name="MH_LIBRARY" val="GRAPHIC"/>
  <p:tag name="MH_TYPE" val="SubTitle"/>
  <p:tag name="MH_ORDER" val="2"/>
</p:tagLst>
</file>

<file path=ppt/tags/tag83.xml><?xml version="1.0" encoding="utf-8"?>
<p:tagLst xmlns:p="http://schemas.openxmlformats.org/presentationml/2006/main">
  <p:tag name="MH" val="20160420110018"/>
  <p:tag name="MH_LIBRARY" val="GRAPHIC"/>
  <p:tag name="MH_TYPE" val="SubTitle"/>
  <p:tag name="MH_ORDER" val="1"/>
</p:tagLst>
</file>

<file path=ppt/tags/tag84.xml><?xml version="1.0" encoding="utf-8"?>
<p:tagLst xmlns:p="http://schemas.openxmlformats.org/presentationml/2006/main">
  <p:tag name="MH" val="20160420110018"/>
  <p:tag name="MH_LIBRARY" val="GRAPHIC"/>
  <p:tag name="MH_TYPE" val="Title"/>
  <p:tag name="MH_ORDER" val="1"/>
</p:tagLst>
</file>

<file path=ppt/tags/tag85.xml><?xml version="1.0" encoding="utf-8"?>
<p:tagLst xmlns:p="http://schemas.openxmlformats.org/presentationml/2006/main">
  <p:tag name="MH" val="20160420110018"/>
  <p:tag name="MH_LIBRARY" val="GRAPHIC"/>
  <p:tag name="MH_TYPE" val="SubTitle"/>
  <p:tag name="MH_ORDER" val="2"/>
</p:tagLst>
</file>

<file path=ppt/tags/tag86.xml><?xml version="1.0" encoding="utf-8"?>
<p:tagLst xmlns:p="http://schemas.openxmlformats.org/presentationml/2006/main">
  <p:tag name="MH" val="20160420150517"/>
  <p:tag name="MH_LIBRARY" val="GRAPHIC"/>
  <p:tag name="MH_TYPE" val="Other"/>
  <p:tag name="MH_ORDER" val="1"/>
</p:tagLst>
</file>

<file path=ppt/tags/tag87.xml><?xml version="1.0" encoding="utf-8"?>
<p:tagLst xmlns:p="http://schemas.openxmlformats.org/presentationml/2006/main">
  <p:tag name="MH" val="20160420150517"/>
  <p:tag name="MH_LIBRARY" val="GRAPHIC"/>
  <p:tag name="MH_TYPE" val="Other"/>
  <p:tag name="MH_ORDER" val="2"/>
</p:tagLst>
</file>

<file path=ppt/tags/tag88.xml><?xml version="1.0" encoding="utf-8"?>
<p:tagLst xmlns:p="http://schemas.openxmlformats.org/presentationml/2006/main">
  <p:tag name="MH" val="20160420150517"/>
  <p:tag name="MH_LIBRARY" val="GRAPHIC"/>
  <p:tag name="MH_TYPE" val="SubTitle"/>
  <p:tag name="MH_ORDER" val="2"/>
</p:tagLst>
</file>

<file path=ppt/tags/tag89.xml><?xml version="1.0" encoding="utf-8"?>
<p:tagLst xmlns:p="http://schemas.openxmlformats.org/presentationml/2006/main">
  <p:tag name="MH" val="20160420150517"/>
  <p:tag name="MH_LIBRARY" val="GRAPHIC"/>
  <p:tag name="MH_TYPE" val="SubTitle"/>
  <p:tag name="MH_ORDER" val="1"/>
</p:tagLst>
</file>

<file path=ppt/tags/tag9.xml><?xml version="1.0" encoding="utf-8"?>
<p:tagLst xmlns:p="http://schemas.openxmlformats.org/presentationml/2006/main">
  <p:tag name="MH" val="20160406122348"/>
  <p:tag name="MH_LIBRARY" val="GRAPHIC"/>
  <p:tag name="MH_TYPE" val="Other"/>
  <p:tag name="MH_ORDER" val="3"/>
</p:tagLst>
</file>

<file path=ppt/tags/tag90.xml><?xml version="1.0" encoding="utf-8"?>
<p:tagLst xmlns:p="http://schemas.openxmlformats.org/presentationml/2006/main">
  <p:tag name="MH" val="20160419215641"/>
  <p:tag name="MH_LIBRARY" val="GRAPHIC"/>
  <p:tag name="MH_TYPE" val="Other"/>
  <p:tag name="MH_ORDER" val="1"/>
</p:tagLst>
</file>

<file path=ppt/tags/tag91.xml><?xml version="1.0" encoding="utf-8"?>
<p:tagLst xmlns:p="http://schemas.openxmlformats.org/presentationml/2006/main">
  <p:tag name="MH" val="20160419215641"/>
  <p:tag name="MH_LIBRARY" val="GRAPHIC"/>
  <p:tag name="MH_TYPE" val="Other"/>
  <p:tag name="MH_ORDER" val="2"/>
</p:tagLst>
</file>

<file path=ppt/tags/tag92.xml><?xml version="1.0" encoding="utf-8"?>
<p:tagLst xmlns:p="http://schemas.openxmlformats.org/presentationml/2006/main">
  <p:tag name="MH" val="20160419215641"/>
  <p:tag name="MH_LIBRARY" val="GRAPHIC"/>
  <p:tag name="MH_TYPE" val="SubTitle"/>
  <p:tag name="MH_ORDER" val="1"/>
</p:tagLst>
</file>

<file path=ppt/tags/tag93.xml><?xml version="1.0" encoding="utf-8"?>
<p:tagLst xmlns:p="http://schemas.openxmlformats.org/presentationml/2006/main">
  <p:tag name="MH" val="20160420173242"/>
  <p:tag name="MH_LIBRARY" val="GRAPHIC"/>
  <p:tag name="MH_TYPE" val="Other"/>
  <p:tag name="MH_ORDER" val="1"/>
</p:tagLst>
</file>

<file path=ppt/tags/tag94.xml><?xml version="1.0" encoding="utf-8"?>
<p:tagLst xmlns:p="http://schemas.openxmlformats.org/presentationml/2006/main">
  <p:tag name="MH" val="20160420173242"/>
  <p:tag name="MH_LIBRARY" val="GRAPHIC"/>
  <p:tag name="MH_TYPE" val="SubTitle"/>
  <p:tag name="MH_ORDER" val="1"/>
</p:tagLst>
</file>

<file path=ppt/tags/tag95.xml><?xml version="1.0" encoding="utf-8"?>
<p:tagLst xmlns:p="http://schemas.openxmlformats.org/presentationml/2006/main">
  <p:tag name="MH" val="20160420173242"/>
  <p:tag name="MH_LIBRARY" val="GRAPHIC"/>
  <p:tag name="MH_TYPE" val="Text"/>
  <p:tag name="MH_ORDER" val="1"/>
</p:tagLst>
</file>

<file path=ppt/tags/tag96.xml><?xml version="1.0" encoding="utf-8"?>
<p:tagLst xmlns:p="http://schemas.openxmlformats.org/presentationml/2006/main">
  <p:tag name="MH" val="20160420173242"/>
  <p:tag name="MH_LIBRARY" val="GRAPHIC"/>
  <p:tag name="MH_TYPE" val="Other"/>
  <p:tag name="MH_ORDER" val="5"/>
</p:tagLst>
</file>

<file path=ppt/tags/tag97.xml><?xml version="1.0" encoding="utf-8"?>
<p:tagLst xmlns:p="http://schemas.openxmlformats.org/presentationml/2006/main">
  <p:tag name="MH" val="20160420173242"/>
  <p:tag name="MH_LIBRARY" val="GRAPHIC"/>
  <p:tag name="MH_TYPE" val="Text"/>
  <p:tag name="MH_ORDER" val="2"/>
</p:tagLst>
</file>

<file path=ppt/tags/tag98.xml><?xml version="1.0" encoding="utf-8"?>
<p:tagLst xmlns:p="http://schemas.openxmlformats.org/presentationml/2006/main">
  <p:tag name="MH" val="20160420173242"/>
  <p:tag name="MH_LIBRARY" val="GRAPHIC"/>
  <p:tag name="MH_TYPE" val="Other"/>
  <p:tag name="MH_ORDER" val="9"/>
</p:tagLst>
</file>

<file path=ppt/tags/tag99.xml><?xml version="1.0" encoding="utf-8"?>
<p:tagLst xmlns:p="http://schemas.openxmlformats.org/presentationml/2006/main">
  <p:tag name="MH" val="20160420173242"/>
  <p:tag name="MH_LIBRARY" val="GRAPHIC"/>
  <p:tag name="MH_TYPE" val="Text"/>
  <p:tag name="MH_ORDER"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15080</Words>
  <Application>WPS 演示</Application>
  <PresentationFormat>全屏显示(4:3)</PresentationFormat>
  <Paragraphs>1438</Paragraphs>
  <Slides>91</Slides>
  <Notes>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91</vt:i4>
      </vt:variant>
    </vt:vector>
  </HeadingPairs>
  <TitlesOfParts>
    <vt:vector size="109" baseType="lpstr">
      <vt:lpstr>Arial</vt:lpstr>
      <vt:lpstr>宋体</vt:lpstr>
      <vt:lpstr>Wingdings</vt:lpstr>
      <vt:lpstr>微软雅黑</vt:lpstr>
      <vt:lpstr>Agency FB</vt:lpstr>
      <vt:lpstr>Segoe UI</vt:lpstr>
      <vt:lpstr>Calibri</vt:lpstr>
      <vt:lpstr>Arial Narrow</vt:lpstr>
      <vt:lpstr>Microsoft JhengHei</vt:lpstr>
      <vt:lpstr>PMingLiU</vt:lpstr>
      <vt:lpstr>Times New Roman</vt:lpstr>
      <vt:lpstr>534-CAI978</vt:lpstr>
      <vt:lpstr>MS PGothic</vt:lpstr>
      <vt:lpstr>黑体</vt:lpstr>
      <vt:lpstr>方正准雅宋_GBK</vt:lpstr>
      <vt:lpstr>RomanS</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chenchen</dc:creator>
  <cp:lastModifiedBy>APPLE</cp:lastModifiedBy>
  <cp:revision>355</cp:revision>
  <dcterms:created xsi:type="dcterms:W3CDTF">2016-03-30T05:54:00Z</dcterms:created>
  <dcterms:modified xsi:type="dcterms:W3CDTF">2017-07-22T03:08:54Z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2052-10.1.0.6205</vt:lpwstr>
  </property>
</Properties>
</file>